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5"/>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 id="446" r:id="rId198"/>
    <p:sldId id="447" r:id="rId199"/>
    <p:sldId id="448" r:id="rId200"/>
    <p:sldId id="449" r:id="rId201"/>
    <p:sldId id="450" r:id="rId202"/>
    <p:sldId id="451" r:id="rId203"/>
    <p:sldId id="452" r:id="rId204"/>
    <p:sldId id="453" r:id="rId205"/>
    <p:sldId id="454" r:id="rId206"/>
    <p:sldId id="455" r:id="rId207"/>
    <p:sldId id="456" r:id="rId208"/>
    <p:sldId id="457" r:id="rId209"/>
    <p:sldId id="458" r:id="rId210"/>
    <p:sldId id="459" r:id="rId211"/>
    <p:sldId id="460" r:id="rId212"/>
    <p:sldId id="461" r:id="rId213"/>
    <p:sldId id="462" r:id="rId214"/>
    <p:sldId id="463" r:id="rId215"/>
    <p:sldId id="464" r:id="rId216"/>
    <p:sldId id="465" r:id="rId217"/>
    <p:sldId id="466" r:id="rId218"/>
    <p:sldId id="467" r:id="rId219"/>
    <p:sldId id="468" r:id="rId220"/>
    <p:sldId id="469" r:id="rId221"/>
    <p:sldId id="470" r:id="rId222"/>
    <p:sldId id="471" r:id="rId223"/>
    <p:sldId id="472" r:id="rId224"/>
    <p:sldId id="473" r:id="rId225"/>
    <p:sldId id="474" r:id="rId226"/>
    <p:sldId id="475" r:id="rId227"/>
    <p:sldId id="476" r:id="rId228"/>
    <p:sldId id="477" r:id="rId229"/>
    <p:sldId id="478" r:id="rId230"/>
    <p:sldId id="479" r:id="rId231"/>
    <p:sldId id="480" r:id="rId232"/>
  </p:sldIdLst>
  <p:sldSz cy="6858000" cx="12192000"/>
  <p:notesSz cx="6858000" cy="9144000"/>
  <p:embeddedFontLst>
    <p:embeddedFont>
      <p:font typeface="Tahoma"/>
      <p:regular r:id="rId233"/>
      <p:bold r:id="rId2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BE08EC4-72A7-420E-A788-60EC6BA462DD}">
  <a:tblStyle styleId="{3BE08EC4-72A7-420E-A788-60EC6BA462DD}"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190" Type="http://schemas.openxmlformats.org/officeDocument/2006/relationships/slide" Target="slides/slide18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194" Type="http://schemas.openxmlformats.org/officeDocument/2006/relationships/slide" Target="slides/slide187.xml"/><Relationship Id="rId43" Type="http://schemas.openxmlformats.org/officeDocument/2006/relationships/slide" Target="slides/slide36.xml"/><Relationship Id="rId193" Type="http://schemas.openxmlformats.org/officeDocument/2006/relationships/slide" Target="slides/slide186.xml"/><Relationship Id="rId46" Type="http://schemas.openxmlformats.org/officeDocument/2006/relationships/slide" Target="slides/slide39.xml"/><Relationship Id="rId192" Type="http://schemas.openxmlformats.org/officeDocument/2006/relationships/slide" Target="slides/slide185.xml"/><Relationship Id="rId45" Type="http://schemas.openxmlformats.org/officeDocument/2006/relationships/slide" Target="slides/slide38.xml"/><Relationship Id="rId191" Type="http://schemas.openxmlformats.org/officeDocument/2006/relationships/slide" Target="slides/slide184.xml"/><Relationship Id="rId48" Type="http://schemas.openxmlformats.org/officeDocument/2006/relationships/slide" Target="slides/slide41.xml"/><Relationship Id="rId187" Type="http://schemas.openxmlformats.org/officeDocument/2006/relationships/slide" Target="slides/slide180.xml"/><Relationship Id="rId47" Type="http://schemas.openxmlformats.org/officeDocument/2006/relationships/slide" Target="slides/slide40.xml"/><Relationship Id="rId186" Type="http://schemas.openxmlformats.org/officeDocument/2006/relationships/slide" Target="slides/slide179.xml"/><Relationship Id="rId185" Type="http://schemas.openxmlformats.org/officeDocument/2006/relationships/slide" Target="slides/slide178.xml"/><Relationship Id="rId49" Type="http://schemas.openxmlformats.org/officeDocument/2006/relationships/slide" Target="slides/slide42.xml"/><Relationship Id="rId184" Type="http://schemas.openxmlformats.org/officeDocument/2006/relationships/slide" Target="slides/slide177.xml"/><Relationship Id="rId189" Type="http://schemas.openxmlformats.org/officeDocument/2006/relationships/slide" Target="slides/slide182.xml"/><Relationship Id="rId188" Type="http://schemas.openxmlformats.org/officeDocument/2006/relationships/slide" Target="slides/slide18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183" Type="http://schemas.openxmlformats.org/officeDocument/2006/relationships/slide" Target="slides/slide176.xml"/><Relationship Id="rId32" Type="http://schemas.openxmlformats.org/officeDocument/2006/relationships/slide" Target="slides/slide25.xml"/><Relationship Id="rId182" Type="http://schemas.openxmlformats.org/officeDocument/2006/relationships/slide" Target="slides/slide175.xml"/><Relationship Id="rId35" Type="http://schemas.openxmlformats.org/officeDocument/2006/relationships/slide" Target="slides/slide28.xml"/><Relationship Id="rId181" Type="http://schemas.openxmlformats.org/officeDocument/2006/relationships/slide" Target="slides/slide174.xml"/><Relationship Id="rId34" Type="http://schemas.openxmlformats.org/officeDocument/2006/relationships/slide" Target="slides/slide27.xml"/><Relationship Id="rId180" Type="http://schemas.openxmlformats.org/officeDocument/2006/relationships/slide" Target="slides/slide173.xml"/><Relationship Id="rId37" Type="http://schemas.openxmlformats.org/officeDocument/2006/relationships/slide" Target="slides/slide30.xml"/><Relationship Id="rId176" Type="http://schemas.openxmlformats.org/officeDocument/2006/relationships/slide" Target="slides/slide169.xml"/><Relationship Id="rId36" Type="http://schemas.openxmlformats.org/officeDocument/2006/relationships/slide" Target="slides/slide29.xml"/><Relationship Id="rId175" Type="http://schemas.openxmlformats.org/officeDocument/2006/relationships/slide" Target="slides/slide168.xml"/><Relationship Id="rId39" Type="http://schemas.openxmlformats.org/officeDocument/2006/relationships/slide" Target="slides/slide32.xml"/><Relationship Id="rId174" Type="http://schemas.openxmlformats.org/officeDocument/2006/relationships/slide" Target="slides/slide167.xml"/><Relationship Id="rId38" Type="http://schemas.openxmlformats.org/officeDocument/2006/relationships/slide" Target="slides/slide31.xml"/><Relationship Id="rId173" Type="http://schemas.openxmlformats.org/officeDocument/2006/relationships/slide" Target="slides/slide166.xml"/><Relationship Id="rId179" Type="http://schemas.openxmlformats.org/officeDocument/2006/relationships/slide" Target="slides/slide172.xml"/><Relationship Id="rId178" Type="http://schemas.openxmlformats.org/officeDocument/2006/relationships/slide" Target="slides/slide171.xml"/><Relationship Id="rId177" Type="http://schemas.openxmlformats.org/officeDocument/2006/relationships/slide" Target="slides/slide170.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98" Type="http://schemas.openxmlformats.org/officeDocument/2006/relationships/slide" Target="slides/slide191.xml"/><Relationship Id="rId14" Type="http://schemas.openxmlformats.org/officeDocument/2006/relationships/slide" Target="slides/slide7.xml"/><Relationship Id="rId197" Type="http://schemas.openxmlformats.org/officeDocument/2006/relationships/slide" Target="slides/slide190.xml"/><Relationship Id="rId17" Type="http://schemas.openxmlformats.org/officeDocument/2006/relationships/slide" Target="slides/slide10.xml"/><Relationship Id="rId196" Type="http://schemas.openxmlformats.org/officeDocument/2006/relationships/slide" Target="slides/slide189.xml"/><Relationship Id="rId16" Type="http://schemas.openxmlformats.org/officeDocument/2006/relationships/slide" Target="slides/slide9.xml"/><Relationship Id="rId195" Type="http://schemas.openxmlformats.org/officeDocument/2006/relationships/slide" Target="slides/slide188.xml"/><Relationship Id="rId19" Type="http://schemas.openxmlformats.org/officeDocument/2006/relationships/slide" Target="slides/slide12.xml"/><Relationship Id="rId18" Type="http://schemas.openxmlformats.org/officeDocument/2006/relationships/slide" Target="slides/slide11.xml"/><Relationship Id="rId199" Type="http://schemas.openxmlformats.org/officeDocument/2006/relationships/slide" Target="slides/slide192.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2.xml"/><Relationship Id="rId4" Type="http://schemas.openxmlformats.org/officeDocument/2006/relationships/tableStyles" Target="tableStyles.xml"/><Relationship Id="rId148" Type="http://schemas.openxmlformats.org/officeDocument/2006/relationships/slide" Target="slides/slide141.xml"/><Relationship Id="rId9" Type="http://schemas.openxmlformats.org/officeDocument/2006/relationships/slide" Target="slides/slide2.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5" Type="http://schemas.openxmlformats.org/officeDocument/2006/relationships/slideMaster" Target="slideMasters/slideMaster1.xml"/><Relationship Id="rId147" Type="http://schemas.openxmlformats.org/officeDocument/2006/relationships/slide" Target="slides/slide140.xml"/><Relationship Id="rId6" Type="http://schemas.openxmlformats.org/officeDocument/2006/relationships/slideMaster" Target="slideMasters/slideMaster2.xml"/><Relationship Id="rId146" Type="http://schemas.openxmlformats.org/officeDocument/2006/relationships/slide" Target="slides/slide139.xml"/><Relationship Id="rId7" Type="http://schemas.openxmlformats.org/officeDocument/2006/relationships/notesMaster" Target="notesMasters/notesMaster1.xml"/><Relationship Id="rId145" Type="http://schemas.openxmlformats.org/officeDocument/2006/relationships/slide" Target="slides/slide138.xml"/><Relationship Id="rId8" Type="http://schemas.openxmlformats.org/officeDocument/2006/relationships/slide" Target="slides/slide1.xml"/><Relationship Id="rId144" Type="http://schemas.openxmlformats.org/officeDocument/2006/relationships/slide" Target="slides/slide137.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172" Type="http://schemas.openxmlformats.org/officeDocument/2006/relationships/slide" Target="slides/slide165.xml"/><Relationship Id="rId65" Type="http://schemas.openxmlformats.org/officeDocument/2006/relationships/slide" Target="slides/slide58.xml"/><Relationship Id="rId171" Type="http://schemas.openxmlformats.org/officeDocument/2006/relationships/slide" Target="slides/slide164.xml"/><Relationship Id="rId68" Type="http://schemas.openxmlformats.org/officeDocument/2006/relationships/slide" Target="slides/slide61.xml"/><Relationship Id="rId170" Type="http://schemas.openxmlformats.org/officeDocument/2006/relationships/slide" Target="slides/slide163.xml"/><Relationship Id="rId67" Type="http://schemas.openxmlformats.org/officeDocument/2006/relationships/slide" Target="slides/slide60.xml"/><Relationship Id="rId60" Type="http://schemas.openxmlformats.org/officeDocument/2006/relationships/slide" Target="slides/slide53.xml"/><Relationship Id="rId165" Type="http://schemas.openxmlformats.org/officeDocument/2006/relationships/slide" Target="slides/slide158.xml"/><Relationship Id="rId69" Type="http://schemas.openxmlformats.org/officeDocument/2006/relationships/slide" Target="slides/slide62.xml"/><Relationship Id="rId164" Type="http://schemas.openxmlformats.org/officeDocument/2006/relationships/slide" Target="slides/slide157.xml"/><Relationship Id="rId163" Type="http://schemas.openxmlformats.org/officeDocument/2006/relationships/slide" Target="slides/slide156.xml"/><Relationship Id="rId162" Type="http://schemas.openxmlformats.org/officeDocument/2006/relationships/slide" Target="slides/slide155.xml"/><Relationship Id="rId169" Type="http://schemas.openxmlformats.org/officeDocument/2006/relationships/slide" Target="slides/slide162.xml"/><Relationship Id="rId168" Type="http://schemas.openxmlformats.org/officeDocument/2006/relationships/slide" Target="slides/slide161.xml"/><Relationship Id="rId167" Type="http://schemas.openxmlformats.org/officeDocument/2006/relationships/slide" Target="slides/slide160.xml"/><Relationship Id="rId166" Type="http://schemas.openxmlformats.org/officeDocument/2006/relationships/slide" Target="slides/slide159.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slide" Target="slides/slide154.xml"/><Relationship Id="rId54" Type="http://schemas.openxmlformats.org/officeDocument/2006/relationships/slide" Target="slides/slide47.xml"/><Relationship Id="rId160" Type="http://schemas.openxmlformats.org/officeDocument/2006/relationships/slide" Target="slides/slide153.xml"/><Relationship Id="rId57" Type="http://schemas.openxmlformats.org/officeDocument/2006/relationships/slide" Target="slides/slide50.xml"/><Relationship Id="rId56" Type="http://schemas.openxmlformats.org/officeDocument/2006/relationships/slide" Target="slides/slide49.xml"/><Relationship Id="rId159" Type="http://schemas.openxmlformats.org/officeDocument/2006/relationships/slide" Target="slides/slide152.xml"/><Relationship Id="rId59" Type="http://schemas.openxmlformats.org/officeDocument/2006/relationships/slide" Target="slides/slide52.xml"/><Relationship Id="rId154" Type="http://schemas.openxmlformats.org/officeDocument/2006/relationships/slide" Target="slides/slide147.xml"/><Relationship Id="rId58" Type="http://schemas.openxmlformats.org/officeDocument/2006/relationships/slide" Target="slides/slide51.xml"/><Relationship Id="rId153" Type="http://schemas.openxmlformats.org/officeDocument/2006/relationships/slide" Target="slides/slide146.xml"/><Relationship Id="rId152" Type="http://schemas.openxmlformats.org/officeDocument/2006/relationships/slide" Target="slides/slide145.xml"/><Relationship Id="rId151" Type="http://schemas.openxmlformats.org/officeDocument/2006/relationships/slide" Target="slides/slide144.xml"/><Relationship Id="rId158" Type="http://schemas.openxmlformats.org/officeDocument/2006/relationships/slide" Target="slides/slide151.xml"/><Relationship Id="rId157" Type="http://schemas.openxmlformats.org/officeDocument/2006/relationships/slide" Target="slides/slide150.xml"/><Relationship Id="rId156" Type="http://schemas.openxmlformats.org/officeDocument/2006/relationships/slide" Target="slides/slide149.xml"/><Relationship Id="rId155" Type="http://schemas.openxmlformats.org/officeDocument/2006/relationships/slide" Target="slides/slide148.xml"/><Relationship Id="rId107" Type="http://schemas.openxmlformats.org/officeDocument/2006/relationships/slide" Target="slides/slide100.xml"/><Relationship Id="rId228" Type="http://schemas.openxmlformats.org/officeDocument/2006/relationships/slide" Target="slides/slide221.xml"/><Relationship Id="rId106" Type="http://schemas.openxmlformats.org/officeDocument/2006/relationships/slide" Target="slides/slide99.xml"/><Relationship Id="rId227" Type="http://schemas.openxmlformats.org/officeDocument/2006/relationships/slide" Target="slides/slide220.xml"/><Relationship Id="rId105" Type="http://schemas.openxmlformats.org/officeDocument/2006/relationships/slide" Target="slides/slide98.xml"/><Relationship Id="rId226" Type="http://schemas.openxmlformats.org/officeDocument/2006/relationships/slide" Target="slides/slide219.xml"/><Relationship Id="rId104" Type="http://schemas.openxmlformats.org/officeDocument/2006/relationships/slide" Target="slides/slide97.xml"/><Relationship Id="rId225" Type="http://schemas.openxmlformats.org/officeDocument/2006/relationships/slide" Target="slides/slide218.xml"/><Relationship Id="rId109" Type="http://schemas.openxmlformats.org/officeDocument/2006/relationships/slide" Target="slides/slide102.xml"/><Relationship Id="rId108" Type="http://schemas.openxmlformats.org/officeDocument/2006/relationships/slide" Target="slides/slide101.xml"/><Relationship Id="rId229" Type="http://schemas.openxmlformats.org/officeDocument/2006/relationships/slide" Target="slides/slide222.xml"/><Relationship Id="rId220" Type="http://schemas.openxmlformats.org/officeDocument/2006/relationships/slide" Target="slides/slide213.xml"/><Relationship Id="rId103" Type="http://schemas.openxmlformats.org/officeDocument/2006/relationships/slide" Target="slides/slide96.xml"/><Relationship Id="rId224" Type="http://schemas.openxmlformats.org/officeDocument/2006/relationships/slide" Target="slides/slide217.xml"/><Relationship Id="rId102" Type="http://schemas.openxmlformats.org/officeDocument/2006/relationships/slide" Target="slides/slide95.xml"/><Relationship Id="rId223" Type="http://schemas.openxmlformats.org/officeDocument/2006/relationships/slide" Target="slides/slide216.xml"/><Relationship Id="rId101" Type="http://schemas.openxmlformats.org/officeDocument/2006/relationships/slide" Target="slides/slide94.xml"/><Relationship Id="rId222" Type="http://schemas.openxmlformats.org/officeDocument/2006/relationships/slide" Target="slides/slide215.xml"/><Relationship Id="rId100" Type="http://schemas.openxmlformats.org/officeDocument/2006/relationships/slide" Target="slides/slide93.xml"/><Relationship Id="rId221" Type="http://schemas.openxmlformats.org/officeDocument/2006/relationships/slide" Target="slides/slide214.xml"/><Relationship Id="rId217" Type="http://schemas.openxmlformats.org/officeDocument/2006/relationships/slide" Target="slides/slide210.xml"/><Relationship Id="rId216" Type="http://schemas.openxmlformats.org/officeDocument/2006/relationships/slide" Target="slides/slide209.xml"/><Relationship Id="rId215" Type="http://schemas.openxmlformats.org/officeDocument/2006/relationships/slide" Target="slides/slide208.xml"/><Relationship Id="rId214" Type="http://schemas.openxmlformats.org/officeDocument/2006/relationships/slide" Target="slides/slide207.xml"/><Relationship Id="rId219" Type="http://schemas.openxmlformats.org/officeDocument/2006/relationships/slide" Target="slides/slide212.xml"/><Relationship Id="rId218" Type="http://schemas.openxmlformats.org/officeDocument/2006/relationships/slide" Target="slides/slide211.xml"/><Relationship Id="rId213" Type="http://schemas.openxmlformats.org/officeDocument/2006/relationships/slide" Target="slides/slide206.xml"/><Relationship Id="rId212" Type="http://schemas.openxmlformats.org/officeDocument/2006/relationships/slide" Target="slides/slide205.xml"/><Relationship Id="rId211" Type="http://schemas.openxmlformats.org/officeDocument/2006/relationships/slide" Target="slides/slide204.xml"/><Relationship Id="rId210" Type="http://schemas.openxmlformats.org/officeDocument/2006/relationships/slide" Target="slides/slide203.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121" Type="http://schemas.openxmlformats.org/officeDocument/2006/relationships/slide" Target="slides/slide114.xml"/><Relationship Id="rId120" Type="http://schemas.openxmlformats.org/officeDocument/2006/relationships/slide" Target="slides/slide113.xml"/><Relationship Id="rId125" Type="http://schemas.openxmlformats.org/officeDocument/2006/relationships/slide" Target="slides/slide118.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99" Type="http://schemas.openxmlformats.org/officeDocument/2006/relationships/slide" Target="slides/slide92.xml"/><Relationship Id="rId98" Type="http://schemas.openxmlformats.org/officeDocument/2006/relationships/slide" Target="slides/slide91.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10" Type="http://schemas.openxmlformats.org/officeDocument/2006/relationships/slide" Target="slides/slide103.xml"/><Relationship Id="rId231" Type="http://schemas.openxmlformats.org/officeDocument/2006/relationships/slide" Target="slides/slide224.xml"/><Relationship Id="rId230" Type="http://schemas.openxmlformats.org/officeDocument/2006/relationships/slide" Target="slides/slide223.xml"/><Relationship Id="rId114" Type="http://schemas.openxmlformats.org/officeDocument/2006/relationships/slide" Target="slides/slide107.xml"/><Relationship Id="rId113" Type="http://schemas.openxmlformats.org/officeDocument/2006/relationships/slide" Target="slides/slide106.xml"/><Relationship Id="rId234" Type="http://schemas.openxmlformats.org/officeDocument/2006/relationships/font" Target="fonts/Tahoma-bold.fntdata"/><Relationship Id="rId112" Type="http://schemas.openxmlformats.org/officeDocument/2006/relationships/slide" Target="slides/slide105.xml"/><Relationship Id="rId233" Type="http://schemas.openxmlformats.org/officeDocument/2006/relationships/font" Target="fonts/Tahoma-regular.fntdata"/><Relationship Id="rId111" Type="http://schemas.openxmlformats.org/officeDocument/2006/relationships/slide" Target="slides/slide104.xml"/><Relationship Id="rId232" Type="http://schemas.openxmlformats.org/officeDocument/2006/relationships/slide" Target="slides/slide225.xml"/><Relationship Id="rId206" Type="http://schemas.openxmlformats.org/officeDocument/2006/relationships/slide" Target="slides/slide199.xml"/><Relationship Id="rId205" Type="http://schemas.openxmlformats.org/officeDocument/2006/relationships/slide" Target="slides/slide198.xml"/><Relationship Id="rId204" Type="http://schemas.openxmlformats.org/officeDocument/2006/relationships/slide" Target="slides/slide197.xml"/><Relationship Id="rId203" Type="http://schemas.openxmlformats.org/officeDocument/2006/relationships/slide" Target="slides/slide196.xml"/><Relationship Id="rId209" Type="http://schemas.openxmlformats.org/officeDocument/2006/relationships/slide" Target="slides/slide202.xml"/><Relationship Id="rId208" Type="http://schemas.openxmlformats.org/officeDocument/2006/relationships/slide" Target="slides/slide201.xml"/><Relationship Id="rId207" Type="http://schemas.openxmlformats.org/officeDocument/2006/relationships/slide" Target="slides/slide200.xml"/><Relationship Id="rId202" Type="http://schemas.openxmlformats.org/officeDocument/2006/relationships/slide" Target="slides/slide195.xml"/><Relationship Id="rId201" Type="http://schemas.openxmlformats.org/officeDocument/2006/relationships/slide" Target="slides/slide194.xml"/><Relationship Id="rId200" Type="http://schemas.openxmlformats.org/officeDocument/2006/relationships/slide" Target="slides/slide19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 name="Google Shape;164;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p10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963" name="Google Shape;963;p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64" name="Google Shape;964;p1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p10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1" name="Google Shape;981;p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p10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989" name="Google Shape;989;p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90" name="Google Shape;990;p10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p10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007" name="Google Shape;1007;p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08" name="Google Shape;1008;p1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p10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016" name="Google Shape;1016;p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17" name="Google Shape;1017;p10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p10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025" name="Google Shape;1025;p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26" name="Google Shape;1026;p1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p10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034" name="Google Shape;1034;p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35" name="Google Shape;1035;p1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p10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046" name="Google Shape;1046;p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47" name="Google Shape;1047;p1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p10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058" name="Google Shape;1058;p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59" name="Google Shape;1059;p10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p10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067" name="Google Shape;1067;p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68" name="Google Shape;1068;p1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p1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079" name="Google Shape;1079;p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80" name="Google Shape;1080;p1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p1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088" name="Google Shape;1088;p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89" name="Google Shape;1089;p1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p1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100" name="Google Shape;1100;p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01" name="Google Shape;1101;p1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p1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123" name="Google Shape;1123;p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24" name="Google Shape;1124;p1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p1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143" name="Google Shape;1143;p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4" name="Google Shape;1144;p1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p1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160" name="Google Shape;1160;p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61" name="Google Shape;1161;p1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p1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169" name="Google Shape;1169;p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70" name="Google Shape;1170;p1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p1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181" name="Google Shape;1181;p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82" name="Google Shape;1182;p1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p1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190" name="Google Shape;1190;p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91" name="Google Shape;1191;p1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p1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202" name="Google Shape;1202;p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03" name="Google Shape;1203;p1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p1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223" name="Google Shape;1223;p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24" name="Google Shape;1224;p1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p1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232" name="Google Shape;1232;p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33" name="Google Shape;1233;p1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p1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244" name="Google Shape;1244;p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45" name="Google Shape;1245;p1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p1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253" name="Google Shape;1253;p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54" name="Google Shape;1254;p1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p1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262" name="Google Shape;1262;p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63" name="Google Shape;1263;p1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p1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271" name="Google Shape;1271;p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72" name="Google Shape;1272;p1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p1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291" name="Google Shape;1291;p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92" name="Google Shape;1292;p1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p1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301" name="Google Shape;1301;p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02" name="Google Shape;1302;p1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p1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314" name="Google Shape;1314;p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15" name="Google Shape;1315;p1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p1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6" name="Google Shape;1326;p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p1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3" name="Google Shape;1333;p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p1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341" name="Google Shape;1341;p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42" name="Google Shape;1342;p1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p1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3" name="Google Shape;1353;p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p1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361" name="Google Shape;1361;p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62" name="Google Shape;1362;p1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p1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3" name="Google Shape;1373;p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p1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381" name="Google Shape;1381;p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82" name="Google Shape;1382;p1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p1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2" name="Google Shape;1392;p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p1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9" name="Google Shape;1399;p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p1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406" name="Google Shape;1406;p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07" name="Google Shape;1407;p1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p1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425" name="Google Shape;1425;p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26" name="Google Shape;1426;p1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p1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436" name="Google Shape;1436;p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37" name="Google Shape;1437;p1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p1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448" name="Google Shape;1448;p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9" name="Google Shape;1449;p1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p1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458" name="Google Shape;1458;p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59" name="Google Shape;1459;p1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p1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9" name="Google Shape;1469;p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p1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476" name="Google Shape;1476;p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77" name="Google Shape;1477;p1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p1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492" name="Google Shape;1492;p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93" name="Google Shape;1493;p1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p1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3" name="Google Shape;1503;p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8" name="Shape 1508"/>
        <p:cNvGrpSpPr/>
        <p:nvPr/>
      </p:nvGrpSpPr>
      <p:grpSpPr>
        <a:xfrm>
          <a:off x="0" y="0"/>
          <a:ext cx="0" cy="0"/>
          <a:chOff x="0" y="0"/>
          <a:chExt cx="0" cy="0"/>
        </a:xfrm>
      </p:grpSpPr>
      <p:sp>
        <p:nvSpPr>
          <p:cNvPr id="1509" name="Google Shape;1509;p1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0" name="Google Shape;1510;p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p1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517" name="Google Shape;1517;p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18" name="Google Shape;1518;p1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p1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528" name="Google Shape;1528;p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29" name="Google Shape;1529;p1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p1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544" name="Google Shape;1544;p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45" name="Google Shape;1545;p1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p1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555" name="Google Shape;1555;p1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56" name="Google Shape;1556;p1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p1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571" name="Google Shape;1571;p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72" name="Google Shape;1572;p1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p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82" name="Google Shape;1582;p1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p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89" name="Google Shape;1589;p1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p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07" name="Google Shape;1607;p1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6" name="Shape 1616"/>
        <p:cNvGrpSpPr/>
        <p:nvPr/>
      </p:nvGrpSpPr>
      <p:grpSpPr>
        <a:xfrm>
          <a:off x="0" y="0"/>
          <a:ext cx="0" cy="0"/>
          <a:chOff x="0" y="0"/>
          <a:chExt cx="0" cy="0"/>
        </a:xfrm>
      </p:grpSpPr>
      <p:sp>
        <p:nvSpPr>
          <p:cNvPr id="1617" name="Google Shape;1617;p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18" name="Google Shape;1618;p1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6" name="Shape 1626"/>
        <p:cNvGrpSpPr/>
        <p:nvPr/>
      </p:nvGrpSpPr>
      <p:grpSpPr>
        <a:xfrm>
          <a:off x="0" y="0"/>
          <a:ext cx="0" cy="0"/>
          <a:chOff x="0" y="0"/>
          <a:chExt cx="0" cy="0"/>
        </a:xfrm>
      </p:grpSpPr>
      <p:sp>
        <p:nvSpPr>
          <p:cNvPr id="1627" name="Google Shape;1627;p1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28" name="Google Shape;1628;p1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p1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38" name="Google Shape;1638;p1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6" name="Shape 1646"/>
        <p:cNvGrpSpPr/>
        <p:nvPr/>
      </p:nvGrpSpPr>
      <p:grpSpPr>
        <a:xfrm>
          <a:off x="0" y="0"/>
          <a:ext cx="0" cy="0"/>
          <a:chOff x="0" y="0"/>
          <a:chExt cx="0" cy="0"/>
        </a:xfrm>
      </p:grpSpPr>
      <p:sp>
        <p:nvSpPr>
          <p:cNvPr id="1647" name="Google Shape;1647;p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48" name="Google Shape;1648;p1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4" name="Shape 1664"/>
        <p:cNvGrpSpPr/>
        <p:nvPr/>
      </p:nvGrpSpPr>
      <p:grpSpPr>
        <a:xfrm>
          <a:off x="0" y="0"/>
          <a:ext cx="0" cy="0"/>
          <a:chOff x="0" y="0"/>
          <a:chExt cx="0" cy="0"/>
        </a:xfrm>
      </p:grpSpPr>
      <p:sp>
        <p:nvSpPr>
          <p:cNvPr id="1665" name="Google Shape;1665;p1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6" name="Google Shape;1666;p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1" name="Shape 1671"/>
        <p:cNvGrpSpPr/>
        <p:nvPr/>
      </p:nvGrpSpPr>
      <p:grpSpPr>
        <a:xfrm>
          <a:off x="0" y="0"/>
          <a:ext cx="0" cy="0"/>
          <a:chOff x="0" y="0"/>
          <a:chExt cx="0" cy="0"/>
        </a:xfrm>
      </p:grpSpPr>
      <p:sp>
        <p:nvSpPr>
          <p:cNvPr id="1672" name="Google Shape;1672;p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73" name="Google Shape;1673;p1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1" name="Shape 1681"/>
        <p:cNvGrpSpPr/>
        <p:nvPr/>
      </p:nvGrpSpPr>
      <p:grpSpPr>
        <a:xfrm>
          <a:off x="0" y="0"/>
          <a:ext cx="0" cy="0"/>
          <a:chOff x="0" y="0"/>
          <a:chExt cx="0" cy="0"/>
        </a:xfrm>
      </p:grpSpPr>
      <p:sp>
        <p:nvSpPr>
          <p:cNvPr id="1682" name="Google Shape;1682;p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83" name="Google Shape;1683;p1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1" name="Shape 1691"/>
        <p:cNvGrpSpPr/>
        <p:nvPr/>
      </p:nvGrpSpPr>
      <p:grpSpPr>
        <a:xfrm>
          <a:off x="0" y="0"/>
          <a:ext cx="0" cy="0"/>
          <a:chOff x="0" y="0"/>
          <a:chExt cx="0" cy="0"/>
        </a:xfrm>
      </p:grpSpPr>
      <p:sp>
        <p:nvSpPr>
          <p:cNvPr id="1692" name="Google Shape;1692;p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93" name="Google Shape;1693;p1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p1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08" name="Google Shape;1708;p1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6" name="Shape 1716"/>
        <p:cNvGrpSpPr/>
        <p:nvPr/>
      </p:nvGrpSpPr>
      <p:grpSpPr>
        <a:xfrm>
          <a:off x="0" y="0"/>
          <a:ext cx="0" cy="0"/>
          <a:chOff x="0" y="0"/>
          <a:chExt cx="0" cy="0"/>
        </a:xfrm>
      </p:grpSpPr>
      <p:sp>
        <p:nvSpPr>
          <p:cNvPr id="1717" name="Google Shape;1717;p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18" name="Google Shape;1718;p1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1" name="Shape 1731"/>
        <p:cNvGrpSpPr/>
        <p:nvPr/>
      </p:nvGrpSpPr>
      <p:grpSpPr>
        <a:xfrm>
          <a:off x="0" y="0"/>
          <a:ext cx="0" cy="0"/>
          <a:chOff x="0" y="0"/>
          <a:chExt cx="0" cy="0"/>
        </a:xfrm>
      </p:grpSpPr>
      <p:sp>
        <p:nvSpPr>
          <p:cNvPr id="1732" name="Google Shape;1732;p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33" name="Google Shape;1733;p1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1" name="Shape 1741"/>
        <p:cNvGrpSpPr/>
        <p:nvPr/>
      </p:nvGrpSpPr>
      <p:grpSpPr>
        <a:xfrm>
          <a:off x="0" y="0"/>
          <a:ext cx="0" cy="0"/>
          <a:chOff x="0" y="0"/>
          <a:chExt cx="0" cy="0"/>
        </a:xfrm>
      </p:grpSpPr>
      <p:sp>
        <p:nvSpPr>
          <p:cNvPr id="1742" name="Google Shape;1742;p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43" name="Google Shape;1743;p1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1" name="Shape 1751"/>
        <p:cNvGrpSpPr/>
        <p:nvPr/>
      </p:nvGrpSpPr>
      <p:grpSpPr>
        <a:xfrm>
          <a:off x="0" y="0"/>
          <a:ext cx="0" cy="0"/>
          <a:chOff x="0" y="0"/>
          <a:chExt cx="0" cy="0"/>
        </a:xfrm>
      </p:grpSpPr>
      <p:sp>
        <p:nvSpPr>
          <p:cNvPr id="1752" name="Google Shape;1752;p1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3" name="Google Shape;1753;p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7" name="Shape 1757"/>
        <p:cNvGrpSpPr/>
        <p:nvPr/>
      </p:nvGrpSpPr>
      <p:grpSpPr>
        <a:xfrm>
          <a:off x="0" y="0"/>
          <a:ext cx="0" cy="0"/>
          <a:chOff x="0" y="0"/>
          <a:chExt cx="0" cy="0"/>
        </a:xfrm>
      </p:grpSpPr>
      <p:sp>
        <p:nvSpPr>
          <p:cNvPr id="1758" name="Google Shape;1758;p1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9" name="Google Shape;1759;p1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3" name="Shape 1763"/>
        <p:cNvGrpSpPr/>
        <p:nvPr/>
      </p:nvGrpSpPr>
      <p:grpSpPr>
        <a:xfrm>
          <a:off x="0" y="0"/>
          <a:ext cx="0" cy="0"/>
          <a:chOff x="0" y="0"/>
          <a:chExt cx="0" cy="0"/>
        </a:xfrm>
      </p:grpSpPr>
      <p:sp>
        <p:nvSpPr>
          <p:cNvPr id="1764" name="Google Shape;1764;p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65" name="Google Shape;1765;p1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8" name="Shape 1778"/>
        <p:cNvGrpSpPr/>
        <p:nvPr/>
      </p:nvGrpSpPr>
      <p:grpSpPr>
        <a:xfrm>
          <a:off x="0" y="0"/>
          <a:ext cx="0" cy="0"/>
          <a:chOff x="0" y="0"/>
          <a:chExt cx="0" cy="0"/>
        </a:xfrm>
      </p:grpSpPr>
      <p:sp>
        <p:nvSpPr>
          <p:cNvPr id="1779" name="Google Shape;1779;p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80" name="Google Shape;1780;p1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9" name="Shape 1789"/>
        <p:cNvGrpSpPr/>
        <p:nvPr/>
      </p:nvGrpSpPr>
      <p:grpSpPr>
        <a:xfrm>
          <a:off x="0" y="0"/>
          <a:ext cx="0" cy="0"/>
          <a:chOff x="0" y="0"/>
          <a:chExt cx="0" cy="0"/>
        </a:xfrm>
      </p:grpSpPr>
      <p:sp>
        <p:nvSpPr>
          <p:cNvPr id="1790" name="Google Shape;1790;p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91" name="Google Shape;1791;p1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7" name="Shape 1807"/>
        <p:cNvGrpSpPr/>
        <p:nvPr/>
      </p:nvGrpSpPr>
      <p:grpSpPr>
        <a:xfrm>
          <a:off x="0" y="0"/>
          <a:ext cx="0" cy="0"/>
          <a:chOff x="0" y="0"/>
          <a:chExt cx="0" cy="0"/>
        </a:xfrm>
      </p:grpSpPr>
      <p:sp>
        <p:nvSpPr>
          <p:cNvPr id="1808" name="Google Shape;1808;p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09" name="Google Shape;1809;p1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8" name="Shape 1818"/>
        <p:cNvGrpSpPr/>
        <p:nvPr/>
      </p:nvGrpSpPr>
      <p:grpSpPr>
        <a:xfrm>
          <a:off x="0" y="0"/>
          <a:ext cx="0" cy="0"/>
          <a:chOff x="0" y="0"/>
          <a:chExt cx="0" cy="0"/>
        </a:xfrm>
      </p:grpSpPr>
      <p:sp>
        <p:nvSpPr>
          <p:cNvPr id="1819" name="Google Shape;1819;p1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0" name="Google Shape;1820;p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6" name="Shape 1826"/>
        <p:cNvGrpSpPr/>
        <p:nvPr/>
      </p:nvGrpSpPr>
      <p:grpSpPr>
        <a:xfrm>
          <a:off x="0" y="0"/>
          <a:ext cx="0" cy="0"/>
          <a:chOff x="0" y="0"/>
          <a:chExt cx="0" cy="0"/>
        </a:xfrm>
      </p:grpSpPr>
      <p:sp>
        <p:nvSpPr>
          <p:cNvPr id="1827" name="Google Shape;1827;p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28" name="Google Shape;1828;p1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4" name="Shape 1844"/>
        <p:cNvGrpSpPr/>
        <p:nvPr/>
      </p:nvGrpSpPr>
      <p:grpSpPr>
        <a:xfrm>
          <a:off x="0" y="0"/>
          <a:ext cx="0" cy="0"/>
          <a:chOff x="0" y="0"/>
          <a:chExt cx="0" cy="0"/>
        </a:xfrm>
      </p:grpSpPr>
      <p:sp>
        <p:nvSpPr>
          <p:cNvPr id="1845" name="Google Shape;1845;p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46" name="Google Shape;1846;p1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2" name="Shape 1852"/>
        <p:cNvGrpSpPr/>
        <p:nvPr/>
      </p:nvGrpSpPr>
      <p:grpSpPr>
        <a:xfrm>
          <a:off x="0" y="0"/>
          <a:ext cx="0" cy="0"/>
          <a:chOff x="0" y="0"/>
          <a:chExt cx="0" cy="0"/>
        </a:xfrm>
      </p:grpSpPr>
      <p:sp>
        <p:nvSpPr>
          <p:cNvPr id="1853" name="Google Shape;1853;p1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4" name="Google Shape;1854;p1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9" name="Shape 1859"/>
        <p:cNvGrpSpPr/>
        <p:nvPr/>
      </p:nvGrpSpPr>
      <p:grpSpPr>
        <a:xfrm>
          <a:off x="0" y="0"/>
          <a:ext cx="0" cy="0"/>
          <a:chOff x="0" y="0"/>
          <a:chExt cx="0" cy="0"/>
        </a:xfrm>
      </p:grpSpPr>
      <p:sp>
        <p:nvSpPr>
          <p:cNvPr id="1860" name="Google Shape;1860;p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61" name="Google Shape;1861;p1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7" name="Shape 1877"/>
        <p:cNvGrpSpPr/>
        <p:nvPr/>
      </p:nvGrpSpPr>
      <p:grpSpPr>
        <a:xfrm>
          <a:off x="0" y="0"/>
          <a:ext cx="0" cy="0"/>
          <a:chOff x="0" y="0"/>
          <a:chExt cx="0" cy="0"/>
        </a:xfrm>
      </p:grpSpPr>
      <p:sp>
        <p:nvSpPr>
          <p:cNvPr id="1878" name="Google Shape;1878;p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79" name="Google Shape;1879;p1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2" name="Shape 1892"/>
        <p:cNvGrpSpPr/>
        <p:nvPr/>
      </p:nvGrpSpPr>
      <p:grpSpPr>
        <a:xfrm>
          <a:off x="0" y="0"/>
          <a:ext cx="0" cy="0"/>
          <a:chOff x="0" y="0"/>
          <a:chExt cx="0" cy="0"/>
        </a:xfrm>
      </p:grpSpPr>
      <p:sp>
        <p:nvSpPr>
          <p:cNvPr id="1893" name="Google Shape;1893;p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94" name="Google Shape;1894;p1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6" name="Shape 1906"/>
        <p:cNvGrpSpPr/>
        <p:nvPr/>
      </p:nvGrpSpPr>
      <p:grpSpPr>
        <a:xfrm>
          <a:off x="0" y="0"/>
          <a:ext cx="0" cy="0"/>
          <a:chOff x="0" y="0"/>
          <a:chExt cx="0" cy="0"/>
        </a:xfrm>
      </p:grpSpPr>
      <p:sp>
        <p:nvSpPr>
          <p:cNvPr id="1907" name="Google Shape;1907;p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08" name="Google Shape;1908;p1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1" name="Shape 1921"/>
        <p:cNvGrpSpPr/>
        <p:nvPr/>
      </p:nvGrpSpPr>
      <p:grpSpPr>
        <a:xfrm>
          <a:off x="0" y="0"/>
          <a:ext cx="0" cy="0"/>
          <a:chOff x="0" y="0"/>
          <a:chExt cx="0" cy="0"/>
        </a:xfrm>
      </p:grpSpPr>
      <p:sp>
        <p:nvSpPr>
          <p:cNvPr id="1922" name="Google Shape;1922;p1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23" name="Google Shape;1923;p1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5" name="Shape 1935"/>
        <p:cNvGrpSpPr/>
        <p:nvPr/>
      </p:nvGrpSpPr>
      <p:grpSpPr>
        <a:xfrm>
          <a:off x="0" y="0"/>
          <a:ext cx="0" cy="0"/>
          <a:chOff x="0" y="0"/>
          <a:chExt cx="0" cy="0"/>
        </a:xfrm>
      </p:grpSpPr>
      <p:sp>
        <p:nvSpPr>
          <p:cNvPr id="1936" name="Google Shape;1936;p1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37" name="Google Shape;1937;p1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5" name="Shape 1945"/>
        <p:cNvGrpSpPr/>
        <p:nvPr/>
      </p:nvGrpSpPr>
      <p:grpSpPr>
        <a:xfrm>
          <a:off x="0" y="0"/>
          <a:ext cx="0" cy="0"/>
          <a:chOff x="0" y="0"/>
          <a:chExt cx="0" cy="0"/>
        </a:xfrm>
      </p:grpSpPr>
      <p:sp>
        <p:nvSpPr>
          <p:cNvPr id="1946" name="Google Shape;1946;p1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47" name="Google Shape;1947;p1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3" name="Shape 1953"/>
        <p:cNvGrpSpPr/>
        <p:nvPr/>
      </p:nvGrpSpPr>
      <p:grpSpPr>
        <a:xfrm>
          <a:off x="0" y="0"/>
          <a:ext cx="0" cy="0"/>
          <a:chOff x="0" y="0"/>
          <a:chExt cx="0" cy="0"/>
        </a:xfrm>
      </p:grpSpPr>
      <p:sp>
        <p:nvSpPr>
          <p:cNvPr id="1954" name="Google Shape;1954;p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55" name="Google Shape;1955;p1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8" name="Shape 1968"/>
        <p:cNvGrpSpPr/>
        <p:nvPr/>
      </p:nvGrpSpPr>
      <p:grpSpPr>
        <a:xfrm>
          <a:off x="0" y="0"/>
          <a:ext cx="0" cy="0"/>
          <a:chOff x="0" y="0"/>
          <a:chExt cx="0" cy="0"/>
        </a:xfrm>
      </p:grpSpPr>
      <p:sp>
        <p:nvSpPr>
          <p:cNvPr id="1969" name="Google Shape;1969;p1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70" name="Google Shape;1970;p1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8" name="Shape 1978"/>
        <p:cNvGrpSpPr/>
        <p:nvPr/>
      </p:nvGrpSpPr>
      <p:grpSpPr>
        <a:xfrm>
          <a:off x="0" y="0"/>
          <a:ext cx="0" cy="0"/>
          <a:chOff x="0" y="0"/>
          <a:chExt cx="0" cy="0"/>
        </a:xfrm>
      </p:grpSpPr>
      <p:sp>
        <p:nvSpPr>
          <p:cNvPr id="1979" name="Google Shape;1979;p1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80" name="Google Shape;1980;p1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3" name="Shape 1993"/>
        <p:cNvGrpSpPr/>
        <p:nvPr/>
      </p:nvGrpSpPr>
      <p:grpSpPr>
        <a:xfrm>
          <a:off x="0" y="0"/>
          <a:ext cx="0" cy="0"/>
          <a:chOff x="0" y="0"/>
          <a:chExt cx="0" cy="0"/>
        </a:xfrm>
      </p:grpSpPr>
      <p:sp>
        <p:nvSpPr>
          <p:cNvPr id="1994" name="Google Shape;1994;p1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95" name="Google Shape;1995;p1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3" name="Shape 2003"/>
        <p:cNvGrpSpPr/>
        <p:nvPr/>
      </p:nvGrpSpPr>
      <p:grpSpPr>
        <a:xfrm>
          <a:off x="0" y="0"/>
          <a:ext cx="0" cy="0"/>
          <a:chOff x="0" y="0"/>
          <a:chExt cx="0" cy="0"/>
        </a:xfrm>
      </p:grpSpPr>
      <p:sp>
        <p:nvSpPr>
          <p:cNvPr id="2004" name="Google Shape;2004;p1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05" name="Google Shape;2005;p1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0" name="Shape 2010"/>
        <p:cNvGrpSpPr/>
        <p:nvPr/>
      </p:nvGrpSpPr>
      <p:grpSpPr>
        <a:xfrm>
          <a:off x="0" y="0"/>
          <a:ext cx="0" cy="0"/>
          <a:chOff x="0" y="0"/>
          <a:chExt cx="0" cy="0"/>
        </a:xfrm>
      </p:grpSpPr>
      <p:sp>
        <p:nvSpPr>
          <p:cNvPr id="2011" name="Google Shape;2011;p1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2" name="Google Shape;2012;p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7" name="Shape 2017"/>
        <p:cNvGrpSpPr/>
        <p:nvPr/>
      </p:nvGrpSpPr>
      <p:grpSpPr>
        <a:xfrm>
          <a:off x="0" y="0"/>
          <a:ext cx="0" cy="0"/>
          <a:chOff x="0" y="0"/>
          <a:chExt cx="0" cy="0"/>
        </a:xfrm>
      </p:grpSpPr>
      <p:sp>
        <p:nvSpPr>
          <p:cNvPr id="2018" name="Google Shape;2018;p1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19" name="Google Shape;2019;p1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7" name="Shape 2027"/>
        <p:cNvGrpSpPr/>
        <p:nvPr/>
      </p:nvGrpSpPr>
      <p:grpSpPr>
        <a:xfrm>
          <a:off x="0" y="0"/>
          <a:ext cx="0" cy="0"/>
          <a:chOff x="0" y="0"/>
          <a:chExt cx="0" cy="0"/>
        </a:xfrm>
      </p:grpSpPr>
      <p:sp>
        <p:nvSpPr>
          <p:cNvPr id="2028" name="Google Shape;2028;p1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9" name="Google Shape;2029;p1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4" name="Shape 2034"/>
        <p:cNvGrpSpPr/>
        <p:nvPr/>
      </p:nvGrpSpPr>
      <p:grpSpPr>
        <a:xfrm>
          <a:off x="0" y="0"/>
          <a:ext cx="0" cy="0"/>
          <a:chOff x="0" y="0"/>
          <a:chExt cx="0" cy="0"/>
        </a:xfrm>
      </p:grpSpPr>
      <p:sp>
        <p:nvSpPr>
          <p:cNvPr id="2035" name="Google Shape;2035;p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36" name="Google Shape;2036;p1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4" name="Shape 2044"/>
        <p:cNvGrpSpPr/>
        <p:nvPr/>
      </p:nvGrpSpPr>
      <p:grpSpPr>
        <a:xfrm>
          <a:off x="0" y="0"/>
          <a:ext cx="0" cy="0"/>
          <a:chOff x="0" y="0"/>
          <a:chExt cx="0" cy="0"/>
        </a:xfrm>
      </p:grpSpPr>
      <p:sp>
        <p:nvSpPr>
          <p:cNvPr id="2045" name="Google Shape;2045;p1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46" name="Google Shape;2046;p1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2" name="Shape 2052"/>
        <p:cNvGrpSpPr/>
        <p:nvPr/>
      </p:nvGrpSpPr>
      <p:grpSpPr>
        <a:xfrm>
          <a:off x="0" y="0"/>
          <a:ext cx="0" cy="0"/>
          <a:chOff x="0" y="0"/>
          <a:chExt cx="0" cy="0"/>
        </a:xfrm>
      </p:grpSpPr>
      <p:sp>
        <p:nvSpPr>
          <p:cNvPr id="2053" name="Google Shape;2053;p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54" name="Google Shape;2054;p1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2" name="Shape 2062"/>
        <p:cNvGrpSpPr/>
        <p:nvPr/>
      </p:nvGrpSpPr>
      <p:grpSpPr>
        <a:xfrm>
          <a:off x="0" y="0"/>
          <a:ext cx="0" cy="0"/>
          <a:chOff x="0" y="0"/>
          <a:chExt cx="0" cy="0"/>
        </a:xfrm>
      </p:grpSpPr>
      <p:sp>
        <p:nvSpPr>
          <p:cNvPr id="2063" name="Google Shape;2063;p1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64" name="Google Shape;2064;p19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7" name="Shape 2077"/>
        <p:cNvGrpSpPr/>
        <p:nvPr/>
      </p:nvGrpSpPr>
      <p:grpSpPr>
        <a:xfrm>
          <a:off x="0" y="0"/>
          <a:ext cx="0" cy="0"/>
          <a:chOff x="0" y="0"/>
          <a:chExt cx="0" cy="0"/>
        </a:xfrm>
      </p:grpSpPr>
      <p:sp>
        <p:nvSpPr>
          <p:cNvPr id="2078" name="Google Shape;2078;p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79" name="Google Shape;2079;p1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1" name="Shape 2091"/>
        <p:cNvGrpSpPr/>
        <p:nvPr/>
      </p:nvGrpSpPr>
      <p:grpSpPr>
        <a:xfrm>
          <a:off x="0" y="0"/>
          <a:ext cx="0" cy="0"/>
          <a:chOff x="0" y="0"/>
          <a:chExt cx="0" cy="0"/>
        </a:xfrm>
      </p:grpSpPr>
      <p:sp>
        <p:nvSpPr>
          <p:cNvPr id="2092" name="Google Shape;2092;p1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93" name="Google Shape;2093;p1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8" name="Shape 2098"/>
        <p:cNvGrpSpPr/>
        <p:nvPr/>
      </p:nvGrpSpPr>
      <p:grpSpPr>
        <a:xfrm>
          <a:off x="0" y="0"/>
          <a:ext cx="0" cy="0"/>
          <a:chOff x="0" y="0"/>
          <a:chExt cx="0" cy="0"/>
        </a:xfrm>
      </p:grpSpPr>
      <p:sp>
        <p:nvSpPr>
          <p:cNvPr id="2099" name="Google Shape;2099;p1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00" name="Google Shape;2100;p1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8" name="Shape 2108"/>
        <p:cNvGrpSpPr/>
        <p:nvPr/>
      </p:nvGrpSpPr>
      <p:grpSpPr>
        <a:xfrm>
          <a:off x="0" y="0"/>
          <a:ext cx="0" cy="0"/>
          <a:chOff x="0" y="0"/>
          <a:chExt cx="0" cy="0"/>
        </a:xfrm>
      </p:grpSpPr>
      <p:sp>
        <p:nvSpPr>
          <p:cNvPr id="2109" name="Google Shape;2109;p20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0" name="Google Shape;2110;p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5" name="Shape 2115"/>
        <p:cNvGrpSpPr/>
        <p:nvPr/>
      </p:nvGrpSpPr>
      <p:grpSpPr>
        <a:xfrm>
          <a:off x="0" y="0"/>
          <a:ext cx="0" cy="0"/>
          <a:chOff x="0" y="0"/>
          <a:chExt cx="0" cy="0"/>
        </a:xfrm>
      </p:grpSpPr>
      <p:sp>
        <p:nvSpPr>
          <p:cNvPr id="2116" name="Google Shape;2116;p2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17" name="Google Shape;2117;p20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2" name="Shape 2122"/>
        <p:cNvGrpSpPr/>
        <p:nvPr/>
      </p:nvGrpSpPr>
      <p:grpSpPr>
        <a:xfrm>
          <a:off x="0" y="0"/>
          <a:ext cx="0" cy="0"/>
          <a:chOff x="0" y="0"/>
          <a:chExt cx="0" cy="0"/>
        </a:xfrm>
      </p:grpSpPr>
      <p:sp>
        <p:nvSpPr>
          <p:cNvPr id="2123" name="Google Shape;2123;p20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4" name="Google Shape;2124;p2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9" name="Shape 2129"/>
        <p:cNvGrpSpPr/>
        <p:nvPr/>
      </p:nvGrpSpPr>
      <p:grpSpPr>
        <a:xfrm>
          <a:off x="0" y="0"/>
          <a:ext cx="0" cy="0"/>
          <a:chOff x="0" y="0"/>
          <a:chExt cx="0" cy="0"/>
        </a:xfrm>
      </p:grpSpPr>
      <p:sp>
        <p:nvSpPr>
          <p:cNvPr id="2130" name="Google Shape;2130;p20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1" name="Google Shape;2131;p2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6" name="Shape 2136"/>
        <p:cNvGrpSpPr/>
        <p:nvPr/>
      </p:nvGrpSpPr>
      <p:grpSpPr>
        <a:xfrm>
          <a:off x="0" y="0"/>
          <a:ext cx="0" cy="0"/>
          <a:chOff x="0" y="0"/>
          <a:chExt cx="0" cy="0"/>
        </a:xfrm>
      </p:grpSpPr>
      <p:sp>
        <p:nvSpPr>
          <p:cNvPr id="2137" name="Google Shape;2137;p20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8" name="Google Shape;2138;p2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3" name="Shape 2143"/>
        <p:cNvGrpSpPr/>
        <p:nvPr/>
      </p:nvGrpSpPr>
      <p:grpSpPr>
        <a:xfrm>
          <a:off x="0" y="0"/>
          <a:ext cx="0" cy="0"/>
          <a:chOff x="0" y="0"/>
          <a:chExt cx="0" cy="0"/>
        </a:xfrm>
      </p:grpSpPr>
      <p:sp>
        <p:nvSpPr>
          <p:cNvPr id="2144" name="Google Shape;2144;p20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5" name="Google Shape;2145;p2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0" name="Shape 2150"/>
        <p:cNvGrpSpPr/>
        <p:nvPr/>
      </p:nvGrpSpPr>
      <p:grpSpPr>
        <a:xfrm>
          <a:off x="0" y="0"/>
          <a:ext cx="0" cy="0"/>
          <a:chOff x="0" y="0"/>
          <a:chExt cx="0" cy="0"/>
        </a:xfrm>
      </p:grpSpPr>
      <p:sp>
        <p:nvSpPr>
          <p:cNvPr id="2151" name="Google Shape;2151;p20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2" name="Google Shape;2152;p2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7" name="Shape 2157"/>
        <p:cNvGrpSpPr/>
        <p:nvPr/>
      </p:nvGrpSpPr>
      <p:grpSpPr>
        <a:xfrm>
          <a:off x="0" y="0"/>
          <a:ext cx="0" cy="0"/>
          <a:chOff x="0" y="0"/>
          <a:chExt cx="0" cy="0"/>
        </a:xfrm>
      </p:grpSpPr>
      <p:sp>
        <p:nvSpPr>
          <p:cNvPr id="2158" name="Google Shape;2158;p20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9" name="Google Shape;2159;p2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6" name="Shape 2166"/>
        <p:cNvGrpSpPr/>
        <p:nvPr/>
      </p:nvGrpSpPr>
      <p:grpSpPr>
        <a:xfrm>
          <a:off x="0" y="0"/>
          <a:ext cx="0" cy="0"/>
          <a:chOff x="0" y="0"/>
          <a:chExt cx="0" cy="0"/>
        </a:xfrm>
      </p:grpSpPr>
      <p:sp>
        <p:nvSpPr>
          <p:cNvPr id="2167" name="Google Shape;2167;p20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8" name="Google Shape;2168;p2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5" name="Shape 2175"/>
        <p:cNvGrpSpPr/>
        <p:nvPr/>
      </p:nvGrpSpPr>
      <p:grpSpPr>
        <a:xfrm>
          <a:off x="0" y="0"/>
          <a:ext cx="0" cy="0"/>
          <a:chOff x="0" y="0"/>
          <a:chExt cx="0" cy="0"/>
        </a:xfrm>
      </p:grpSpPr>
      <p:sp>
        <p:nvSpPr>
          <p:cNvPr id="2176" name="Google Shape;2176;p20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7" name="Google Shape;2177;p2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0" name="Shape 2190"/>
        <p:cNvGrpSpPr/>
        <p:nvPr/>
      </p:nvGrpSpPr>
      <p:grpSpPr>
        <a:xfrm>
          <a:off x="0" y="0"/>
          <a:ext cx="0" cy="0"/>
          <a:chOff x="0" y="0"/>
          <a:chExt cx="0" cy="0"/>
        </a:xfrm>
      </p:grpSpPr>
      <p:sp>
        <p:nvSpPr>
          <p:cNvPr id="2191" name="Google Shape;2191;p2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2" name="Google Shape;2192;p2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0" name="Shape 2200"/>
        <p:cNvGrpSpPr/>
        <p:nvPr/>
      </p:nvGrpSpPr>
      <p:grpSpPr>
        <a:xfrm>
          <a:off x="0" y="0"/>
          <a:ext cx="0" cy="0"/>
          <a:chOff x="0" y="0"/>
          <a:chExt cx="0" cy="0"/>
        </a:xfrm>
      </p:grpSpPr>
      <p:sp>
        <p:nvSpPr>
          <p:cNvPr id="2201" name="Google Shape;2201;p2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2" name="Google Shape;2202;p2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9" name="Shape 2209"/>
        <p:cNvGrpSpPr/>
        <p:nvPr/>
      </p:nvGrpSpPr>
      <p:grpSpPr>
        <a:xfrm>
          <a:off x="0" y="0"/>
          <a:ext cx="0" cy="0"/>
          <a:chOff x="0" y="0"/>
          <a:chExt cx="0" cy="0"/>
        </a:xfrm>
      </p:grpSpPr>
      <p:sp>
        <p:nvSpPr>
          <p:cNvPr id="2210" name="Google Shape;2210;p2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1" name="Google Shape;2211;p2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5" name="Shape 2215"/>
        <p:cNvGrpSpPr/>
        <p:nvPr/>
      </p:nvGrpSpPr>
      <p:grpSpPr>
        <a:xfrm>
          <a:off x="0" y="0"/>
          <a:ext cx="0" cy="0"/>
          <a:chOff x="0" y="0"/>
          <a:chExt cx="0" cy="0"/>
        </a:xfrm>
      </p:grpSpPr>
      <p:sp>
        <p:nvSpPr>
          <p:cNvPr id="2216" name="Google Shape;2216;p2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7" name="Google Shape;2217;p2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1" name="Shape 2221"/>
        <p:cNvGrpSpPr/>
        <p:nvPr/>
      </p:nvGrpSpPr>
      <p:grpSpPr>
        <a:xfrm>
          <a:off x="0" y="0"/>
          <a:ext cx="0" cy="0"/>
          <a:chOff x="0" y="0"/>
          <a:chExt cx="0" cy="0"/>
        </a:xfrm>
      </p:grpSpPr>
      <p:sp>
        <p:nvSpPr>
          <p:cNvPr id="2222" name="Google Shape;2222;p2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3" name="Google Shape;2223;p2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6" name="Shape 2226"/>
        <p:cNvGrpSpPr/>
        <p:nvPr/>
      </p:nvGrpSpPr>
      <p:grpSpPr>
        <a:xfrm>
          <a:off x="0" y="0"/>
          <a:ext cx="0" cy="0"/>
          <a:chOff x="0" y="0"/>
          <a:chExt cx="0" cy="0"/>
        </a:xfrm>
      </p:grpSpPr>
      <p:sp>
        <p:nvSpPr>
          <p:cNvPr id="2227" name="Google Shape;2227;p2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8" name="Google Shape;2228;p2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5" name="Shape 2235"/>
        <p:cNvGrpSpPr/>
        <p:nvPr/>
      </p:nvGrpSpPr>
      <p:grpSpPr>
        <a:xfrm>
          <a:off x="0" y="0"/>
          <a:ext cx="0" cy="0"/>
          <a:chOff x="0" y="0"/>
          <a:chExt cx="0" cy="0"/>
        </a:xfrm>
      </p:grpSpPr>
      <p:sp>
        <p:nvSpPr>
          <p:cNvPr id="2236" name="Google Shape;2236;p2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7" name="Google Shape;2237;p2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7" name="Shape 2247"/>
        <p:cNvGrpSpPr/>
        <p:nvPr/>
      </p:nvGrpSpPr>
      <p:grpSpPr>
        <a:xfrm>
          <a:off x="0" y="0"/>
          <a:ext cx="0" cy="0"/>
          <a:chOff x="0" y="0"/>
          <a:chExt cx="0" cy="0"/>
        </a:xfrm>
      </p:grpSpPr>
      <p:sp>
        <p:nvSpPr>
          <p:cNvPr id="2248" name="Google Shape;2248;p2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9" name="Google Shape;2249;p2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3" name="Shape 2253"/>
        <p:cNvGrpSpPr/>
        <p:nvPr/>
      </p:nvGrpSpPr>
      <p:grpSpPr>
        <a:xfrm>
          <a:off x="0" y="0"/>
          <a:ext cx="0" cy="0"/>
          <a:chOff x="0" y="0"/>
          <a:chExt cx="0" cy="0"/>
        </a:xfrm>
      </p:grpSpPr>
      <p:sp>
        <p:nvSpPr>
          <p:cNvPr id="2254" name="Google Shape;2254;p2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5" name="Google Shape;2255;p2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9" name="Shape 2259"/>
        <p:cNvGrpSpPr/>
        <p:nvPr/>
      </p:nvGrpSpPr>
      <p:grpSpPr>
        <a:xfrm>
          <a:off x="0" y="0"/>
          <a:ext cx="0" cy="0"/>
          <a:chOff x="0" y="0"/>
          <a:chExt cx="0" cy="0"/>
        </a:xfrm>
      </p:grpSpPr>
      <p:sp>
        <p:nvSpPr>
          <p:cNvPr id="2260" name="Google Shape;2260;p2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1" name="Google Shape;2261;p2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8" name="Shape 2268"/>
        <p:cNvGrpSpPr/>
        <p:nvPr/>
      </p:nvGrpSpPr>
      <p:grpSpPr>
        <a:xfrm>
          <a:off x="0" y="0"/>
          <a:ext cx="0" cy="0"/>
          <a:chOff x="0" y="0"/>
          <a:chExt cx="0" cy="0"/>
        </a:xfrm>
      </p:grpSpPr>
      <p:sp>
        <p:nvSpPr>
          <p:cNvPr id="2269" name="Google Shape;2269;p2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0" name="Google Shape;2270;p2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4" name="Shape 2274"/>
        <p:cNvGrpSpPr/>
        <p:nvPr/>
      </p:nvGrpSpPr>
      <p:grpSpPr>
        <a:xfrm>
          <a:off x="0" y="0"/>
          <a:ext cx="0" cy="0"/>
          <a:chOff x="0" y="0"/>
          <a:chExt cx="0" cy="0"/>
        </a:xfrm>
      </p:grpSpPr>
      <p:sp>
        <p:nvSpPr>
          <p:cNvPr id="2275" name="Google Shape;2275;p2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6" name="Google Shape;2276;p2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3" name="Shape 2283"/>
        <p:cNvGrpSpPr/>
        <p:nvPr/>
      </p:nvGrpSpPr>
      <p:grpSpPr>
        <a:xfrm>
          <a:off x="0" y="0"/>
          <a:ext cx="0" cy="0"/>
          <a:chOff x="0" y="0"/>
          <a:chExt cx="0" cy="0"/>
        </a:xfrm>
      </p:grpSpPr>
      <p:sp>
        <p:nvSpPr>
          <p:cNvPr id="2284" name="Google Shape;2284;p2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5" name="Google Shape;2285;p2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3" name="Shape 2293"/>
        <p:cNvGrpSpPr/>
        <p:nvPr/>
      </p:nvGrpSpPr>
      <p:grpSpPr>
        <a:xfrm>
          <a:off x="0" y="0"/>
          <a:ext cx="0" cy="0"/>
          <a:chOff x="0" y="0"/>
          <a:chExt cx="0" cy="0"/>
        </a:xfrm>
      </p:grpSpPr>
      <p:sp>
        <p:nvSpPr>
          <p:cNvPr id="2294" name="Google Shape;2294;p2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5" name="Google Shape;2295;p2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3" name="Shape 2303"/>
        <p:cNvGrpSpPr/>
        <p:nvPr/>
      </p:nvGrpSpPr>
      <p:grpSpPr>
        <a:xfrm>
          <a:off x="0" y="0"/>
          <a:ext cx="0" cy="0"/>
          <a:chOff x="0" y="0"/>
          <a:chExt cx="0" cy="0"/>
        </a:xfrm>
      </p:grpSpPr>
      <p:sp>
        <p:nvSpPr>
          <p:cNvPr id="2304" name="Google Shape;2304;p2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5" name="Google Shape;2305;p2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9" name="Shape 2309"/>
        <p:cNvGrpSpPr/>
        <p:nvPr/>
      </p:nvGrpSpPr>
      <p:grpSpPr>
        <a:xfrm>
          <a:off x="0" y="0"/>
          <a:ext cx="0" cy="0"/>
          <a:chOff x="0" y="0"/>
          <a:chExt cx="0" cy="0"/>
        </a:xfrm>
      </p:grpSpPr>
      <p:sp>
        <p:nvSpPr>
          <p:cNvPr id="2310" name="Google Shape;2310;p2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1" name="Google Shape;2311;p2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0" name="Google Shape;460;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 name="Google Shape;467;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 name="Google Shape;476;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4" name="Google Shape;484;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2" name="Google Shape;492;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0" name="Google Shape;500;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7" name="Google Shape;507;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5" name="Google Shape;515;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3" name="Google Shape;523;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3" name="Google Shape;533;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3" name="Google Shape;543;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1" name="Google Shape;551;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9" name="Google Shape;559;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6" name="Google Shape;566;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4" name="Google Shape;574;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1" name="Google Shape;581;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0" name="Google Shape;590;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7" name="Google Shape;597;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6" name="Google Shape;606;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3" name="Google Shape;613;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1" name="Google Shape;621;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8" name="Google Shape;628;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6" name="Google Shape;636;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3" name="Google Shape;643;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0" name="Google Shape;650;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9" name="Google Shape;659;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6" name="Google Shape;666;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4" name="Google Shape;674;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2" name="Google Shape;682;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1" name="Google Shape;691;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p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699" name="Google Shape;699;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00" name="Google Shape;700;p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9" name="Google Shape;709;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0" name="Google Shape;720;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8" name="Google Shape;728;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6" name="Google Shape;736;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p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3" name="Google Shape;743;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0" name="Google Shape;750;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7" name="Google Shape;757;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p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4" name="Google Shape;764;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p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1" name="Google Shape;771;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8" name="Google Shape;778;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p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5" name="Google Shape;785;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p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2" name="Google Shape;792;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p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lang="en-US" sz="1200">
                <a:solidFill>
                  <a:schemeClr val="dk1"/>
                </a:solidFill>
                <a:latin typeface="Times New Roman"/>
                <a:ea typeface="Times New Roman"/>
                <a:cs typeface="Times New Roman"/>
                <a:sym typeface="Times New Roman"/>
              </a:rPr>
              <a:t>‹#›</a:t>
            </a:fld>
            <a:endParaRPr b="0" sz="1200">
              <a:solidFill>
                <a:schemeClr val="dk1"/>
              </a:solidFill>
              <a:latin typeface="Times New Roman"/>
              <a:ea typeface="Times New Roman"/>
              <a:cs typeface="Times New Roman"/>
              <a:sym typeface="Times New Roman"/>
            </a:endParaRPr>
          </a:p>
        </p:txBody>
      </p:sp>
      <p:sp>
        <p:nvSpPr>
          <p:cNvPr id="800" name="Google Shape;800;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01" name="Google Shape;801;p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p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8" name="Google Shape;808;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p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5" name="Google Shape;815;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p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823" name="Google Shape;823;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24" name="Google Shape;824;p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p8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835" name="Google Shape;835;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6" name="Google Shape;836;p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p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847" name="Google Shape;847;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48" name="Google Shape;848;p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p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860" name="Google Shape;860;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61" name="Google Shape;861;p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p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2" name="Google Shape;872;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p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0" name="Google Shape;880;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p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8" name="Google Shape;888;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p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6" name="Google Shape;896;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p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5" name="Google Shape;905;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p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3" name="Google Shape;913;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p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1" name="Google Shape;921;p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p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8" name="Google Shape;928;p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p9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935" name="Google Shape;935;p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36" name="Google Shape;936;p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p9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945" name="Google Shape;945;p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46" name="Google Shape;946;p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p9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5" name="Google Shape;955;p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0" name="Shape 90"/>
        <p:cNvGrpSpPr/>
        <p:nvPr/>
      </p:nvGrpSpPr>
      <p:grpSpPr>
        <a:xfrm>
          <a:off x="0" y="0"/>
          <a:ext cx="0" cy="0"/>
          <a:chOff x="0" y="0"/>
          <a:chExt cx="0" cy="0"/>
        </a:xfrm>
      </p:grpSpPr>
      <p:sp>
        <p:nvSpPr>
          <p:cNvPr id="91" name="Google Shape;91;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6" name="Shape 96"/>
        <p:cNvGrpSpPr/>
        <p:nvPr/>
      </p:nvGrpSpPr>
      <p:grpSpPr>
        <a:xfrm>
          <a:off x="0" y="0"/>
          <a:ext cx="0" cy="0"/>
          <a:chOff x="0" y="0"/>
          <a:chExt cx="0" cy="0"/>
        </a:xfrm>
      </p:grpSpPr>
      <p:sp>
        <p:nvSpPr>
          <p:cNvPr id="97" name="Google Shape;97;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100" name="Shape 100"/>
        <p:cNvGrpSpPr/>
        <p:nvPr/>
      </p:nvGrpSpPr>
      <p:grpSpPr>
        <a:xfrm>
          <a:off x="0" y="0"/>
          <a:ext cx="0" cy="0"/>
          <a:chOff x="0" y="0"/>
          <a:chExt cx="0" cy="0"/>
        </a:xfrm>
      </p:grpSpPr>
      <p:sp>
        <p:nvSpPr>
          <p:cNvPr id="101" name="Google Shape;101;p16"/>
          <p:cNvSpPr txBox="1"/>
          <p:nvPr>
            <p:ph idx="1" type="body"/>
          </p:nvPr>
        </p:nvSpPr>
        <p:spPr>
          <a:xfrm>
            <a:off x="838200" y="365125"/>
            <a:ext cx="10515600" cy="58118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 name="Google Shape;102;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200">
                <a:solidFill>
                  <a:srgbClr val="888888"/>
                </a:solidFill>
                <a:latin typeface="Calibri"/>
                <a:ea typeface="Calibri"/>
                <a:cs typeface="Calibri"/>
                <a:sym typeface="Calibri"/>
              </a:defRPr>
            </a:lvl1pPr>
            <a:lvl2pPr indent="0" lvl="1" marL="0" marR="0" algn="r">
              <a:spcBef>
                <a:spcPts val="0"/>
              </a:spcBef>
              <a:buNone/>
              <a:defRPr sz="1200">
                <a:solidFill>
                  <a:srgbClr val="888888"/>
                </a:solidFill>
                <a:latin typeface="Calibri"/>
                <a:ea typeface="Calibri"/>
                <a:cs typeface="Calibri"/>
                <a:sym typeface="Calibri"/>
              </a:defRPr>
            </a:lvl2pPr>
            <a:lvl3pPr indent="0" lvl="2" marL="0" marR="0" algn="r">
              <a:spcBef>
                <a:spcPts val="0"/>
              </a:spcBef>
              <a:buNone/>
              <a:defRPr sz="1200">
                <a:solidFill>
                  <a:srgbClr val="888888"/>
                </a:solidFill>
                <a:latin typeface="Calibri"/>
                <a:ea typeface="Calibri"/>
                <a:cs typeface="Calibri"/>
                <a:sym typeface="Calibri"/>
              </a:defRPr>
            </a:lvl3pPr>
            <a:lvl4pPr indent="0" lvl="3" marL="0" marR="0" algn="r">
              <a:spcBef>
                <a:spcPts val="0"/>
              </a:spcBef>
              <a:buNone/>
              <a:defRPr sz="1200">
                <a:solidFill>
                  <a:srgbClr val="888888"/>
                </a:solidFill>
                <a:latin typeface="Calibri"/>
                <a:ea typeface="Calibri"/>
                <a:cs typeface="Calibri"/>
                <a:sym typeface="Calibri"/>
              </a:defRPr>
            </a:lvl4pPr>
            <a:lvl5pPr indent="0" lvl="4" marL="0" marR="0" algn="r">
              <a:spcBef>
                <a:spcPts val="0"/>
              </a:spcBef>
              <a:buNone/>
              <a:defRPr sz="1200">
                <a:solidFill>
                  <a:srgbClr val="888888"/>
                </a:solidFill>
                <a:latin typeface="Calibri"/>
                <a:ea typeface="Calibri"/>
                <a:cs typeface="Calibri"/>
                <a:sym typeface="Calibri"/>
              </a:defRPr>
            </a:lvl5pPr>
            <a:lvl6pPr indent="0" lvl="5" marL="0" marR="0" algn="r">
              <a:spcBef>
                <a:spcPts val="0"/>
              </a:spcBef>
              <a:buNone/>
              <a:defRPr sz="1200">
                <a:solidFill>
                  <a:srgbClr val="888888"/>
                </a:solidFill>
                <a:latin typeface="Calibri"/>
                <a:ea typeface="Calibri"/>
                <a:cs typeface="Calibri"/>
                <a:sym typeface="Calibri"/>
              </a:defRPr>
            </a:lvl6pPr>
            <a:lvl7pPr indent="0" lvl="6" marL="0" marR="0" algn="r">
              <a:spcBef>
                <a:spcPts val="0"/>
              </a:spcBef>
              <a:buNone/>
              <a:defRPr sz="1200">
                <a:solidFill>
                  <a:srgbClr val="888888"/>
                </a:solidFill>
                <a:latin typeface="Calibri"/>
                <a:ea typeface="Calibri"/>
                <a:cs typeface="Calibri"/>
                <a:sym typeface="Calibri"/>
              </a:defRPr>
            </a:lvl7pPr>
            <a:lvl8pPr indent="0" lvl="7" marL="0" marR="0" algn="r">
              <a:spcBef>
                <a:spcPts val="0"/>
              </a:spcBef>
              <a:buNone/>
              <a:defRPr sz="1200">
                <a:solidFill>
                  <a:srgbClr val="888888"/>
                </a:solidFill>
                <a:latin typeface="Calibri"/>
                <a:ea typeface="Calibri"/>
                <a:cs typeface="Calibri"/>
                <a:sym typeface="Calibri"/>
              </a:defRPr>
            </a:lvl8pPr>
            <a:lvl9pPr indent="0" lvl="8" marL="0" marR="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r>
              <a:rPr lang="en-US"/>
              <a:t>6.</a:t>
            </a: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3" name="Shape 103"/>
        <p:cNvGrpSpPr/>
        <p:nvPr/>
      </p:nvGrpSpPr>
      <p:grpSpPr>
        <a:xfrm>
          <a:off x="0" y="0"/>
          <a:ext cx="0" cy="0"/>
          <a:chOff x="0" y="0"/>
          <a:chExt cx="0" cy="0"/>
        </a:xfrm>
      </p:grpSpPr>
      <p:sp>
        <p:nvSpPr>
          <p:cNvPr id="104" name="Google Shape;104;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 name="Google Shape;105;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8" name="Shape 108"/>
        <p:cNvGrpSpPr/>
        <p:nvPr/>
      </p:nvGrpSpPr>
      <p:grpSpPr>
        <a:xfrm>
          <a:off x="0" y="0"/>
          <a:ext cx="0" cy="0"/>
          <a:chOff x="0" y="0"/>
          <a:chExt cx="0" cy="0"/>
        </a:xfrm>
      </p:grpSpPr>
      <p:sp>
        <p:nvSpPr>
          <p:cNvPr id="109" name="Google Shape;109;p1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p1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1" name="Google Shape;111;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4" name="Shape 114"/>
        <p:cNvGrpSpPr/>
        <p:nvPr/>
      </p:nvGrpSpPr>
      <p:grpSpPr>
        <a:xfrm>
          <a:off x="0" y="0"/>
          <a:ext cx="0" cy="0"/>
          <a:chOff x="0" y="0"/>
          <a:chExt cx="0" cy="0"/>
        </a:xfrm>
      </p:grpSpPr>
      <p:sp>
        <p:nvSpPr>
          <p:cNvPr id="115" name="Google Shape;115;p1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 name="Google Shape;116;p1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17" name="Google Shape;117;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20" name="Shape 120"/>
        <p:cNvGrpSpPr/>
        <p:nvPr/>
      </p:nvGrpSpPr>
      <p:grpSpPr>
        <a:xfrm>
          <a:off x="0" y="0"/>
          <a:ext cx="0" cy="0"/>
          <a:chOff x="0" y="0"/>
          <a:chExt cx="0" cy="0"/>
        </a:xfrm>
      </p:grpSpPr>
      <p:sp>
        <p:nvSpPr>
          <p:cNvPr id="121" name="Google Shape;121;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 name="Google Shape;122;p2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 name="Google Shape;123;p2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4" name="Google Shape;124;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27" name="Shape 127"/>
        <p:cNvGrpSpPr/>
        <p:nvPr/>
      </p:nvGrpSpPr>
      <p:grpSpPr>
        <a:xfrm>
          <a:off x="0" y="0"/>
          <a:ext cx="0" cy="0"/>
          <a:chOff x="0" y="0"/>
          <a:chExt cx="0" cy="0"/>
        </a:xfrm>
      </p:grpSpPr>
      <p:sp>
        <p:nvSpPr>
          <p:cNvPr id="128" name="Google Shape;128;p2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9" name="Google Shape;129;p2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0" name="Google Shape;130;p2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 name="Google Shape;131;p2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2" name="Google Shape;132;p2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3" name="Google Shape;133;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6" name="Shape 136"/>
        <p:cNvGrpSpPr/>
        <p:nvPr/>
      </p:nvGrpSpPr>
      <p:grpSpPr>
        <a:xfrm>
          <a:off x="0" y="0"/>
          <a:ext cx="0" cy="0"/>
          <a:chOff x="0" y="0"/>
          <a:chExt cx="0" cy="0"/>
        </a:xfrm>
      </p:grpSpPr>
      <p:sp>
        <p:nvSpPr>
          <p:cNvPr id="137" name="Google Shape;137;p2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 name="Google Shape;138;p2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9" name="Google Shape;139;p2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0" name="Google Shape;140;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3" name="Shape 143"/>
        <p:cNvGrpSpPr/>
        <p:nvPr/>
      </p:nvGrpSpPr>
      <p:grpSpPr>
        <a:xfrm>
          <a:off x="0" y="0"/>
          <a:ext cx="0" cy="0"/>
          <a:chOff x="0" y="0"/>
          <a:chExt cx="0" cy="0"/>
        </a:xfrm>
      </p:grpSpPr>
      <p:sp>
        <p:nvSpPr>
          <p:cNvPr id="144" name="Google Shape;144;p2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 name="Google Shape;145;p23"/>
          <p:cNvSpPr/>
          <p:nvPr>
            <p:ph idx="2" type="pic"/>
          </p:nvPr>
        </p:nvSpPr>
        <p:spPr>
          <a:xfrm>
            <a:off x="5183188" y="987425"/>
            <a:ext cx="6172200" cy="4873625"/>
          </a:xfrm>
          <a:prstGeom prst="rect">
            <a:avLst/>
          </a:prstGeom>
          <a:noFill/>
          <a:ln>
            <a:noFill/>
          </a:ln>
        </p:spPr>
      </p:sp>
      <p:sp>
        <p:nvSpPr>
          <p:cNvPr id="146" name="Google Shape;146;p2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7" name="Google Shape;147;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 name="Shape 150"/>
        <p:cNvGrpSpPr/>
        <p:nvPr/>
      </p:nvGrpSpPr>
      <p:grpSpPr>
        <a:xfrm>
          <a:off x="0" y="0"/>
          <a:ext cx="0" cy="0"/>
          <a:chOff x="0" y="0"/>
          <a:chExt cx="0" cy="0"/>
        </a:xfrm>
      </p:grpSpPr>
      <p:sp>
        <p:nvSpPr>
          <p:cNvPr id="151" name="Google Shape;151;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2" name="Google Shape;152;p2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 name="Google Shape;153;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6" name="Shape 156"/>
        <p:cNvGrpSpPr/>
        <p:nvPr/>
      </p:nvGrpSpPr>
      <p:grpSpPr>
        <a:xfrm>
          <a:off x="0" y="0"/>
          <a:ext cx="0" cy="0"/>
          <a:chOff x="0" y="0"/>
          <a:chExt cx="0" cy="0"/>
        </a:xfrm>
      </p:grpSpPr>
      <p:sp>
        <p:nvSpPr>
          <p:cNvPr id="157" name="Google Shape;157;p2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8" name="Google Shape;158;p2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 name="Google Shape;159;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 name="Google Shape;160;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 name="Google Shape;161;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 name="Shape 27"/>
        <p:cNvGrpSpPr/>
        <p:nvPr/>
      </p:nvGrpSpPr>
      <p:grpSpPr>
        <a:xfrm>
          <a:off x="0" y="0"/>
          <a:ext cx="0" cy="0"/>
          <a:chOff x="0" y="0"/>
          <a:chExt cx="0" cy="0"/>
        </a:xfrm>
      </p:grpSpPr>
      <p:sp>
        <p:nvSpPr>
          <p:cNvPr id="28" name="Google Shape;28;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1.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6" name="Google Shape;86;p1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7" name="Google Shape;87;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8" name="Google Shape;88;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9" name="Google Shape;89;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 Id="rId3" Type="http://schemas.openxmlformats.org/officeDocument/2006/relationships/image" Target="../media/image9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1.xml"/><Relationship Id="rId3" Type="http://schemas.openxmlformats.org/officeDocument/2006/relationships/image" Target="../media/image3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2.xml"/><Relationship Id="rId3" Type="http://schemas.openxmlformats.org/officeDocument/2006/relationships/image" Target="../media/image10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6.xml"/><Relationship Id="rId3" Type="http://schemas.openxmlformats.org/officeDocument/2006/relationships/image" Target="../media/image36.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7.xml"/><Relationship Id="rId3" Type="http://schemas.openxmlformats.org/officeDocument/2006/relationships/image" Target="../media/image5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9.xml"/><Relationship Id="rId3"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1.xml"/><Relationship Id="rId3" Type="http://schemas.openxmlformats.org/officeDocument/2006/relationships/image" Target="../media/image32.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2.xml"/><Relationship Id="rId3" Type="http://schemas.openxmlformats.org/officeDocument/2006/relationships/image" Target="../media/image3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3.xml"/><Relationship Id="rId3" Type="http://schemas.openxmlformats.org/officeDocument/2006/relationships/image" Target="../media/image38.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6.xml"/><Relationship Id="rId3" Type="http://schemas.openxmlformats.org/officeDocument/2006/relationships/image" Target="../media/image4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8.xml"/><Relationship Id="rId3" Type="http://schemas.openxmlformats.org/officeDocument/2006/relationships/image" Target="../media/image4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9.xml"/><Relationship Id="rId3"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1.xml"/><Relationship Id="rId3" Type="http://schemas.openxmlformats.org/officeDocument/2006/relationships/image" Target="../media/image50.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5.xml"/><Relationship Id="rId3" Type="http://schemas.openxmlformats.org/officeDocument/2006/relationships/image" Target="../media/image38.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6.xml"/><Relationship Id="rId3" Type="http://schemas.openxmlformats.org/officeDocument/2006/relationships/image" Target="../media/image42.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7.xml"/><Relationship Id="rId3" Type="http://schemas.openxmlformats.org/officeDocument/2006/relationships/image" Target="../media/image39.png"/><Relationship Id="rId4" Type="http://schemas.openxmlformats.org/officeDocument/2006/relationships/image" Target="../media/image47.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8.xml"/><Relationship Id="rId3" Type="http://schemas.openxmlformats.org/officeDocument/2006/relationships/image" Target="../media/image7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9.xml"/><Relationship Id="rId3" Type="http://schemas.openxmlformats.org/officeDocument/2006/relationships/image" Target="../media/image4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1.xml"/><Relationship Id="rId3" Type="http://schemas.openxmlformats.org/officeDocument/2006/relationships/image" Target="../media/image78.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3.xml"/><Relationship Id="rId3" Type="http://schemas.openxmlformats.org/officeDocument/2006/relationships/image" Target="../media/image66.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5.xml"/><Relationship Id="rId3" Type="http://schemas.openxmlformats.org/officeDocument/2006/relationships/image" Target="../media/image70.png"/><Relationship Id="rId4" Type="http://schemas.openxmlformats.org/officeDocument/2006/relationships/image" Target="../media/image82.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8.xml"/><Relationship Id="rId3" Type="http://schemas.openxmlformats.org/officeDocument/2006/relationships/image" Target="../media/image38.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9.xml"/><Relationship Id="rId3" Type="http://schemas.openxmlformats.org/officeDocument/2006/relationships/image" Target="../media/image6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0.xml"/><Relationship Id="rId3" Type="http://schemas.openxmlformats.org/officeDocument/2006/relationships/image" Target="../media/image53.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1.xml"/><Relationship Id="rId3" Type="http://schemas.openxmlformats.org/officeDocument/2006/relationships/image" Target="../media/image52.png"/><Relationship Id="rId4" Type="http://schemas.openxmlformats.org/officeDocument/2006/relationships/image" Target="../media/image7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2.xml"/><Relationship Id="rId3" Type="http://schemas.openxmlformats.org/officeDocument/2006/relationships/image" Target="../media/image57.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5.xml"/><Relationship Id="rId3" Type="http://schemas.openxmlformats.org/officeDocument/2006/relationships/image" Target="../media/image68.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8.xml"/><Relationship Id="rId3" Type="http://schemas.openxmlformats.org/officeDocument/2006/relationships/image" Target="../media/image74.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0.xml"/><Relationship Id="rId3" Type="http://schemas.openxmlformats.org/officeDocument/2006/relationships/image" Target="../media/image67.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2.xml"/><Relationship Id="rId3" Type="http://schemas.openxmlformats.org/officeDocument/2006/relationships/image" Target="../media/image71.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4.xml"/><Relationship Id="rId3" Type="http://schemas.openxmlformats.org/officeDocument/2006/relationships/image" Target="../media/image38.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6.xml"/><Relationship Id="rId3" Type="http://schemas.openxmlformats.org/officeDocument/2006/relationships/image" Target="../media/image55.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7.xml"/><Relationship Id="rId3" Type="http://schemas.openxmlformats.org/officeDocument/2006/relationships/image" Target="../media/image63.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8.xml"/><Relationship Id="rId3" Type="http://schemas.openxmlformats.org/officeDocument/2006/relationships/image" Target="../media/image62.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9.xml"/><Relationship Id="rId3"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1.xml"/><Relationship Id="rId3" Type="http://schemas.openxmlformats.org/officeDocument/2006/relationships/image" Target="../media/image61.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2.xml"/><Relationship Id="rId3" Type="http://schemas.openxmlformats.org/officeDocument/2006/relationships/image" Target="../media/image83.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4.xml"/><Relationship Id="rId3" Type="http://schemas.openxmlformats.org/officeDocument/2006/relationships/image" Target="../media/image58.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6.xml"/><Relationship Id="rId3" Type="http://schemas.openxmlformats.org/officeDocument/2006/relationships/image" Target="../media/image64.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7.xml"/><Relationship Id="rId3" Type="http://schemas.openxmlformats.org/officeDocument/2006/relationships/image" Target="../media/image77.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1.xml"/><Relationship Id="rId3" Type="http://schemas.openxmlformats.org/officeDocument/2006/relationships/image" Target="../media/image69.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2.xml"/><Relationship Id="rId3" Type="http://schemas.openxmlformats.org/officeDocument/2006/relationships/image" Target="../media/image38.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3.xml"/><Relationship Id="rId3" Type="http://schemas.openxmlformats.org/officeDocument/2006/relationships/image" Target="../media/image73.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4.xml"/><Relationship Id="rId3" Type="http://schemas.openxmlformats.org/officeDocument/2006/relationships/image" Target="../media/image65.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5.xml"/><Relationship Id="rId3" Type="http://schemas.openxmlformats.org/officeDocument/2006/relationships/image" Target="../media/image38.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6.xml"/><Relationship Id="rId3" Type="http://schemas.openxmlformats.org/officeDocument/2006/relationships/image" Target="../media/image97.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8.xml"/><Relationship Id="rId3" Type="http://schemas.openxmlformats.org/officeDocument/2006/relationships/image" Target="../media/image38.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3.xml"/><Relationship Id="rId3" Type="http://schemas.openxmlformats.org/officeDocument/2006/relationships/image" Target="../media/image98.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4.xml"/><Relationship Id="rId3" Type="http://schemas.openxmlformats.org/officeDocument/2006/relationships/image" Target="../media/image91.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6.xml"/><Relationship Id="rId3" Type="http://schemas.openxmlformats.org/officeDocument/2006/relationships/image" Target="../media/image99.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8.xml"/><Relationship Id="rId3" Type="http://schemas.openxmlformats.org/officeDocument/2006/relationships/image" Target="../media/image76.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1.xml"/><Relationship Id="rId3" Type="http://schemas.openxmlformats.org/officeDocument/2006/relationships/image" Target="../media/image93.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3.xml"/><Relationship Id="rId3" Type="http://schemas.openxmlformats.org/officeDocument/2006/relationships/image" Target="../media/image85.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4.xml"/><Relationship Id="rId3" Type="http://schemas.openxmlformats.org/officeDocument/2006/relationships/image" Target="../media/image79.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5.xml"/><Relationship Id="rId3" Type="http://schemas.openxmlformats.org/officeDocument/2006/relationships/image" Target="../media/image80.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9.xml"/><Relationship Id="rId3" Type="http://schemas.openxmlformats.org/officeDocument/2006/relationships/image" Target="../media/image8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1.xml"/><Relationship Id="rId3" Type="http://schemas.openxmlformats.org/officeDocument/2006/relationships/image" Target="../media/image81.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7.xml"/><Relationship Id="rId3" Type="http://schemas.openxmlformats.org/officeDocument/2006/relationships/image" Target="../media/image89.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8.xml"/><Relationship Id="rId3" Type="http://schemas.openxmlformats.org/officeDocument/2006/relationships/image" Target="../media/image102.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0.xml"/><Relationship Id="rId3" Type="http://schemas.openxmlformats.org/officeDocument/2006/relationships/image" Target="../media/image38.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1.xml"/><Relationship Id="rId3" Type="http://schemas.openxmlformats.org/officeDocument/2006/relationships/image" Target="../media/image100.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5.xml"/><Relationship Id="rId3" Type="http://schemas.openxmlformats.org/officeDocument/2006/relationships/image" Target="../media/image84.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6.xml"/><Relationship Id="rId3" Type="http://schemas.openxmlformats.org/officeDocument/2006/relationships/image" Target="../media/image101.png"/><Relationship Id="rId4" Type="http://schemas.openxmlformats.org/officeDocument/2006/relationships/image" Target="../media/image94.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9.xml"/><Relationship Id="rId3" Type="http://schemas.openxmlformats.org/officeDocument/2006/relationships/image" Target="../media/image9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1.xml"/><Relationship Id="rId3" Type="http://schemas.openxmlformats.org/officeDocument/2006/relationships/image" Target="../media/image88.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2.xml"/><Relationship Id="rId3" Type="http://schemas.openxmlformats.org/officeDocument/2006/relationships/image" Target="../media/image38.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3.xml"/><Relationship Id="rId3" Type="http://schemas.openxmlformats.org/officeDocument/2006/relationships/image" Target="../media/image38.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5.xml"/><Relationship Id="rId3" Type="http://schemas.openxmlformats.org/officeDocument/2006/relationships/image" Target="../media/image9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8.png"/><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6.png"/><Relationship Id="rId4" Type="http://schemas.openxmlformats.org/officeDocument/2006/relationships/image" Target="../media/image3.png"/><Relationship Id="rId5" Type="http://schemas.openxmlformats.org/officeDocument/2006/relationships/image" Target="../media/image1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9.png"/><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2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4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4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 Id="rId3" Type="http://schemas.openxmlformats.org/officeDocument/2006/relationships/image" Target="../media/image1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 Id="rId3" Type="http://schemas.openxmlformats.org/officeDocument/2006/relationships/image" Target="../media/image1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2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 Id="rId3" Type="http://schemas.openxmlformats.org/officeDocument/2006/relationships/image" Target="../media/image3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 Id="rId3" Type="http://schemas.openxmlformats.org/officeDocument/2006/relationships/image" Target="../media/image3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7.xml"/><Relationship Id="rId3" Type="http://schemas.openxmlformats.org/officeDocument/2006/relationships/image" Target="../media/image20.jpg"/><Relationship Id="rId4" Type="http://schemas.openxmlformats.org/officeDocument/2006/relationships/image" Target="../media/image22.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0.xml"/><Relationship Id="rId3" Type="http://schemas.openxmlformats.org/officeDocument/2006/relationships/image" Target="../media/image2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2.xml"/><Relationship Id="rId3" Type="http://schemas.openxmlformats.org/officeDocument/2006/relationships/image" Target="../media/image4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4.xml"/><Relationship Id="rId3" Type="http://schemas.openxmlformats.org/officeDocument/2006/relationships/image" Target="../media/image5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5.xml"/><Relationship Id="rId3" Type="http://schemas.openxmlformats.org/officeDocument/2006/relationships/image" Target="../media/image4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6.xml"/><Relationship Id="rId3" Type="http://schemas.openxmlformats.org/officeDocument/2006/relationships/image" Target="../media/image2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9.xml"/><Relationship Id="rId3"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6"/>
          <p:cNvSpPr txBox="1"/>
          <p:nvPr>
            <p:ph type="ctrTitle"/>
          </p:nvPr>
        </p:nvSpPr>
        <p:spPr>
          <a:xfrm>
            <a:off x="1171171" y="214006"/>
            <a:ext cx="10058400" cy="2455303"/>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b="1" lang="en-US"/>
              <a:t>Computer Networks</a:t>
            </a:r>
            <a:br>
              <a:rPr b="1" lang="en-US"/>
            </a:br>
            <a:r>
              <a:rPr b="1" lang="en-US" sz="4400"/>
              <a:t>(</a:t>
            </a:r>
            <a:r>
              <a:rPr b="1" lang="en-US" sz="4800"/>
              <a:t>22CS4PCCON)</a:t>
            </a:r>
            <a:endParaRPr b="1"/>
          </a:p>
        </p:txBody>
      </p:sp>
      <p:sp>
        <p:nvSpPr>
          <p:cNvPr id="168" name="Google Shape;168;p26"/>
          <p:cNvSpPr txBox="1"/>
          <p:nvPr>
            <p:ph idx="11" type="ftr"/>
          </p:nvPr>
        </p:nvSpPr>
        <p:spPr>
          <a:xfrm>
            <a:off x="3686185" y="6470418"/>
            <a:ext cx="4822804"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1100"/>
              <a:t>Computer Networks, BMSCE,Bangalore</a:t>
            </a:r>
            <a:endParaRPr sz="1100"/>
          </a:p>
        </p:txBody>
      </p:sp>
      <p:sp>
        <p:nvSpPr>
          <p:cNvPr id="169" name="Google Shape;169;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70" name="Google Shape;170;p26"/>
          <p:cNvPicPr preferRelativeResize="0"/>
          <p:nvPr/>
        </p:nvPicPr>
        <p:blipFill rotWithShape="1">
          <a:blip r:embed="rId3">
            <a:alphaModFix/>
          </a:blip>
          <a:srcRect b="0" l="0" r="0" t="0"/>
          <a:stretch/>
        </p:blipFill>
        <p:spPr>
          <a:xfrm>
            <a:off x="962429" y="2669309"/>
            <a:ext cx="10167389" cy="314570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1.1 Data Communication</a:t>
            </a:r>
            <a:endParaRPr b="1"/>
          </a:p>
        </p:txBody>
      </p:sp>
      <p:sp>
        <p:nvSpPr>
          <p:cNvPr id="241" name="Google Shape;241;p3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200"/>
              <a:buChar char="•"/>
            </a:pPr>
            <a:r>
              <a:rPr lang="en-US" sz="3200"/>
              <a:t>- Sharing of information</a:t>
            </a:r>
            <a:endParaRPr/>
          </a:p>
          <a:p>
            <a:pPr indent="-228600" lvl="0" marL="228600" rtl="0" algn="l">
              <a:lnSpc>
                <a:spcPct val="90000"/>
              </a:lnSpc>
              <a:spcBef>
                <a:spcPts val="1000"/>
              </a:spcBef>
              <a:spcAft>
                <a:spcPts val="0"/>
              </a:spcAft>
              <a:buClr>
                <a:schemeClr val="dk1"/>
              </a:buClr>
              <a:buSzPts val="3200"/>
              <a:buChar char="•"/>
            </a:pPr>
            <a:r>
              <a:rPr lang="en-US" sz="3200"/>
              <a:t>Local (face to face) or remote (tele-communication:tele far)</a:t>
            </a:r>
            <a:endParaRPr/>
          </a:p>
          <a:p>
            <a:pPr indent="-228600" lvl="0" marL="228600" rtl="0" algn="l">
              <a:lnSpc>
                <a:spcPct val="90000"/>
              </a:lnSpc>
              <a:spcBef>
                <a:spcPts val="1000"/>
              </a:spcBef>
              <a:spcAft>
                <a:spcPts val="0"/>
              </a:spcAft>
              <a:buClr>
                <a:schemeClr val="dk1"/>
              </a:buClr>
              <a:buSzPts val="3200"/>
              <a:buChar char="•"/>
            </a:pPr>
            <a:r>
              <a:rPr lang="en-US" sz="3200"/>
              <a:t>- Telecommunication: telephony, telegraphy, television</a:t>
            </a:r>
            <a:endParaRPr/>
          </a:p>
          <a:p>
            <a:pPr indent="-228600" lvl="0" marL="228600" rtl="0" algn="l">
              <a:lnSpc>
                <a:spcPct val="90000"/>
              </a:lnSpc>
              <a:spcBef>
                <a:spcPts val="1000"/>
              </a:spcBef>
              <a:spcAft>
                <a:spcPts val="0"/>
              </a:spcAft>
              <a:buClr>
                <a:schemeClr val="dk1"/>
              </a:buClr>
              <a:buSzPts val="3200"/>
              <a:buChar char="•"/>
            </a:pPr>
            <a:r>
              <a:rPr lang="en-US" sz="3200"/>
              <a:t>- Data- communicated information</a:t>
            </a:r>
            <a:endParaRPr/>
          </a:p>
          <a:p>
            <a:pPr indent="-228600" lvl="0" marL="228600" rtl="0" algn="l">
              <a:lnSpc>
                <a:spcPct val="90000"/>
              </a:lnSpc>
              <a:spcBef>
                <a:spcPts val="1000"/>
              </a:spcBef>
              <a:spcAft>
                <a:spcPts val="0"/>
              </a:spcAft>
              <a:buClr>
                <a:schemeClr val="dk1"/>
              </a:buClr>
              <a:buSzPts val="3200"/>
              <a:buChar char="•"/>
            </a:pPr>
            <a:r>
              <a:rPr lang="en-US" sz="3200"/>
              <a:t>- </a:t>
            </a:r>
            <a:r>
              <a:rPr lang="en-US" sz="3200">
                <a:solidFill>
                  <a:srgbClr val="FF0000"/>
                </a:solidFill>
              </a:rPr>
              <a:t>Data communication - exchange of data between two devices via some form of transmission medium such as a wire or cable.</a:t>
            </a:r>
            <a:endParaRPr sz="3200">
              <a:solidFill>
                <a:srgbClr val="FF0000"/>
              </a:solidFill>
            </a:endParaRPr>
          </a:p>
        </p:txBody>
      </p:sp>
      <p:sp>
        <p:nvSpPr>
          <p:cNvPr id="242" name="Google Shape;242;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243" name="Google Shape;243;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25"/>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chemeClr val="lt2"/>
                </a:solidFill>
                <a:latin typeface="Arial"/>
                <a:ea typeface="Arial"/>
                <a:cs typeface="Arial"/>
                <a:sym typeface="Arial"/>
              </a:rPr>
              <a:t>4.</a:t>
            </a:r>
            <a:fld id="{00000000-1234-1234-1234-123412341234}" type="slidenum">
              <a:rPr lang="en-US" sz="2000">
                <a:solidFill>
                  <a:schemeClr val="lt2"/>
                </a:solidFill>
                <a:latin typeface="Arial"/>
                <a:ea typeface="Arial"/>
                <a:cs typeface="Arial"/>
                <a:sym typeface="Arial"/>
              </a:rPr>
              <a:t>‹#›</a:t>
            </a:fld>
            <a:endParaRPr sz="2000">
              <a:solidFill>
                <a:schemeClr val="lt2"/>
              </a:solidFill>
              <a:latin typeface="Arial"/>
              <a:ea typeface="Arial"/>
              <a:cs typeface="Arial"/>
              <a:sym typeface="Arial"/>
            </a:endParaRPr>
          </a:p>
        </p:txBody>
      </p:sp>
      <p:sp>
        <p:nvSpPr>
          <p:cNvPr id="967" name="Google Shape;967;p125"/>
          <p:cNvSpPr/>
          <p:nvPr/>
        </p:nvSpPr>
        <p:spPr>
          <a:xfrm>
            <a:off x="1890713" y="107951"/>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968" name="Google Shape;968;p125"/>
          <p:cNvSpPr/>
          <p:nvPr/>
        </p:nvSpPr>
        <p:spPr>
          <a:xfrm>
            <a:off x="2273301" y="107951"/>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969" name="Google Shape;969;p125"/>
          <p:cNvSpPr/>
          <p:nvPr/>
        </p:nvSpPr>
        <p:spPr>
          <a:xfrm>
            <a:off x="2014539" y="530226"/>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970" name="Google Shape;970;p125"/>
          <p:cNvSpPr/>
          <p:nvPr/>
        </p:nvSpPr>
        <p:spPr>
          <a:xfrm>
            <a:off x="2384425" y="530226"/>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971" name="Google Shape;971;p125"/>
          <p:cNvSpPr/>
          <p:nvPr/>
        </p:nvSpPr>
        <p:spPr>
          <a:xfrm>
            <a:off x="1600200" y="457201"/>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972" name="Google Shape;972;p125"/>
          <p:cNvSpPr/>
          <p:nvPr/>
        </p:nvSpPr>
        <p:spPr>
          <a:xfrm>
            <a:off x="2235200" y="1"/>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973" name="Google Shape;973;p125"/>
          <p:cNvSpPr/>
          <p:nvPr/>
        </p:nvSpPr>
        <p:spPr>
          <a:xfrm>
            <a:off x="1966914"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974" name="Google Shape;974;p125"/>
          <p:cNvSpPr/>
          <p:nvPr/>
        </p:nvSpPr>
        <p:spPr>
          <a:xfrm>
            <a:off x="1752600" y="1143001"/>
            <a:ext cx="8686800" cy="1800225"/>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i="1" lang="en-US" sz="2800">
                <a:solidFill>
                  <a:schemeClr val="dk1"/>
                </a:solidFill>
                <a:latin typeface="Times New Roman"/>
                <a:ea typeface="Times New Roman"/>
                <a:cs typeface="Times New Roman"/>
                <a:sym typeface="Times New Roman"/>
              </a:rPr>
              <a:t>A signal is carrying data in which one data element is encoded as one signal element. If the bit rate is 100 kbps, what is the average value of the baud rate if c is between 0 and 1?</a:t>
            </a:r>
            <a:endParaRPr/>
          </a:p>
        </p:txBody>
      </p:sp>
      <p:sp>
        <p:nvSpPr>
          <p:cNvPr id="975" name="Google Shape;975;p125"/>
          <p:cNvSpPr/>
          <p:nvPr/>
        </p:nvSpPr>
        <p:spPr>
          <a:xfrm>
            <a:off x="1752600" y="3182939"/>
            <a:ext cx="8686800" cy="1373187"/>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i="1" lang="en-US" sz="2800">
                <a:solidFill>
                  <a:schemeClr val="hlink"/>
                </a:solidFill>
                <a:latin typeface="Times New Roman"/>
                <a:ea typeface="Times New Roman"/>
                <a:cs typeface="Times New Roman"/>
                <a:sym typeface="Times New Roman"/>
              </a:rPr>
              <a:t>Solution</a:t>
            </a:r>
            <a:endParaRPr/>
          </a:p>
          <a:p>
            <a:pPr indent="0" lvl="0" marL="0" marR="0" rtl="0" algn="just">
              <a:spcBef>
                <a:spcPts val="0"/>
              </a:spcBef>
              <a:spcAft>
                <a:spcPts val="0"/>
              </a:spcAft>
              <a:buNone/>
            </a:pPr>
            <a:r>
              <a:rPr b="1" i="1" lang="en-US" sz="2800">
                <a:solidFill>
                  <a:schemeClr val="dk1"/>
                </a:solidFill>
                <a:latin typeface="Times"/>
                <a:ea typeface="Times"/>
                <a:cs typeface="Times"/>
                <a:sym typeface="Times"/>
              </a:rPr>
              <a:t>We assume that the average value of c is 1/2 . The baud rate is then</a:t>
            </a:r>
            <a:endParaRPr/>
          </a:p>
        </p:txBody>
      </p:sp>
      <p:pic>
        <p:nvPicPr>
          <p:cNvPr id="976" name="Google Shape;976;p125"/>
          <p:cNvPicPr preferRelativeResize="0"/>
          <p:nvPr/>
        </p:nvPicPr>
        <p:blipFill rotWithShape="1">
          <a:blip r:embed="rId3">
            <a:alphaModFix/>
          </a:blip>
          <a:srcRect b="0" l="0" r="0" t="0"/>
          <a:stretch/>
        </p:blipFill>
        <p:spPr>
          <a:xfrm>
            <a:off x="2889250" y="4800601"/>
            <a:ext cx="6635750" cy="739775"/>
          </a:xfrm>
          <a:prstGeom prst="rect">
            <a:avLst/>
          </a:prstGeom>
          <a:noFill/>
          <a:ln cap="flat" cmpd="thickThin" w="57150">
            <a:solidFill>
              <a:schemeClr val="folHlink"/>
            </a:solidFill>
            <a:prstDash val="solid"/>
            <a:miter lim="800000"/>
            <a:headEnd len="sm" w="sm" type="none"/>
            <a:tailEnd len="sm" w="sm" type="none"/>
          </a:ln>
        </p:spPr>
      </p:pic>
      <p:sp>
        <p:nvSpPr>
          <p:cNvPr id="977" name="Google Shape;977;p125"/>
          <p:cNvSpPr txBox="1"/>
          <p:nvPr/>
        </p:nvSpPr>
        <p:spPr>
          <a:xfrm>
            <a:off x="2667001" y="0"/>
            <a:ext cx="2284413"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3200">
                <a:solidFill>
                  <a:schemeClr val="hlink"/>
                </a:solidFill>
                <a:latin typeface="Times New Roman"/>
                <a:ea typeface="Times New Roman"/>
                <a:cs typeface="Times New Roman"/>
                <a:sym typeface="Times New Roman"/>
              </a:rPr>
              <a:t>Example 4.1</a:t>
            </a:r>
            <a:endParaRPr/>
          </a:p>
        </p:txBody>
      </p:sp>
      <p:sp>
        <p:nvSpPr>
          <p:cNvPr id="978" name="Google Shape;978;p1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75"/>
                                        </p:tgtEl>
                                        <p:attrNameLst>
                                          <p:attrName>style.visibility</p:attrName>
                                        </p:attrNameLst>
                                      </p:cBhvr>
                                      <p:to>
                                        <p:strVal val="visible"/>
                                      </p:to>
                                    </p:set>
                                    <p:anim calcmode="lin" valueType="num">
                                      <p:cBhvr additive="base">
                                        <p:cTn dur="500"/>
                                        <p:tgtEl>
                                          <p:spTgt spid="97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76"/>
                                        </p:tgtEl>
                                        <p:attrNameLst>
                                          <p:attrName>style.visibility</p:attrName>
                                        </p:attrNameLst>
                                      </p:cBhvr>
                                      <p:to>
                                        <p:strVal val="visible"/>
                                      </p:to>
                                    </p:set>
                                    <p:anim calcmode="lin" valueType="num">
                                      <p:cBhvr additive="base">
                                        <p:cTn dur="500"/>
                                        <p:tgtEl>
                                          <p:spTgt spid="97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1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84" name="Google Shape;984;p126"/>
          <p:cNvSpPr txBox="1"/>
          <p:nvPr/>
        </p:nvSpPr>
        <p:spPr>
          <a:xfrm>
            <a:off x="772768" y="402391"/>
            <a:ext cx="5170832" cy="65556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FF0000"/>
                </a:solidFill>
                <a:latin typeface="Calibri"/>
                <a:ea typeface="Calibri"/>
                <a:cs typeface="Calibri"/>
                <a:sym typeface="Calibri"/>
              </a:rPr>
              <a:t>BANDWIDTH</a:t>
            </a:r>
            <a:r>
              <a:rPr lang="en-US" sz="2800">
                <a:solidFill>
                  <a:schemeClr val="dk1"/>
                </a:solidFill>
                <a:latin typeface="Calibri"/>
                <a:ea typeface="Calibri"/>
                <a:cs typeface="Calibri"/>
                <a:sym typeface="Calibri"/>
              </a:rPr>
              <a:t>- </a:t>
            </a:r>
            <a:endParaRPr/>
          </a:p>
          <a:p>
            <a:pPr indent="-285750" lvl="0" marL="285750" marR="0" rtl="0" algn="l">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is the difference between the highest and the lowest frequencies contained in that signal. </a:t>
            </a:r>
            <a:endParaRPr/>
          </a:p>
          <a:p>
            <a:pPr indent="-285750" lvl="0" marL="285750" marR="0" rtl="0" algn="l">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is proportional to the signal rate (baud rate).</a:t>
            </a:r>
            <a:endParaRPr/>
          </a:p>
          <a:p>
            <a:pPr indent="-285750" lvl="0" marL="285750" marR="0" rtl="0" algn="l">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The minimum bandwidth can be given as </a:t>
            </a:r>
            <a:endParaRPr/>
          </a:p>
          <a:p>
            <a:pPr indent="-285750" lvl="1" marL="742950" marR="0" rtl="0" algn="l">
              <a:spcBef>
                <a:spcPts val="0"/>
              </a:spcBef>
              <a:spcAft>
                <a:spcPts val="0"/>
              </a:spcAft>
              <a:buClr>
                <a:schemeClr val="dk1"/>
              </a:buClr>
              <a:buSzPts val="2800"/>
              <a:buFont typeface="Arial"/>
              <a:buChar char="•"/>
            </a:pPr>
            <a:r>
              <a:rPr b="1" i="0" lang="en-US" sz="2800" u="none" cap="none" strike="noStrike">
                <a:solidFill>
                  <a:schemeClr val="dk1"/>
                </a:solidFill>
                <a:latin typeface="Calibri"/>
                <a:ea typeface="Calibri"/>
                <a:cs typeface="Calibri"/>
                <a:sym typeface="Calibri"/>
              </a:rPr>
              <a:t>Bmin = c X N X (1 / r) </a:t>
            </a:r>
            <a:endParaRPr/>
          </a:p>
          <a:p>
            <a:pPr indent="0" lvl="1" marL="457200" marR="0" rtl="0" algn="l">
              <a:spcBef>
                <a:spcPts val="0"/>
              </a:spcBef>
              <a:spcAft>
                <a:spcPts val="0"/>
              </a:spcAft>
              <a:buNone/>
            </a:pPr>
            <a:r>
              <a:t/>
            </a:r>
            <a:endParaRPr b="1" i="0" sz="2800" u="none" cap="none" strike="noStrike">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maximum data rate if the bandwidth of the channel is given. </a:t>
            </a:r>
            <a:endParaRPr/>
          </a:p>
          <a:p>
            <a:pPr indent="-285750" lvl="1" marL="742950" marR="0" rtl="0" algn="l">
              <a:spcBef>
                <a:spcPts val="0"/>
              </a:spcBef>
              <a:spcAft>
                <a:spcPts val="0"/>
              </a:spcAft>
              <a:buClr>
                <a:schemeClr val="dk1"/>
              </a:buClr>
              <a:buSzPts val="2800"/>
              <a:buFont typeface="Arial"/>
              <a:buChar char="•"/>
            </a:pPr>
            <a:r>
              <a:rPr b="1" i="0" lang="en-US" sz="2800" u="none" cap="none" strike="noStrike">
                <a:solidFill>
                  <a:schemeClr val="dk1"/>
                </a:solidFill>
                <a:latin typeface="Calibri"/>
                <a:ea typeface="Calibri"/>
                <a:cs typeface="Calibri"/>
                <a:sym typeface="Calibri"/>
              </a:rPr>
              <a:t>Nmax = (1 / c) X B X r</a:t>
            </a:r>
            <a:endParaRPr b="1" i="0" sz="2800" u="none" cap="none" strike="noStrike">
              <a:solidFill>
                <a:schemeClr val="dk1"/>
              </a:solidFill>
              <a:latin typeface="Calibri"/>
              <a:ea typeface="Calibri"/>
              <a:cs typeface="Calibri"/>
              <a:sym typeface="Calibri"/>
            </a:endParaRPr>
          </a:p>
        </p:txBody>
      </p:sp>
      <p:pic>
        <p:nvPicPr>
          <p:cNvPr id="985" name="Google Shape;985;p126"/>
          <p:cNvPicPr preferRelativeResize="0"/>
          <p:nvPr/>
        </p:nvPicPr>
        <p:blipFill rotWithShape="1">
          <a:blip r:embed="rId3">
            <a:alphaModFix/>
          </a:blip>
          <a:srcRect b="17390" l="28859" r="24347" t="26811"/>
          <a:stretch/>
        </p:blipFill>
        <p:spPr>
          <a:xfrm>
            <a:off x="6049926" y="594977"/>
            <a:ext cx="5785135" cy="5761373"/>
          </a:xfrm>
          <a:prstGeom prst="rect">
            <a:avLst/>
          </a:prstGeom>
          <a:noFill/>
          <a:ln>
            <a:noFill/>
          </a:ln>
        </p:spPr>
      </p:pic>
      <p:sp>
        <p:nvSpPr>
          <p:cNvPr id="986" name="Google Shape;986;p1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91" name="Shape 991"/>
        <p:cNvGrpSpPr/>
        <p:nvPr/>
      </p:nvGrpSpPr>
      <p:grpSpPr>
        <a:xfrm>
          <a:off x="0" y="0"/>
          <a:ext cx="0" cy="0"/>
          <a:chOff x="0" y="0"/>
          <a:chExt cx="0" cy="0"/>
        </a:xfrm>
      </p:grpSpPr>
      <p:sp>
        <p:nvSpPr>
          <p:cNvPr id="992" name="Google Shape;992;p127"/>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chemeClr val="lt2"/>
                </a:solidFill>
                <a:latin typeface="Arial"/>
                <a:ea typeface="Arial"/>
                <a:cs typeface="Arial"/>
                <a:sym typeface="Arial"/>
              </a:rPr>
              <a:t>4.</a:t>
            </a:r>
            <a:fld id="{00000000-1234-1234-1234-123412341234}" type="slidenum">
              <a:rPr lang="en-US" sz="2000">
                <a:solidFill>
                  <a:schemeClr val="lt2"/>
                </a:solidFill>
                <a:latin typeface="Arial"/>
                <a:ea typeface="Arial"/>
                <a:cs typeface="Arial"/>
                <a:sym typeface="Arial"/>
              </a:rPr>
              <a:t>‹#›</a:t>
            </a:fld>
            <a:endParaRPr sz="2000">
              <a:solidFill>
                <a:schemeClr val="lt2"/>
              </a:solidFill>
              <a:latin typeface="Arial"/>
              <a:ea typeface="Arial"/>
              <a:cs typeface="Arial"/>
              <a:sym typeface="Arial"/>
            </a:endParaRPr>
          </a:p>
        </p:txBody>
      </p:sp>
      <p:sp>
        <p:nvSpPr>
          <p:cNvPr id="993" name="Google Shape;993;p127"/>
          <p:cNvSpPr/>
          <p:nvPr/>
        </p:nvSpPr>
        <p:spPr>
          <a:xfrm>
            <a:off x="1890713" y="107951"/>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994" name="Google Shape;994;p127"/>
          <p:cNvSpPr/>
          <p:nvPr/>
        </p:nvSpPr>
        <p:spPr>
          <a:xfrm>
            <a:off x="2273301" y="107951"/>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995" name="Google Shape;995;p127"/>
          <p:cNvSpPr/>
          <p:nvPr/>
        </p:nvSpPr>
        <p:spPr>
          <a:xfrm>
            <a:off x="2014539" y="530226"/>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996" name="Google Shape;996;p127"/>
          <p:cNvSpPr/>
          <p:nvPr/>
        </p:nvSpPr>
        <p:spPr>
          <a:xfrm>
            <a:off x="2384425" y="530226"/>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997" name="Google Shape;997;p127"/>
          <p:cNvSpPr/>
          <p:nvPr/>
        </p:nvSpPr>
        <p:spPr>
          <a:xfrm>
            <a:off x="1600200" y="457201"/>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998" name="Google Shape;998;p127"/>
          <p:cNvSpPr/>
          <p:nvPr/>
        </p:nvSpPr>
        <p:spPr>
          <a:xfrm>
            <a:off x="2235200" y="1"/>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999" name="Google Shape;999;p127"/>
          <p:cNvSpPr/>
          <p:nvPr/>
        </p:nvSpPr>
        <p:spPr>
          <a:xfrm>
            <a:off x="1966914"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1000" name="Google Shape;1000;p127"/>
          <p:cNvSpPr/>
          <p:nvPr/>
        </p:nvSpPr>
        <p:spPr>
          <a:xfrm>
            <a:off x="1752600" y="1066800"/>
            <a:ext cx="8686800" cy="1373188"/>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i="1" lang="en-US" sz="2800">
                <a:solidFill>
                  <a:schemeClr val="dk1"/>
                </a:solidFill>
                <a:latin typeface="Times New Roman"/>
                <a:ea typeface="Times New Roman"/>
                <a:cs typeface="Times New Roman"/>
                <a:sym typeface="Times New Roman"/>
              </a:rPr>
              <a:t>The maximum data rate of a channel is N</a:t>
            </a:r>
            <a:r>
              <a:rPr b="1" baseline="-25000" i="1" lang="en-US" sz="2800">
                <a:solidFill>
                  <a:schemeClr val="dk1"/>
                </a:solidFill>
                <a:latin typeface="Times New Roman"/>
                <a:ea typeface="Times New Roman"/>
                <a:cs typeface="Times New Roman"/>
                <a:sym typeface="Times New Roman"/>
              </a:rPr>
              <a:t>max</a:t>
            </a:r>
            <a:r>
              <a:rPr b="1" i="1" lang="en-US" sz="2800">
                <a:solidFill>
                  <a:schemeClr val="dk1"/>
                </a:solidFill>
                <a:latin typeface="Times New Roman"/>
                <a:ea typeface="Times New Roman"/>
                <a:cs typeface="Times New Roman"/>
                <a:sym typeface="Times New Roman"/>
              </a:rPr>
              <a:t> = 2 × B × log</a:t>
            </a:r>
            <a:r>
              <a:rPr b="1" baseline="-25000" i="1" lang="en-US" sz="2800">
                <a:solidFill>
                  <a:schemeClr val="dk1"/>
                </a:solidFill>
                <a:latin typeface="Times New Roman"/>
                <a:ea typeface="Times New Roman"/>
                <a:cs typeface="Times New Roman"/>
                <a:sym typeface="Times New Roman"/>
              </a:rPr>
              <a:t>2</a:t>
            </a:r>
            <a:r>
              <a:rPr b="1" i="1" lang="en-US" sz="2800">
                <a:solidFill>
                  <a:schemeClr val="dk1"/>
                </a:solidFill>
                <a:latin typeface="Times New Roman"/>
                <a:ea typeface="Times New Roman"/>
                <a:cs typeface="Times New Roman"/>
                <a:sym typeface="Times New Roman"/>
              </a:rPr>
              <a:t> L (defined by the </a:t>
            </a:r>
            <a:r>
              <a:rPr b="1" i="1" lang="en-US" sz="2800">
                <a:solidFill>
                  <a:srgbClr val="FF0000"/>
                </a:solidFill>
                <a:latin typeface="Times New Roman"/>
                <a:ea typeface="Times New Roman"/>
                <a:cs typeface="Times New Roman"/>
                <a:sym typeface="Times New Roman"/>
              </a:rPr>
              <a:t>Nyquist formula</a:t>
            </a:r>
            <a:r>
              <a:rPr b="1" i="1" lang="en-US" sz="2800">
                <a:solidFill>
                  <a:schemeClr val="dk1"/>
                </a:solidFill>
                <a:latin typeface="Times New Roman"/>
                <a:ea typeface="Times New Roman"/>
                <a:cs typeface="Times New Roman"/>
                <a:sym typeface="Times New Roman"/>
              </a:rPr>
              <a:t>). Does this agree with the previous formula for N</a:t>
            </a:r>
            <a:r>
              <a:rPr b="1" baseline="-25000" i="1" lang="en-US" sz="2800">
                <a:solidFill>
                  <a:schemeClr val="dk1"/>
                </a:solidFill>
                <a:latin typeface="Times New Roman"/>
                <a:ea typeface="Times New Roman"/>
                <a:cs typeface="Times New Roman"/>
                <a:sym typeface="Times New Roman"/>
              </a:rPr>
              <a:t>max</a:t>
            </a:r>
            <a:r>
              <a:rPr b="1" i="1" lang="en-US" sz="2800">
                <a:solidFill>
                  <a:schemeClr val="dk1"/>
                </a:solidFill>
                <a:latin typeface="Times New Roman"/>
                <a:ea typeface="Times New Roman"/>
                <a:cs typeface="Times New Roman"/>
                <a:sym typeface="Times New Roman"/>
              </a:rPr>
              <a:t>?</a:t>
            </a:r>
            <a:endParaRPr/>
          </a:p>
        </p:txBody>
      </p:sp>
      <p:sp>
        <p:nvSpPr>
          <p:cNvPr id="1001" name="Google Shape;1001;p127"/>
          <p:cNvSpPr/>
          <p:nvPr/>
        </p:nvSpPr>
        <p:spPr>
          <a:xfrm>
            <a:off x="1752600" y="2895601"/>
            <a:ext cx="8686800" cy="1800225"/>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i="1" lang="en-US" sz="2800">
                <a:solidFill>
                  <a:schemeClr val="hlink"/>
                </a:solidFill>
                <a:latin typeface="Times New Roman"/>
                <a:ea typeface="Times New Roman"/>
                <a:cs typeface="Times New Roman"/>
                <a:sym typeface="Times New Roman"/>
              </a:rPr>
              <a:t>Solution</a:t>
            </a:r>
            <a:endParaRPr/>
          </a:p>
          <a:p>
            <a:pPr indent="0" lvl="0" marL="0" marR="0" rtl="0" algn="just">
              <a:spcBef>
                <a:spcPts val="0"/>
              </a:spcBef>
              <a:spcAft>
                <a:spcPts val="0"/>
              </a:spcAft>
              <a:buNone/>
            </a:pPr>
            <a:r>
              <a:rPr b="1" i="1" lang="en-US" sz="2800">
                <a:solidFill>
                  <a:schemeClr val="dk1"/>
                </a:solidFill>
                <a:latin typeface="Times"/>
                <a:ea typeface="Times"/>
                <a:cs typeface="Times"/>
                <a:sym typeface="Times"/>
              </a:rPr>
              <a:t>A signal with L levels actually can carry log</a:t>
            </a:r>
            <a:r>
              <a:rPr b="1" baseline="-25000" i="1" lang="en-US" sz="2800">
                <a:solidFill>
                  <a:schemeClr val="dk1"/>
                </a:solidFill>
                <a:latin typeface="Times"/>
                <a:ea typeface="Times"/>
                <a:cs typeface="Times"/>
                <a:sym typeface="Times"/>
              </a:rPr>
              <a:t>2</a:t>
            </a:r>
            <a:r>
              <a:rPr b="1" i="1" lang="en-US" sz="2800">
                <a:solidFill>
                  <a:schemeClr val="dk1"/>
                </a:solidFill>
                <a:latin typeface="Times"/>
                <a:ea typeface="Times"/>
                <a:cs typeface="Times"/>
                <a:sym typeface="Times"/>
              </a:rPr>
              <a:t>L bits per level. If each level corresponds to one signal element and we assume the average case (c = 1/2), then we have</a:t>
            </a:r>
            <a:endParaRPr/>
          </a:p>
        </p:txBody>
      </p:sp>
      <p:pic>
        <p:nvPicPr>
          <p:cNvPr id="1002" name="Google Shape;1002;p127"/>
          <p:cNvPicPr preferRelativeResize="0"/>
          <p:nvPr/>
        </p:nvPicPr>
        <p:blipFill rotWithShape="1">
          <a:blip r:embed="rId3">
            <a:alphaModFix/>
          </a:blip>
          <a:srcRect b="0" l="0" r="0" t="0"/>
          <a:stretch/>
        </p:blipFill>
        <p:spPr>
          <a:xfrm>
            <a:off x="3765550" y="5202238"/>
            <a:ext cx="4387850" cy="665162"/>
          </a:xfrm>
          <a:prstGeom prst="rect">
            <a:avLst/>
          </a:prstGeom>
          <a:noFill/>
          <a:ln cap="flat" cmpd="thickThin" w="57150">
            <a:solidFill>
              <a:schemeClr val="folHlink"/>
            </a:solidFill>
            <a:prstDash val="solid"/>
            <a:miter lim="800000"/>
            <a:headEnd len="sm" w="sm" type="none"/>
            <a:tailEnd len="sm" w="sm" type="none"/>
          </a:ln>
        </p:spPr>
      </p:pic>
      <p:sp>
        <p:nvSpPr>
          <p:cNvPr id="1003" name="Google Shape;1003;p127"/>
          <p:cNvSpPr txBox="1"/>
          <p:nvPr/>
        </p:nvSpPr>
        <p:spPr>
          <a:xfrm>
            <a:off x="2667001" y="0"/>
            <a:ext cx="2284413"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3200">
                <a:solidFill>
                  <a:schemeClr val="hlink"/>
                </a:solidFill>
                <a:latin typeface="Times New Roman"/>
                <a:ea typeface="Times New Roman"/>
                <a:cs typeface="Times New Roman"/>
                <a:sym typeface="Times New Roman"/>
              </a:rPr>
              <a:t>Example 4.2</a:t>
            </a:r>
            <a:endParaRPr/>
          </a:p>
        </p:txBody>
      </p:sp>
      <p:sp>
        <p:nvSpPr>
          <p:cNvPr id="1004" name="Google Shape;1004;p1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128"/>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chemeClr val="lt2"/>
                </a:solidFill>
                <a:latin typeface="Arial"/>
                <a:ea typeface="Arial"/>
                <a:cs typeface="Arial"/>
                <a:sym typeface="Arial"/>
              </a:rPr>
              <a:t>4.</a:t>
            </a:r>
            <a:fld id="{00000000-1234-1234-1234-123412341234}" type="slidenum">
              <a:rPr lang="en-US" sz="2000">
                <a:solidFill>
                  <a:schemeClr val="lt2"/>
                </a:solidFill>
                <a:latin typeface="Arial"/>
                <a:ea typeface="Arial"/>
                <a:cs typeface="Arial"/>
                <a:sym typeface="Arial"/>
              </a:rPr>
              <a:t>‹#›</a:t>
            </a:fld>
            <a:endParaRPr sz="2000">
              <a:solidFill>
                <a:schemeClr val="lt2"/>
              </a:solidFill>
              <a:latin typeface="Arial"/>
              <a:ea typeface="Arial"/>
              <a:cs typeface="Arial"/>
              <a:sym typeface="Arial"/>
            </a:endParaRPr>
          </a:p>
        </p:txBody>
      </p:sp>
      <p:sp>
        <p:nvSpPr>
          <p:cNvPr id="1011" name="Google Shape;1011;p128"/>
          <p:cNvSpPr txBox="1"/>
          <p:nvPr>
            <p:ph type="title"/>
          </p:nvPr>
        </p:nvSpPr>
        <p:spPr>
          <a:xfrm>
            <a:off x="1401417" y="499855"/>
            <a:ext cx="7696200" cy="80327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b="1" lang="en-US" sz="4000"/>
              <a:t>Baseline wandering</a:t>
            </a:r>
            <a:endParaRPr b="1" sz="4800"/>
          </a:p>
        </p:txBody>
      </p:sp>
      <p:sp>
        <p:nvSpPr>
          <p:cNvPr id="1012" name="Google Shape;1012;p128"/>
          <p:cNvSpPr txBox="1"/>
          <p:nvPr>
            <p:ph idx="1" type="body"/>
          </p:nvPr>
        </p:nvSpPr>
        <p:spPr>
          <a:xfrm>
            <a:off x="1401417" y="1569140"/>
            <a:ext cx="9541565" cy="4255190"/>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US"/>
              <a:t>A receiver will </a:t>
            </a:r>
            <a:r>
              <a:rPr lang="en-US">
                <a:solidFill>
                  <a:srgbClr val="FF0000"/>
                </a:solidFill>
              </a:rPr>
              <a:t>evaluate the running average power of the received signal </a:t>
            </a:r>
            <a:r>
              <a:rPr lang="en-US"/>
              <a:t>(called the baseline) and use that to determine the value of the incoming data elements.</a:t>
            </a:r>
            <a:endParaRPr/>
          </a:p>
          <a:p>
            <a:pPr indent="0" lvl="0" marL="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If the incoming signal </a:t>
            </a:r>
            <a:r>
              <a:rPr lang="en-US">
                <a:solidFill>
                  <a:srgbClr val="FF0000"/>
                </a:solidFill>
              </a:rPr>
              <a:t>does not vary over a long period of time</a:t>
            </a:r>
            <a:r>
              <a:rPr lang="en-US"/>
              <a:t>, the </a:t>
            </a:r>
            <a:r>
              <a:rPr lang="en-US">
                <a:solidFill>
                  <a:srgbClr val="FF0000"/>
                </a:solidFill>
              </a:rPr>
              <a:t>baseline will drift </a:t>
            </a:r>
            <a:r>
              <a:rPr lang="en-US"/>
              <a:t>and thus cause errors in detection of incoming data elements. </a:t>
            </a:r>
            <a:endParaRPr/>
          </a:p>
          <a:p>
            <a:pPr indent="0" lvl="0" marL="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A </a:t>
            </a:r>
            <a:r>
              <a:rPr lang="en-US">
                <a:solidFill>
                  <a:srgbClr val="FF0000"/>
                </a:solidFill>
              </a:rPr>
              <a:t>good line encoding scheme</a:t>
            </a:r>
            <a:r>
              <a:rPr lang="en-US"/>
              <a:t> will </a:t>
            </a:r>
            <a:r>
              <a:rPr lang="en-US">
                <a:solidFill>
                  <a:srgbClr val="FF0000"/>
                </a:solidFill>
              </a:rPr>
              <a:t>prevent long runs of fixed </a:t>
            </a:r>
            <a:r>
              <a:rPr lang="en-US"/>
              <a:t>amplitude.</a:t>
            </a:r>
            <a:endParaRPr/>
          </a:p>
        </p:txBody>
      </p:sp>
      <p:sp>
        <p:nvSpPr>
          <p:cNvPr id="1013" name="Google Shape;1013;p1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29"/>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chemeClr val="lt2"/>
                </a:solidFill>
                <a:latin typeface="Arial"/>
                <a:ea typeface="Arial"/>
                <a:cs typeface="Arial"/>
                <a:sym typeface="Arial"/>
              </a:rPr>
              <a:t>4.</a:t>
            </a:r>
            <a:fld id="{00000000-1234-1234-1234-123412341234}" type="slidenum">
              <a:rPr lang="en-US" sz="2000">
                <a:solidFill>
                  <a:schemeClr val="lt2"/>
                </a:solidFill>
                <a:latin typeface="Arial"/>
                <a:ea typeface="Arial"/>
                <a:cs typeface="Arial"/>
                <a:sym typeface="Arial"/>
              </a:rPr>
              <a:t>‹#›</a:t>
            </a:fld>
            <a:endParaRPr sz="2000">
              <a:solidFill>
                <a:schemeClr val="lt2"/>
              </a:solidFill>
              <a:latin typeface="Arial"/>
              <a:ea typeface="Arial"/>
              <a:cs typeface="Arial"/>
              <a:sym typeface="Arial"/>
            </a:endParaRPr>
          </a:p>
        </p:txBody>
      </p:sp>
      <p:sp>
        <p:nvSpPr>
          <p:cNvPr id="1020" name="Google Shape;1020;p129"/>
          <p:cNvSpPr txBox="1"/>
          <p:nvPr>
            <p:ph type="title"/>
          </p:nvPr>
        </p:nvSpPr>
        <p:spPr>
          <a:xfrm>
            <a:off x="1384853" y="474456"/>
            <a:ext cx="7772400" cy="1143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DC components</a:t>
            </a:r>
            <a:endParaRPr/>
          </a:p>
        </p:txBody>
      </p:sp>
      <p:sp>
        <p:nvSpPr>
          <p:cNvPr id="1021" name="Google Shape;1021;p129"/>
          <p:cNvSpPr txBox="1"/>
          <p:nvPr>
            <p:ph idx="1" type="body"/>
          </p:nvPr>
        </p:nvSpPr>
        <p:spPr>
          <a:xfrm>
            <a:off x="1384853" y="1444487"/>
            <a:ext cx="9826486" cy="4114800"/>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l">
              <a:lnSpc>
                <a:spcPct val="90000"/>
              </a:lnSpc>
              <a:spcBef>
                <a:spcPts val="0"/>
              </a:spcBef>
              <a:spcAft>
                <a:spcPts val="0"/>
              </a:spcAft>
              <a:buClr>
                <a:schemeClr val="dk1"/>
              </a:buClr>
              <a:buSzPct val="100000"/>
              <a:buChar char="•"/>
            </a:pPr>
            <a:r>
              <a:rPr lang="en-US"/>
              <a:t>When the </a:t>
            </a:r>
            <a:r>
              <a:rPr lang="en-US">
                <a:solidFill>
                  <a:srgbClr val="FF0000"/>
                </a:solidFill>
              </a:rPr>
              <a:t>voltage level remains constant for long periods of time</a:t>
            </a:r>
            <a:r>
              <a:rPr lang="en-US"/>
              <a:t>, there is an increase in the low frequencies of the signal (results of Fourier analysis).</a:t>
            </a:r>
            <a:endParaRPr/>
          </a:p>
          <a:p>
            <a:pPr indent="-228600" lvl="0" marL="228600" rtl="0" algn="l">
              <a:lnSpc>
                <a:spcPct val="90000"/>
              </a:lnSpc>
              <a:spcBef>
                <a:spcPts val="1000"/>
              </a:spcBef>
              <a:spcAft>
                <a:spcPts val="0"/>
              </a:spcAft>
              <a:buClr>
                <a:schemeClr val="dk1"/>
              </a:buClr>
              <a:buSzPct val="100000"/>
              <a:buChar char="•"/>
            </a:pPr>
            <a:r>
              <a:rPr lang="en-US"/>
              <a:t>These frequencies around zero are called DC (direct-current) components</a:t>
            </a:r>
            <a:endParaRPr/>
          </a:p>
          <a:p>
            <a:pPr indent="-228600" lvl="0" marL="228600" rtl="0" algn="l">
              <a:lnSpc>
                <a:spcPct val="90000"/>
              </a:lnSpc>
              <a:spcBef>
                <a:spcPts val="1000"/>
              </a:spcBef>
              <a:spcAft>
                <a:spcPts val="0"/>
              </a:spcAft>
              <a:buClr>
                <a:schemeClr val="dk1"/>
              </a:buClr>
              <a:buSzPct val="100000"/>
              <a:buChar char="•"/>
            </a:pPr>
            <a:r>
              <a:rPr lang="en-US"/>
              <a:t>They present problems for a system that </a:t>
            </a:r>
            <a:r>
              <a:rPr lang="en-US">
                <a:solidFill>
                  <a:srgbClr val="FF0000"/>
                </a:solidFill>
              </a:rPr>
              <a:t>cannot pass low frequencies </a:t>
            </a:r>
            <a:r>
              <a:rPr lang="en-US"/>
              <a:t>or a system that uses electrical coupling (via a transformer). </a:t>
            </a:r>
            <a:endParaRPr/>
          </a:p>
          <a:p>
            <a:pPr indent="-228600" lvl="0" marL="228600" rtl="0" algn="l">
              <a:lnSpc>
                <a:spcPct val="90000"/>
              </a:lnSpc>
              <a:spcBef>
                <a:spcPts val="1000"/>
              </a:spcBef>
              <a:spcAft>
                <a:spcPts val="0"/>
              </a:spcAft>
              <a:buClr>
                <a:schemeClr val="dk1"/>
              </a:buClr>
              <a:buSzPct val="100000"/>
              <a:buChar char="•"/>
            </a:pPr>
            <a:r>
              <a:rPr lang="en-US"/>
              <a:t>DC component means 0/1 parity that can cause base-line wondering. </a:t>
            </a:r>
            <a:endParaRPr/>
          </a:p>
          <a:p>
            <a:pPr indent="-228600" lvl="0" marL="228600" rtl="0" algn="l">
              <a:lnSpc>
                <a:spcPct val="90000"/>
              </a:lnSpc>
              <a:spcBef>
                <a:spcPts val="1000"/>
              </a:spcBef>
              <a:spcAft>
                <a:spcPts val="0"/>
              </a:spcAft>
              <a:buClr>
                <a:schemeClr val="dk1"/>
              </a:buClr>
              <a:buSzPct val="100000"/>
              <a:buChar char="•"/>
            </a:pPr>
            <a:r>
              <a:rPr lang="en-US"/>
              <a:t>For example, a </a:t>
            </a:r>
            <a:r>
              <a:rPr lang="en-US">
                <a:solidFill>
                  <a:srgbClr val="FF0000"/>
                </a:solidFill>
              </a:rPr>
              <a:t>telephone line </a:t>
            </a:r>
            <a:r>
              <a:rPr lang="en-US"/>
              <a:t>cannot pass frequencies below </a:t>
            </a:r>
            <a:r>
              <a:rPr lang="en-US">
                <a:solidFill>
                  <a:srgbClr val="FF0000"/>
                </a:solidFill>
              </a:rPr>
              <a:t>200 Hz</a:t>
            </a:r>
            <a:r>
              <a:rPr lang="en-US"/>
              <a:t>. Also a long-distance link may use one or more transformers to isolate different parts of the line electrically. For these systems, we need a scheme with no DC component.</a:t>
            </a:r>
            <a:endParaRPr/>
          </a:p>
          <a:p>
            <a:pPr indent="-228600" lvl="0" marL="228600" rtl="0" algn="l">
              <a:lnSpc>
                <a:spcPct val="90000"/>
              </a:lnSpc>
              <a:spcBef>
                <a:spcPts val="1000"/>
              </a:spcBef>
              <a:spcAft>
                <a:spcPts val="0"/>
              </a:spcAft>
              <a:buClr>
                <a:schemeClr val="dk1"/>
              </a:buClr>
              <a:buSzPct val="100000"/>
              <a:buChar char="•"/>
            </a:pPr>
            <a:r>
              <a:rPr lang="en-US"/>
              <a:t>Most channels are </a:t>
            </a:r>
            <a:r>
              <a:rPr lang="en-US">
                <a:solidFill>
                  <a:srgbClr val="FF0000"/>
                </a:solidFill>
              </a:rPr>
              <a:t>bandpass</a:t>
            </a:r>
            <a:r>
              <a:rPr lang="en-US"/>
              <a:t> and may not support the low frequencies.</a:t>
            </a:r>
            <a:endParaRPr/>
          </a:p>
          <a:p>
            <a:pPr indent="-228600" lvl="0" marL="228600" rtl="0" algn="l">
              <a:lnSpc>
                <a:spcPct val="90000"/>
              </a:lnSpc>
              <a:spcBef>
                <a:spcPts val="1000"/>
              </a:spcBef>
              <a:spcAft>
                <a:spcPts val="0"/>
              </a:spcAft>
              <a:buClr>
                <a:schemeClr val="dk1"/>
              </a:buClr>
              <a:buSzPct val="100000"/>
              <a:buChar char="•"/>
            </a:pPr>
            <a:r>
              <a:rPr lang="en-US"/>
              <a:t>This will require the </a:t>
            </a:r>
            <a:r>
              <a:rPr lang="en-US">
                <a:solidFill>
                  <a:srgbClr val="FF0000"/>
                </a:solidFill>
              </a:rPr>
              <a:t>removal of the dc component of a transmitted signal.</a:t>
            </a:r>
            <a:endParaRPr/>
          </a:p>
        </p:txBody>
      </p:sp>
      <p:sp>
        <p:nvSpPr>
          <p:cNvPr id="1022" name="Google Shape;1022;p1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30"/>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chemeClr val="lt2"/>
                </a:solidFill>
                <a:latin typeface="Arial"/>
                <a:ea typeface="Arial"/>
                <a:cs typeface="Arial"/>
                <a:sym typeface="Arial"/>
              </a:rPr>
              <a:t>4.</a:t>
            </a:r>
            <a:fld id="{00000000-1234-1234-1234-123412341234}" type="slidenum">
              <a:rPr lang="en-US" sz="2000">
                <a:solidFill>
                  <a:schemeClr val="lt2"/>
                </a:solidFill>
                <a:latin typeface="Arial"/>
                <a:ea typeface="Arial"/>
                <a:cs typeface="Arial"/>
                <a:sym typeface="Arial"/>
              </a:rPr>
              <a:t>‹#›</a:t>
            </a:fld>
            <a:endParaRPr sz="2000">
              <a:solidFill>
                <a:schemeClr val="lt2"/>
              </a:solidFill>
              <a:latin typeface="Arial"/>
              <a:ea typeface="Arial"/>
              <a:cs typeface="Arial"/>
              <a:sym typeface="Arial"/>
            </a:endParaRPr>
          </a:p>
        </p:txBody>
      </p:sp>
      <p:sp>
        <p:nvSpPr>
          <p:cNvPr id="1029" name="Google Shape;1029;p130"/>
          <p:cNvSpPr txBox="1"/>
          <p:nvPr>
            <p:ph type="title"/>
          </p:nvPr>
        </p:nvSpPr>
        <p:spPr>
          <a:xfrm>
            <a:off x="2209800" y="609600"/>
            <a:ext cx="7772400" cy="1143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Self synchronization</a:t>
            </a:r>
            <a:endParaRPr/>
          </a:p>
        </p:txBody>
      </p:sp>
      <p:sp>
        <p:nvSpPr>
          <p:cNvPr id="1030" name="Google Shape;1030;p130"/>
          <p:cNvSpPr txBox="1"/>
          <p:nvPr>
            <p:ph idx="1" type="body"/>
          </p:nvPr>
        </p:nvSpPr>
        <p:spPr>
          <a:xfrm>
            <a:off x="1374913" y="1653208"/>
            <a:ext cx="9995452" cy="41148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The clocks at the sender and the receiver must have the </a:t>
            </a:r>
            <a:r>
              <a:rPr lang="en-US">
                <a:solidFill>
                  <a:srgbClr val="FF0000"/>
                </a:solidFill>
              </a:rPr>
              <a:t>same bit interval. </a:t>
            </a:r>
            <a:endParaRPr/>
          </a:p>
          <a:p>
            <a:pPr indent="-228600" lvl="0" marL="228600" rtl="0" algn="l">
              <a:lnSpc>
                <a:spcPct val="90000"/>
              </a:lnSpc>
              <a:spcBef>
                <a:spcPts val="1000"/>
              </a:spcBef>
              <a:spcAft>
                <a:spcPts val="0"/>
              </a:spcAft>
              <a:buClr>
                <a:schemeClr val="dk1"/>
              </a:buClr>
              <a:buSzPts val="2800"/>
              <a:buChar char="•"/>
            </a:pPr>
            <a:r>
              <a:rPr lang="en-US"/>
              <a:t>If the receiver clock is faster or slower it will </a:t>
            </a:r>
            <a:r>
              <a:rPr lang="en-US">
                <a:solidFill>
                  <a:srgbClr val="FF0000"/>
                </a:solidFill>
              </a:rPr>
              <a:t>misinterpret</a:t>
            </a:r>
            <a:r>
              <a:rPr lang="en-US"/>
              <a:t> the incoming bit stream.</a:t>
            </a:r>
            <a:endParaRPr/>
          </a:p>
        </p:txBody>
      </p:sp>
      <p:sp>
        <p:nvSpPr>
          <p:cNvPr id="1031" name="Google Shape;1031;p1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31"/>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chemeClr val="lt2"/>
                </a:solidFill>
                <a:latin typeface="Arial"/>
                <a:ea typeface="Arial"/>
                <a:cs typeface="Arial"/>
                <a:sym typeface="Arial"/>
              </a:rPr>
              <a:t>4.</a:t>
            </a:r>
            <a:fld id="{00000000-1234-1234-1234-123412341234}" type="slidenum">
              <a:rPr lang="en-US" sz="2000">
                <a:solidFill>
                  <a:schemeClr val="lt2"/>
                </a:solidFill>
                <a:latin typeface="Arial"/>
                <a:ea typeface="Arial"/>
                <a:cs typeface="Arial"/>
                <a:sym typeface="Arial"/>
              </a:rPr>
              <a:t>‹#›</a:t>
            </a:fld>
            <a:endParaRPr sz="2000">
              <a:solidFill>
                <a:schemeClr val="lt2"/>
              </a:solidFill>
              <a:latin typeface="Arial"/>
              <a:ea typeface="Arial"/>
              <a:cs typeface="Arial"/>
              <a:sym typeface="Arial"/>
            </a:endParaRPr>
          </a:p>
        </p:txBody>
      </p:sp>
      <p:cxnSp>
        <p:nvCxnSpPr>
          <p:cNvPr id="1038" name="Google Shape;1038;p131"/>
          <p:cNvCxnSpPr/>
          <p:nvPr/>
        </p:nvCxnSpPr>
        <p:spPr>
          <a:xfrm>
            <a:off x="1676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1039" name="Google Shape;1039;p131"/>
          <p:cNvCxnSpPr/>
          <p:nvPr/>
        </p:nvCxnSpPr>
        <p:spPr>
          <a:xfrm>
            <a:off x="1676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1040" name="Google Shape;1040;p131"/>
          <p:cNvSpPr txBox="1"/>
          <p:nvPr/>
        </p:nvSpPr>
        <p:spPr>
          <a:xfrm>
            <a:off x="1828800" y="762000"/>
            <a:ext cx="50863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folHlink"/>
                </a:solidFill>
                <a:latin typeface="Times New Roman"/>
                <a:ea typeface="Times New Roman"/>
                <a:cs typeface="Times New Roman"/>
                <a:sym typeface="Times New Roman"/>
              </a:rPr>
              <a:t>Figure 4.3  </a:t>
            </a:r>
            <a:r>
              <a:rPr b="1" i="1" lang="en-US" sz="2000">
                <a:solidFill>
                  <a:schemeClr val="dk1"/>
                </a:solidFill>
                <a:latin typeface="Times New Roman"/>
                <a:ea typeface="Times New Roman"/>
                <a:cs typeface="Times New Roman"/>
                <a:sym typeface="Times New Roman"/>
              </a:rPr>
              <a:t>Effect of lack of synchronization</a:t>
            </a:r>
            <a:endParaRPr/>
          </a:p>
        </p:txBody>
      </p:sp>
      <p:cxnSp>
        <p:nvCxnSpPr>
          <p:cNvPr id="1041" name="Google Shape;1041;p131"/>
          <p:cNvCxnSpPr/>
          <p:nvPr/>
        </p:nvCxnSpPr>
        <p:spPr>
          <a:xfrm>
            <a:off x="1676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1042" name="Google Shape;1042;p131"/>
          <p:cNvPicPr preferRelativeResize="0"/>
          <p:nvPr/>
        </p:nvPicPr>
        <p:blipFill rotWithShape="1">
          <a:blip r:embed="rId3">
            <a:alphaModFix/>
          </a:blip>
          <a:srcRect b="0" l="0" r="0" t="0"/>
          <a:stretch/>
        </p:blipFill>
        <p:spPr>
          <a:xfrm>
            <a:off x="2592388" y="1600201"/>
            <a:ext cx="6627812" cy="4271963"/>
          </a:xfrm>
          <a:prstGeom prst="rect">
            <a:avLst/>
          </a:prstGeom>
          <a:noFill/>
          <a:ln>
            <a:noFill/>
          </a:ln>
        </p:spPr>
      </p:pic>
      <p:sp>
        <p:nvSpPr>
          <p:cNvPr id="1043" name="Google Shape;1043;p1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132"/>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chemeClr val="lt2"/>
                </a:solidFill>
                <a:latin typeface="Arial"/>
                <a:ea typeface="Arial"/>
                <a:cs typeface="Arial"/>
                <a:sym typeface="Arial"/>
              </a:rPr>
              <a:t>4.</a:t>
            </a:r>
            <a:fld id="{00000000-1234-1234-1234-123412341234}" type="slidenum">
              <a:rPr lang="en-US" sz="2000">
                <a:solidFill>
                  <a:schemeClr val="lt2"/>
                </a:solidFill>
                <a:latin typeface="Arial"/>
                <a:ea typeface="Arial"/>
                <a:cs typeface="Arial"/>
                <a:sym typeface="Arial"/>
              </a:rPr>
              <a:t>‹#›</a:t>
            </a:fld>
            <a:endParaRPr sz="2000">
              <a:solidFill>
                <a:schemeClr val="lt2"/>
              </a:solidFill>
              <a:latin typeface="Arial"/>
              <a:ea typeface="Arial"/>
              <a:cs typeface="Arial"/>
              <a:sym typeface="Arial"/>
            </a:endParaRPr>
          </a:p>
        </p:txBody>
      </p:sp>
      <p:cxnSp>
        <p:nvCxnSpPr>
          <p:cNvPr id="1050" name="Google Shape;1050;p132"/>
          <p:cNvCxnSpPr/>
          <p:nvPr/>
        </p:nvCxnSpPr>
        <p:spPr>
          <a:xfrm>
            <a:off x="1676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1051" name="Google Shape;1051;p132"/>
          <p:cNvCxnSpPr/>
          <p:nvPr/>
        </p:nvCxnSpPr>
        <p:spPr>
          <a:xfrm>
            <a:off x="1676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1052" name="Google Shape;1052;p132"/>
          <p:cNvSpPr txBox="1"/>
          <p:nvPr/>
        </p:nvSpPr>
        <p:spPr>
          <a:xfrm>
            <a:off x="1828801" y="762000"/>
            <a:ext cx="3844925"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folHlink"/>
                </a:solidFill>
                <a:latin typeface="Times New Roman"/>
                <a:ea typeface="Times New Roman"/>
                <a:cs typeface="Times New Roman"/>
                <a:sym typeface="Times New Roman"/>
              </a:rPr>
              <a:t>Figure 4.4  </a:t>
            </a:r>
            <a:r>
              <a:rPr b="1" i="1" lang="en-US" sz="2000">
                <a:solidFill>
                  <a:schemeClr val="dk1"/>
                </a:solidFill>
                <a:latin typeface="Times New Roman"/>
                <a:ea typeface="Times New Roman"/>
                <a:cs typeface="Times New Roman"/>
                <a:sym typeface="Times New Roman"/>
              </a:rPr>
              <a:t>Line coding schemes</a:t>
            </a:r>
            <a:endParaRPr/>
          </a:p>
        </p:txBody>
      </p:sp>
      <p:cxnSp>
        <p:nvCxnSpPr>
          <p:cNvPr id="1053" name="Google Shape;1053;p132"/>
          <p:cNvCxnSpPr/>
          <p:nvPr/>
        </p:nvCxnSpPr>
        <p:spPr>
          <a:xfrm>
            <a:off x="1676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1054" name="Google Shape;1054;p132"/>
          <p:cNvPicPr preferRelativeResize="0"/>
          <p:nvPr/>
        </p:nvPicPr>
        <p:blipFill rotWithShape="1">
          <a:blip r:embed="rId3">
            <a:alphaModFix/>
          </a:blip>
          <a:srcRect b="0" l="0" r="0" t="0"/>
          <a:stretch/>
        </p:blipFill>
        <p:spPr>
          <a:xfrm>
            <a:off x="2438401" y="1882776"/>
            <a:ext cx="7642225" cy="3375025"/>
          </a:xfrm>
          <a:prstGeom prst="rect">
            <a:avLst/>
          </a:prstGeom>
          <a:noFill/>
          <a:ln>
            <a:noFill/>
          </a:ln>
        </p:spPr>
      </p:pic>
      <p:sp>
        <p:nvSpPr>
          <p:cNvPr id="1055" name="Google Shape;1055;p1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133"/>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chemeClr val="lt2"/>
                </a:solidFill>
                <a:latin typeface="Arial"/>
                <a:ea typeface="Arial"/>
                <a:cs typeface="Arial"/>
                <a:sym typeface="Arial"/>
              </a:rPr>
              <a:t>4.</a:t>
            </a:r>
            <a:fld id="{00000000-1234-1234-1234-123412341234}" type="slidenum">
              <a:rPr lang="en-US" sz="2000">
                <a:solidFill>
                  <a:schemeClr val="lt2"/>
                </a:solidFill>
                <a:latin typeface="Arial"/>
                <a:ea typeface="Arial"/>
                <a:cs typeface="Arial"/>
                <a:sym typeface="Arial"/>
              </a:rPr>
              <a:t>‹#›</a:t>
            </a:fld>
            <a:endParaRPr sz="2000">
              <a:solidFill>
                <a:schemeClr val="lt2"/>
              </a:solidFill>
              <a:latin typeface="Arial"/>
              <a:ea typeface="Arial"/>
              <a:cs typeface="Arial"/>
              <a:sym typeface="Arial"/>
            </a:endParaRPr>
          </a:p>
        </p:txBody>
      </p:sp>
      <p:sp>
        <p:nvSpPr>
          <p:cNvPr id="1062" name="Google Shape;1062;p133"/>
          <p:cNvSpPr txBox="1"/>
          <p:nvPr>
            <p:ph type="title"/>
          </p:nvPr>
        </p:nvSpPr>
        <p:spPr>
          <a:xfrm>
            <a:off x="1504122" y="390938"/>
            <a:ext cx="7772400" cy="8105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Unipolar</a:t>
            </a:r>
            <a:endParaRPr/>
          </a:p>
        </p:txBody>
      </p:sp>
      <p:sp>
        <p:nvSpPr>
          <p:cNvPr id="1063" name="Google Shape;1063;p133"/>
          <p:cNvSpPr txBox="1"/>
          <p:nvPr>
            <p:ph idx="1" type="body"/>
          </p:nvPr>
        </p:nvSpPr>
        <p:spPr>
          <a:xfrm>
            <a:off x="1593574" y="1533938"/>
            <a:ext cx="9399104" cy="4568687"/>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All signal levels are on </a:t>
            </a:r>
            <a:r>
              <a:rPr lang="en-US">
                <a:solidFill>
                  <a:srgbClr val="FF0000"/>
                </a:solidFill>
              </a:rPr>
              <a:t>one side of the time axis </a:t>
            </a:r>
            <a:r>
              <a:rPr lang="en-US"/>
              <a:t>- either above or below</a:t>
            </a:r>
            <a:endParaRPr/>
          </a:p>
          <a:p>
            <a:pPr indent="0" lvl="0" marL="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NRZ - Non Return to Zero scheme is an example of this code. The signal level </a:t>
            </a:r>
            <a:r>
              <a:rPr lang="en-US">
                <a:solidFill>
                  <a:srgbClr val="FF0000"/>
                </a:solidFill>
              </a:rPr>
              <a:t>does not return to zero </a:t>
            </a:r>
            <a:r>
              <a:rPr lang="en-US"/>
              <a:t>during a symbol transmission (in the middle of the bit).</a:t>
            </a:r>
            <a:endParaRPr/>
          </a:p>
          <a:p>
            <a:pPr indent="0" lvl="0" marL="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Scheme is prone to </a:t>
            </a:r>
            <a:r>
              <a:rPr lang="en-US">
                <a:solidFill>
                  <a:srgbClr val="FF0000"/>
                </a:solidFill>
              </a:rPr>
              <a:t>baseline wandering and DC components</a:t>
            </a:r>
            <a:r>
              <a:rPr lang="en-US"/>
              <a:t>. It has no synchronization or any error detection. It is simple but costly in power consumption.</a:t>
            </a:r>
            <a:endParaRPr/>
          </a:p>
        </p:txBody>
      </p:sp>
      <p:sp>
        <p:nvSpPr>
          <p:cNvPr id="1064" name="Google Shape;1064;p1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134"/>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chemeClr val="lt2"/>
                </a:solidFill>
                <a:latin typeface="Arial"/>
                <a:ea typeface="Arial"/>
                <a:cs typeface="Arial"/>
                <a:sym typeface="Arial"/>
              </a:rPr>
              <a:t>4.</a:t>
            </a:r>
            <a:fld id="{00000000-1234-1234-1234-123412341234}" type="slidenum">
              <a:rPr lang="en-US" sz="2000">
                <a:solidFill>
                  <a:schemeClr val="lt2"/>
                </a:solidFill>
                <a:latin typeface="Arial"/>
                <a:ea typeface="Arial"/>
                <a:cs typeface="Arial"/>
                <a:sym typeface="Arial"/>
              </a:rPr>
              <a:t>‹#›</a:t>
            </a:fld>
            <a:endParaRPr sz="2000">
              <a:solidFill>
                <a:schemeClr val="lt2"/>
              </a:solidFill>
              <a:latin typeface="Arial"/>
              <a:ea typeface="Arial"/>
              <a:cs typeface="Arial"/>
              <a:sym typeface="Arial"/>
            </a:endParaRPr>
          </a:p>
        </p:txBody>
      </p:sp>
      <p:cxnSp>
        <p:nvCxnSpPr>
          <p:cNvPr id="1071" name="Google Shape;1071;p134"/>
          <p:cNvCxnSpPr/>
          <p:nvPr/>
        </p:nvCxnSpPr>
        <p:spPr>
          <a:xfrm>
            <a:off x="1676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1072" name="Google Shape;1072;p134"/>
          <p:cNvCxnSpPr/>
          <p:nvPr/>
        </p:nvCxnSpPr>
        <p:spPr>
          <a:xfrm>
            <a:off x="1676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1073" name="Google Shape;1073;p134"/>
          <p:cNvSpPr txBox="1"/>
          <p:nvPr/>
        </p:nvSpPr>
        <p:spPr>
          <a:xfrm>
            <a:off x="1828800" y="762000"/>
            <a:ext cx="40132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folHlink"/>
                </a:solidFill>
                <a:latin typeface="Times New Roman"/>
                <a:ea typeface="Times New Roman"/>
                <a:cs typeface="Times New Roman"/>
                <a:sym typeface="Times New Roman"/>
              </a:rPr>
              <a:t>Figure 4.5  </a:t>
            </a:r>
            <a:r>
              <a:rPr b="1" i="1" lang="en-US" sz="2000">
                <a:solidFill>
                  <a:schemeClr val="dk1"/>
                </a:solidFill>
                <a:latin typeface="Times New Roman"/>
                <a:ea typeface="Times New Roman"/>
                <a:cs typeface="Times New Roman"/>
                <a:sym typeface="Times New Roman"/>
              </a:rPr>
              <a:t>Unipolar NRZ scheme</a:t>
            </a:r>
            <a:endParaRPr/>
          </a:p>
        </p:txBody>
      </p:sp>
      <p:cxnSp>
        <p:nvCxnSpPr>
          <p:cNvPr id="1074" name="Google Shape;1074;p134"/>
          <p:cNvCxnSpPr/>
          <p:nvPr/>
        </p:nvCxnSpPr>
        <p:spPr>
          <a:xfrm>
            <a:off x="1676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1075" name="Google Shape;1075;p134"/>
          <p:cNvPicPr preferRelativeResize="0"/>
          <p:nvPr/>
        </p:nvPicPr>
        <p:blipFill rotWithShape="1">
          <a:blip r:embed="rId3">
            <a:alphaModFix/>
          </a:blip>
          <a:srcRect b="0" l="0" r="0" t="0"/>
          <a:stretch/>
        </p:blipFill>
        <p:spPr>
          <a:xfrm>
            <a:off x="1446028" y="1701210"/>
            <a:ext cx="9611832" cy="3958476"/>
          </a:xfrm>
          <a:prstGeom prst="rect">
            <a:avLst/>
          </a:prstGeom>
          <a:noFill/>
          <a:ln>
            <a:noFill/>
          </a:ln>
        </p:spPr>
      </p:pic>
      <p:sp>
        <p:nvSpPr>
          <p:cNvPr id="1076" name="Google Shape;1076;p1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6"/>
          <p:cNvSpPr txBox="1"/>
          <p:nvPr>
            <p:ph type="title"/>
          </p:nvPr>
        </p:nvSpPr>
        <p:spPr>
          <a:xfrm>
            <a:off x="731874" y="1"/>
            <a:ext cx="10515600" cy="113768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Data Communication-Components</a:t>
            </a:r>
            <a:endParaRPr/>
          </a:p>
        </p:txBody>
      </p:sp>
      <p:sp>
        <p:nvSpPr>
          <p:cNvPr id="249" name="Google Shape;249;p36"/>
          <p:cNvSpPr txBox="1"/>
          <p:nvPr>
            <p:ph idx="1" type="body"/>
          </p:nvPr>
        </p:nvSpPr>
        <p:spPr>
          <a:xfrm>
            <a:off x="731874" y="1137684"/>
            <a:ext cx="10515600" cy="5218665"/>
          </a:xfrm>
          <a:prstGeom prst="rect">
            <a:avLst/>
          </a:prstGeom>
          <a:noFill/>
          <a:ln>
            <a:noFill/>
          </a:ln>
        </p:spPr>
        <p:txBody>
          <a:bodyPr anchorCtr="0" anchor="t" bIns="45700" lIns="91425" spcFirstLastPara="1" rIns="91425" wrap="square" tIns="45700">
            <a:normAutofit lnSpcReduction="10000"/>
          </a:bodyPr>
          <a:lstStyle/>
          <a:p>
            <a:pPr indent="-228600" lvl="0" marL="228600" rtl="0" algn="just">
              <a:lnSpc>
                <a:spcPct val="90000"/>
              </a:lnSpc>
              <a:spcBef>
                <a:spcPts val="0"/>
              </a:spcBef>
              <a:spcAft>
                <a:spcPts val="0"/>
              </a:spcAft>
              <a:buClr>
                <a:schemeClr val="dk1"/>
              </a:buClr>
              <a:buSzPts val="3600"/>
              <a:buChar char="•"/>
            </a:pPr>
            <a:r>
              <a:rPr lang="en-US" sz="3600"/>
              <a:t>A data communications system has five components</a:t>
            </a:r>
            <a:endParaRPr/>
          </a:p>
          <a:p>
            <a:pPr indent="0" lvl="0" marL="0" rtl="0" algn="just">
              <a:lnSpc>
                <a:spcPct val="90000"/>
              </a:lnSpc>
              <a:spcBef>
                <a:spcPts val="1000"/>
              </a:spcBef>
              <a:spcAft>
                <a:spcPts val="0"/>
              </a:spcAft>
              <a:buClr>
                <a:srgbClr val="FF0000"/>
              </a:buClr>
              <a:buSzPts val="3600"/>
              <a:buNone/>
            </a:pPr>
            <a:r>
              <a:rPr b="1" lang="en-US" sz="3600">
                <a:solidFill>
                  <a:srgbClr val="FF0000"/>
                </a:solidFill>
              </a:rPr>
              <a:t>1. Message</a:t>
            </a:r>
            <a:endParaRPr/>
          </a:p>
          <a:p>
            <a:pPr indent="-228600" lvl="0" marL="228600" rtl="0" algn="just">
              <a:lnSpc>
                <a:spcPct val="90000"/>
              </a:lnSpc>
              <a:spcBef>
                <a:spcPts val="1000"/>
              </a:spcBef>
              <a:spcAft>
                <a:spcPts val="0"/>
              </a:spcAft>
              <a:buClr>
                <a:schemeClr val="dk1"/>
              </a:buClr>
              <a:buSzPts val="3600"/>
              <a:buChar char="•"/>
            </a:pPr>
            <a:r>
              <a:rPr lang="en-US" sz="3600"/>
              <a:t>The information ( to be communicated )</a:t>
            </a:r>
            <a:endParaRPr/>
          </a:p>
          <a:p>
            <a:pPr indent="-228600" lvl="0" marL="228600" rtl="0" algn="just">
              <a:lnSpc>
                <a:spcPct val="90000"/>
              </a:lnSpc>
              <a:spcBef>
                <a:spcPts val="1000"/>
              </a:spcBef>
              <a:spcAft>
                <a:spcPts val="0"/>
              </a:spcAft>
              <a:buClr>
                <a:schemeClr val="dk1"/>
              </a:buClr>
              <a:buSzPts val="3600"/>
              <a:buChar char="•"/>
            </a:pPr>
            <a:r>
              <a:rPr lang="en-US" sz="3600"/>
              <a:t>Forms include text, numbers, pictures, audio, and video.</a:t>
            </a:r>
            <a:endParaRPr/>
          </a:p>
          <a:p>
            <a:pPr indent="0" lvl="0" marL="0" rtl="0" algn="just">
              <a:lnSpc>
                <a:spcPct val="90000"/>
              </a:lnSpc>
              <a:spcBef>
                <a:spcPts val="1000"/>
              </a:spcBef>
              <a:spcAft>
                <a:spcPts val="0"/>
              </a:spcAft>
              <a:buClr>
                <a:srgbClr val="FF0000"/>
              </a:buClr>
              <a:buSzPts val="3600"/>
              <a:buNone/>
            </a:pPr>
            <a:r>
              <a:rPr b="1" lang="en-US" sz="3600">
                <a:solidFill>
                  <a:srgbClr val="FF0000"/>
                </a:solidFill>
              </a:rPr>
              <a:t>2. </a:t>
            </a:r>
            <a:r>
              <a:rPr b="1" lang="en-US" sz="4000">
                <a:solidFill>
                  <a:srgbClr val="FF0000"/>
                </a:solidFill>
                <a:latin typeface="Calibri"/>
                <a:ea typeface="Calibri"/>
                <a:cs typeface="Calibri"/>
                <a:sym typeface="Calibri"/>
              </a:rPr>
              <a:t>Sender</a:t>
            </a:r>
            <a:endParaRPr/>
          </a:p>
          <a:p>
            <a:pPr indent="-228600" lvl="0" marL="228600" rtl="0" algn="just">
              <a:lnSpc>
                <a:spcPct val="90000"/>
              </a:lnSpc>
              <a:spcBef>
                <a:spcPts val="1000"/>
              </a:spcBef>
              <a:spcAft>
                <a:spcPts val="0"/>
              </a:spcAft>
              <a:buClr>
                <a:srgbClr val="000000"/>
              </a:buClr>
              <a:buSzPts val="3600"/>
              <a:buChar char="•"/>
            </a:pPr>
            <a:r>
              <a:rPr lang="en-US" sz="3600">
                <a:solidFill>
                  <a:srgbClr val="000000"/>
                </a:solidFill>
                <a:latin typeface="Calibri"/>
                <a:ea typeface="Calibri"/>
                <a:cs typeface="Calibri"/>
                <a:sym typeface="Calibri"/>
              </a:rPr>
              <a:t>The device that sends the data message.</a:t>
            </a:r>
            <a:endParaRPr/>
          </a:p>
          <a:p>
            <a:pPr indent="-228600" lvl="0" marL="228600" rtl="0" algn="just">
              <a:lnSpc>
                <a:spcPct val="90000"/>
              </a:lnSpc>
              <a:spcBef>
                <a:spcPts val="1000"/>
              </a:spcBef>
              <a:spcAft>
                <a:spcPts val="0"/>
              </a:spcAft>
              <a:buClr>
                <a:srgbClr val="000000"/>
              </a:buClr>
              <a:buSzPts val="3600"/>
              <a:buChar char="•"/>
            </a:pPr>
            <a:r>
              <a:rPr lang="en-US" sz="3600">
                <a:solidFill>
                  <a:srgbClr val="000000"/>
                </a:solidFill>
                <a:latin typeface="Calibri"/>
                <a:ea typeface="Calibri"/>
                <a:cs typeface="Calibri"/>
                <a:sym typeface="Calibri"/>
              </a:rPr>
              <a:t>Ex: computer, workstation, telephone handset, video camera, and so on.</a:t>
            </a:r>
            <a:endParaRPr/>
          </a:p>
          <a:p>
            <a:pPr indent="-50800" lvl="0" marL="228600" rtl="0" algn="l">
              <a:lnSpc>
                <a:spcPct val="90000"/>
              </a:lnSpc>
              <a:spcBef>
                <a:spcPts val="1000"/>
              </a:spcBef>
              <a:spcAft>
                <a:spcPts val="0"/>
              </a:spcAft>
              <a:buClr>
                <a:schemeClr val="dk1"/>
              </a:buClr>
              <a:buSzPts val="2800"/>
              <a:buNone/>
            </a:pPr>
            <a:r>
              <a:t/>
            </a:r>
            <a:endParaRPr sz="2800"/>
          </a:p>
        </p:txBody>
      </p:sp>
      <p:sp>
        <p:nvSpPr>
          <p:cNvPr id="250" name="Google Shape;250;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251" name="Google Shape;251;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135"/>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chemeClr val="lt2"/>
                </a:solidFill>
                <a:latin typeface="Arial"/>
                <a:ea typeface="Arial"/>
                <a:cs typeface="Arial"/>
                <a:sym typeface="Arial"/>
              </a:rPr>
              <a:t>4.</a:t>
            </a:r>
            <a:fld id="{00000000-1234-1234-1234-123412341234}" type="slidenum">
              <a:rPr lang="en-US" sz="2000">
                <a:solidFill>
                  <a:schemeClr val="lt2"/>
                </a:solidFill>
                <a:latin typeface="Arial"/>
                <a:ea typeface="Arial"/>
                <a:cs typeface="Arial"/>
                <a:sym typeface="Arial"/>
              </a:rPr>
              <a:t>‹#›</a:t>
            </a:fld>
            <a:endParaRPr sz="2000">
              <a:solidFill>
                <a:schemeClr val="lt2"/>
              </a:solidFill>
              <a:latin typeface="Arial"/>
              <a:ea typeface="Arial"/>
              <a:cs typeface="Arial"/>
              <a:sym typeface="Arial"/>
            </a:endParaRPr>
          </a:p>
        </p:txBody>
      </p:sp>
      <p:sp>
        <p:nvSpPr>
          <p:cNvPr id="1083" name="Google Shape;1083;p135"/>
          <p:cNvSpPr txBox="1"/>
          <p:nvPr>
            <p:ph type="title"/>
          </p:nvPr>
        </p:nvSpPr>
        <p:spPr>
          <a:xfrm>
            <a:off x="1614377" y="138370"/>
            <a:ext cx="7772400" cy="76539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Polar - NRZ</a:t>
            </a:r>
            <a:endParaRPr/>
          </a:p>
        </p:txBody>
      </p:sp>
      <p:sp>
        <p:nvSpPr>
          <p:cNvPr id="1084" name="Google Shape;1084;p135"/>
          <p:cNvSpPr txBox="1"/>
          <p:nvPr>
            <p:ph idx="1" type="body"/>
          </p:nvPr>
        </p:nvSpPr>
        <p:spPr>
          <a:xfrm>
            <a:off x="1188997" y="903767"/>
            <a:ext cx="9346096" cy="512489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600"/>
              <a:buChar char="•"/>
            </a:pPr>
            <a:r>
              <a:rPr lang="en-US" sz="3600"/>
              <a:t>The voltages are on both sides of the time axis.</a:t>
            </a:r>
            <a:endParaRPr/>
          </a:p>
          <a:p>
            <a:pPr indent="-228600" lvl="0" marL="228600" rtl="0" algn="l">
              <a:lnSpc>
                <a:spcPct val="90000"/>
              </a:lnSpc>
              <a:spcBef>
                <a:spcPts val="1000"/>
              </a:spcBef>
              <a:spcAft>
                <a:spcPts val="0"/>
              </a:spcAft>
              <a:buClr>
                <a:schemeClr val="dk1"/>
              </a:buClr>
              <a:buSzPts val="3600"/>
              <a:buChar char="•"/>
            </a:pPr>
            <a:r>
              <a:rPr lang="en-US" sz="3600"/>
              <a:t>Polar NRZ scheme can be implemented with two voltages. E.g. +V for 1 and -V for 0.</a:t>
            </a:r>
            <a:endParaRPr/>
          </a:p>
          <a:p>
            <a:pPr indent="-228600" lvl="0" marL="228600" rtl="0" algn="l">
              <a:lnSpc>
                <a:spcPct val="90000"/>
              </a:lnSpc>
              <a:spcBef>
                <a:spcPts val="1000"/>
              </a:spcBef>
              <a:spcAft>
                <a:spcPts val="0"/>
              </a:spcAft>
              <a:buClr>
                <a:schemeClr val="dk1"/>
              </a:buClr>
              <a:buSzPts val="3600"/>
              <a:buChar char="•"/>
            </a:pPr>
            <a:r>
              <a:rPr lang="en-US" sz="3600"/>
              <a:t>There are two versions: </a:t>
            </a:r>
            <a:endParaRPr/>
          </a:p>
          <a:p>
            <a:pPr indent="-228600" lvl="1" marL="685800" rtl="0" algn="l">
              <a:lnSpc>
                <a:spcPct val="90000"/>
              </a:lnSpc>
              <a:spcBef>
                <a:spcPts val="500"/>
              </a:spcBef>
              <a:spcAft>
                <a:spcPts val="0"/>
              </a:spcAft>
              <a:buClr>
                <a:schemeClr val="dk1"/>
              </a:buClr>
              <a:buSzPts val="3200"/>
              <a:buChar char="•"/>
            </a:pPr>
            <a:r>
              <a:rPr b="1" lang="en-US" sz="3200"/>
              <a:t>NRZ - Level (NRZ-L) </a:t>
            </a:r>
            <a:r>
              <a:rPr lang="en-US" sz="3200"/>
              <a:t>- positive voltage for one symbol and negative for the other</a:t>
            </a:r>
            <a:endParaRPr/>
          </a:p>
          <a:p>
            <a:pPr indent="-228600" lvl="1" marL="685800" rtl="0" algn="l">
              <a:lnSpc>
                <a:spcPct val="90000"/>
              </a:lnSpc>
              <a:spcBef>
                <a:spcPts val="500"/>
              </a:spcBef>
              <a:spcAft>
                <a:spcPts val="0"/>
              </a:spcAft>
              <a:buClr>
                <a:schemeClr val="dk1"/>
              </a:buClr>
              <a:buSzPts val="3200"/>
              <a:buChar char="•"/>
            </a:pPr>
            <a:r>
              <a:rPr b="1" lang="en-US" sz="3200"/>
              <a:t>NRZ - Inversion (NRZ-I) </a:t>
            </a:r>
            <a:r>
              <a:rPr lang="en-US" sz="3200"/>
              <a:t>- the change or lack of change in polarity determines the value of a symbol. E.g. a “1” symbol inverts the polarity a “0” does not. </a:t>
            </a:r>
            <a:endParaRPr/>
          </a:p>
        </p:txBody>
      </p:sp>
      <p:sp>
        <p:nvSpPr>
          <p:cNvPr id="1085" name="Google Shape;1085;p1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136"/>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chemeClr val="lt2"/>
                </a:solidFill>
                <a:latin typeface="Arial"/>
                <a:ea typeface="Arial"/>
                <a:cs typeface="Arial"/>
                <a:sym typeface="Arial"/>
              </a:rPr>
              <a:t>4.</a:t>
            </a:r>
            <a:fld id="{00000000-1234-1234-1234-123412341234}" type="slidenum">
              <a:rPr lang="en-US" sz="2000">
                <a:solidFill>
                  <a:schemeClr val="lt2"/>
                </a:solidFill>
                <a:latin typeface="Arial"/>
                <a:ea typeface="Arial"/>
                <a:cs typeface="Arial"/>
                <a:sym typeface="Arial"/>
              </a:rPr>
              <a:t>‹#›</a:t>
            </a:fld>
            <a:endParaRPr sz="2000">
              <a:solidFill>
                <a:schemeClr val="lt2"/>
              </a:solidFill>
              <a:latin typeface="Arial"/>
              <a:ea typeface="Arial"/>
              <a:cs typeface="Arial"/>
              <a:sym typeface="Arial"/>
            </a:endParaRPr>
          </a:p>
        </p:txBody>
      </p:sp>
      <p:cxnSp>
        <p:nvCxnSpPr>
          <p:cNvPr id="1092" name="Google Shape;1092;p136"/>
          <p:cNvCxnSpPr/>
          <p:nvPr/>
        </p:nvCxnSpPr>
        <p:spPr>
          <a:xfrm>
            <a:off x="1676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1093" name="Google Shape;1093;p136"/>
          <p:cNvCxnSpPr/>
          <p:nvPr/>
        </p:nvCxnSpPr>
        <p:spPr>
          <a:xfrm>
            <a:off x="1676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1094" name="Google Shape;1094;p136"/>
          <p:cNvSpPr txBox="1"/>
          <p:nvPr/>
        </p:nvSpPr>
        <p:spPr>
          <a:xfrm>
            <a:off x="1828801" y="762000"/>
            <a:ext cx="5199063"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folHlink"/>
                </a:solidFill>
                <a:latin typeface="Times New Roman"/>
                <a:ea typeface="Times New Roman"/>
                <a:cs typeface="Times New Roman"/>
                <a:sym typeface="Times New Roman"/>
              </a:rPr>
              <a:t>Figure 4.6  </a:t>
            </a:r>
            <a:r>
              <a:rPr b="1" i="1" lang="en-US" sz="2000">
                <a:solidFill>
                  <a:schemeClr val="dk1"/>
                </a:solidFill>
                <a:latin typeface="Times New Roman"/>
                <a:ea typeface="Times New Roman"/>
                <a:cs typeface="Times New Roman"/>
                <a:sym typeface="Times New Roman"/>
              </a:rPr>
              <a:t>Polar NRZ-L and NRZ-I schemes</a:t>
            </a:r>
            <a:endParaRPr/>
          </a:p>
        </p:txBody>
      </p:sp>
      <p:cxnSp>
        <p:nvCxnSpPr>
          <p:cNvPr id="1095" name="Google Shape;1095;p136"/>
          <p:cNvCxnSpPr/>
          <p:nvPr/>
        </p:nvCxnSpPr>
        <p:spPr>
          <a:xfrm>
            <a:off x="1676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1096" name="Google Shape;1096;p136"/>
          <p:cNvPicPr preferRelativeResize="0"/>
          <p:nvPr/>
        </p:nvPicPr>
        <p:blipFill rotWithShape="1">
          <a:blip r:embed="rId3">
            <a:alphaModFix/>
          </a:blip>
          <a:srcRect b="0" l="0" r="0" t="0"/>
          <a:stretch/>
        </p:blipFill>
        <p:spPr>
          <a:xfrm>
            <a:off x="1676400" y="1447799"/>
            <a:ext cx="9317665" cy="3962401"/>
          </a:xfrm>
          <a:prstGeom prst="rect">
            <a:avLst/>
          </a:prstGeom>
          <a:noFill/>
          <a:ln>
            <a:noFill/>
          </a:ln>
        </p:spPr>
      </p:pic>
      <p:sp>
        <p:nvSpPr>
          <p:cNvPr id="1097" name="Google Shape;1097;p1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37"/>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chemeClr val="lt2"/>
                </a:solidFill>
                <a:latin typeface="Arial"/>
                <a:ea typeface="Arial"/>
                <a:cs typeface="Arial"/>
                <a:sym typeface="Arial"/>
              </a:rPr>
              <a:t>4.</a:t>
            </a:r>
            <a:fld id="{00000000-1234-1234-1234-123412341234}" type="slidenum">
              <a:rPr lang="en-US" sz="2000">
                <a:solidFill>
                  <a:schemeClr val="lt2"/>
                </a:solidFill>
                <a:latin typeface="Arial"/>
                <a:ea typeface="Arial"/>
                <a:cs typeface="Arial"/>
                <a:sym typeface="Arial"/>
              </a:rPr>
              <a:t>‹#›</a:t>
            </a:fld>
            <a:endParaRPr sz="2000">
              <a:solidFill>
                <a:schemeClr val="lt2"/>
              </a:solidFill>
              <a:latin typeface="Arial"/>
              <a:ea typeface="Arial"/>
              <a:cs typeface="Arial"/>
              <a:sym typeface="Arial"/>
            </a:endParaRPr>
          </a:p>
        </p:txBody>
      </p:sp>
      <p:sp>
        <p:nvSpPr>
          <p:cNvPr id="1104" name="Google Shape;1104;p137"/>
          <p:cNvSpPr/>
          <p:nvPr/>
        </p:nvSpPr>
        <p:spPr>
          <a:xfrm>
            <a:off x="1890713" y="107951"/>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1105" name="Google Shape;1105;p137"/>
          <p:cNvSpPr/>
          <p:nvPr/>
        </p:nvSpPr>
        <p:spPr>
          <a:xfrm>
            <a:off x="2273301" y="107951"/>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1106" name="Google Shape;1106;p137"/>
          <p:cNvSpPr/>
          <p:nvPr/>
        </p:nvSpPr>
        <p:spPr>
          <a:xfrm>
            <a:off x="2014539" y="530226"/>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1107" name="Google Shape;1107;p137"/>
          <p:cNvSpPr/>
          <p:nvPr/>
        </p:nvSpPr>
        <p:spPr>
          <a:xfrm>
            <a:off x="2384425" y="530226"/>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1108" name="Google Shape;1108;p137"/>
          <p:cNvSpPr/>
          <p:nvPr/>
        </p:nvSpPr>
        <p:spPr>
          <a:xfrm>
            <a:off x="1600200" y="457201"/>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1109" name="Google Shape;1109;p137"/>
          <p:cNvSpPr/>
          <p:nvPr/>
        </p:nvSpPr>
        <p:spPr>
          <a:xfrm>
            <a:off x="2235200" y="1"/>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1110" name="Google Shape;1110;p137"/>
          <p:cNvSpPr/>
          <p:nvPr/>
        </p:nvSpPr>
        <p:spPr>
          <a:xfrm>
            <a:off x="1966914"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cxnSp>
        <p:nvCxnSpPr>
          <p:cNvPr id="1111" name="Google Shape;1111;p137"/>
          <p:cNvCxnSpPr/>
          <p:nvPr/>
        </p:nvCxnSpPr>
        <p:spPr>
          <a:xfrm>
            <a:off x="1981200" y="2133600"/>
            <a:ext cx="8153400" cy="0"/>
          </a:xfrm>
          <a:prstGeom prst="straightConnector1">
            <a:avLst/>
          </a:prstGeom>
          <a:noFill/>
          <a:ln cap="flat" cmpd="sng" w="76200">
            <a:solidFill>
              <a:srgbClr val="009900"/>
            </a:solidFill>
            <a:prstDash val="solid"/>
            <a:round/>
            <a:headEnd len="med" w="med" type="none"/>
            <a:tailEnd len="med" w="med" type="none"/>
          </a:ln>
        </p:spPr>
      </p:cxnSp>
      <p:cxnSp>
        <p:nvCxnSpPr>
          <p:cNvPr id="1112" name="Google Shape;1112;p137"/>
          <p:cNvCxnSpPr/>
          <p:nvPr/>
        </p:nvCxnSpPr>
        <p:spPr>
          <a:xfrm>
            <a:off x="1982788" y="4876800"/>
            <a:ext cx="8153400" cy="0"/>
          </a:xfrm>
          <a:prstGeom prst="straightConnector1">
            <a:avLst/>
          </a:prstGeom>
          <a:noFill/>
          <a:ln cap="flat" cmpd="sng" w="76200">
            <a:solidFill>
              <a:srgbClr val="009900"/>
            </a:solidFill>
            <a:prstDash val="solid"/>
            <a:round/>
            <a:headEnd len="med" w="med" type="none"/>
            <a:tailEnd len="med" w="med" type="none"/>
          </a:ln>
        </p:spPr>
      </p:cxnSp>
      <p:sp>
        <p:nvSpPr>
          <p:cNvPr id="1113" name="Google Shape;1113;p137"/>
          <p:cNvSpPr/>
          <p:nvPr/>
        </p:nvSpPr>
        <p:spPr>
          <a:xfrm>
            <a:off x="2019300" y="2225676"/>
            <a:ext cx="8077200" cy="2554545"/>
          </a:xfrm>
          <a:prstGeom prst="rect">
            <a:avLst/>
          </a:prstGeom>
          <a:solidFill>
            <a:srgbClr val="99FF33"/>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200">
                <a:solidFill>
                  <a:schemeClr val="dk1"/>
                </a:solidFill>
                <a:latin typeface="Arial"/>
                <a:ea typeface="Arial"/>
                <a:cs typeface="Arial"/>
                <a:sym typeface="Arial"/>
              </a:rPr>
              <a:t>In NRZ-L the level of the voltage determines the value of the bit. </a:t>
            </a:r>
            <a:br>
              <a:rPr b="1" lang="en-US" sz="3200">
                <a:solidFill>
                  <a:schemeClr val="dk1"/>
                </a:solidFill>
                <a:latin typeface="Arial"/>
                <a:ea typeface="Arial"/>
                <a:cs typeface="Arial"/>
                <a:sym typeface="Arial"/>
              </a:rPr>
            </a:br>
            <a:r>
              <a:rPr b="1" lang="en-US" sz="3200">
                <a:solidFill>
                  <a:schemeClr val="dk1"/>
                </a:solidFill>
                <a:latin typeface="Arial"/>
                <a:ea typeface="Arial"/>
                <a:cs typeface="Arial"/>
                <a:sym typeface="Arial"/>
              </a:rPr>
              <a:t>In NRZ-I the inversion </a:t>
            </a:r>
            <a:br>
              <a:rPr b="1" lang="en-US" sz="3200">
                <a:solidFill>
                  <a:schemeClr val="dk1"/>
                </a:solidFill>
                <a:latin typeface="Arial"/>
                <a:ea typeface="Arial"/>
                <a:cs typeface="Arial"/>
                <a:sym typeface="Arial"/>
              </a:rPr>
            </a:br>
            <a:r>
              <a:rPr b="1" lang="en-US" sz="3200">
                <a:solidFill>
                  <a:schemeClr val="dk1"/>
                </a:solidFill>
                <a:latin typeface="Arial"/>
                <a:ea typeface="Arial"/>
                <a:cs typeface="Arial"/>
                <a:sym typeface="Arial"/>
              </a:rPr>
              <a:t>or the lack of inversion </a:t>
            </a:r>
            <a:br>
              <a:rPr b="1" lang="en-US" sz="3200">
                <a:solidFill>
                  <a:schemeClr val="dk1"/>
                </a:solidFill>
                <a:latin typeface="Arial"/>
                <a:ea typeface="Arial"/>
                <a:cs typeface="Arial"/>
                <a:sym typeface="Arial"/>
              </a:rPr>
            </a:br>
            <a:r>
              <a:rPr b="1" lang="en-US" sz="3200">
                <a:solidFill>
                  <a:schemeClr val="dk1"/>
                </a:solidFill>
                <a:latin typeface="Arial"/>
                <a:ea typeface="Arial"/>
                <a:cs typeface="Arial"/>
                <a:sym typeface="Arial"/>
              </a:rPr>
              <a:t>determines the value of the bit.</a:t>
            </a:r>
            <a:endParaRPr/>
          </a:p>
        </p:txBody>
      </p:sp>
      <p:grpSp>
        <p:nvGrpSpPr>
          <p:cNvPr id="1114" name="Google Shape;1114;p137"/>
          <p:cNvGrpSpPr/>
          <p:nvPr/>
        </p:nvGrpSpPr>
        <p:grpSpPr>
          <a:xfrm>
            <a:off x="1981200" y="1447800"/>
            <a:ext cx="1143000" cy="566738"/>
            <a:chOff x="1200" y="1248"/>
            <a:chExt cx="720" cy="357"/>
          </a:xfrm>
        </p:grpSpPr>
        <p:pic>
          <p:nvPicPr>
            <p:cNvPr id="1115" name="Google Shape;1115;p137"/>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1116" name="Google Shape;1116;p137"/>
            <p:cNvSpPr txBox="1"/>
            <p:nvPr/>
          </p:nvSpPr>
          <p:spPr>
            <a:xfrm>
              <a:off x="1284" y="1248"/>
              <a:ext cx="551" cy="32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chemeClr val="hlink"/>
                  </a:solidFill>
                  <a:latin typeface="Times New Roman"/>
                  <a:ea typeface="Times New Roman"/>
                  <a:cs typeface="Times New Roman"/>
                  <a:sym typeface="Times New Roman"/>
                </a:rPr>
                <a:t>Note</a:t>
              </a:r>
              <a:endParaRPr baseline="-25000" sz="2000">
                <a:solidFill>
                  <a:schemeClr val="dk1"/>
                </a:solidFill>
                <a:latin typeface="Times New Roman"/>
                <a:ea typeface="Times New Roman"/>
                <a:cs typeface="Times New Roman"/>
                <a:sym typeface="Times New Roman"/>
              </a:endParaRPr>
            </a:p>
          </p:txBody>
        </p:sp>
      </p:grpSp>
      <p:cxnSp>
        <p:nvCxnSpPr>
          <p:cNvPr id="1117" name="Google Shape;1117;p137"/>
          <p:cNvCxnSpPr/>
          <p:nvPr/>
        </p:nvCxnSpPr>
        <p:spPr>
          <a:xfrm>
            <a:off x="1981200" y="5130712"/>
            <a:ext cx="8153400" cy="0"/>
          </a:xfrm>
          <a:prstGeom prst="straightConnector1">
            <a:avLst/>
          </a:prstGeom>
          <a:noFill/>
          <a:ln cap="flat" cmpd="sng" w="76200">
            <a:solidFill>
              <a:srgbClr val="009900"/>
            </a:solidFill>
            <a:prstDash val="solid"/>
            <a:round/>
            <a:headEnd len="med" w="med" type="none"/>
            <a:tailEnd len="med" w="med" type="none"/>
          </a:ln>
        </p:spPr>
      </p:cxnSp>
      <p:cxnSp>
        <p:nvCxnSpPr>
          <p:cNvPr id="1118" name="Google Shape;1118;p137"/>
          <p:cNvCxnSpPr/>
          <p:nvPr/>
        </p:nvCxnSpPr>
        <p:spPr>
          <a:xfrm>
            <a:off x="1966914" y="6429426"/>
            <a:ext cx="8153400" cy="0"/>
          </a:xfrm>
          <a:prstGeom prst="straightConnector1">
            <a:avLst/>
          </a:prstGeom>
          <a:noFill/>
          <a:ln cap="flat" cmpd="sng" w="76200">
            <a:solidFill>
              <a:srgbClr val="009900"/>
            </a:solidFill>
            <a:prstDash val="solid"/>
            <a:round/>
            <a:headEnd len="med" w="med" type="none"/>
            <a:tailEnd len="med" w="med" type="none"/>
          </a:ln>
        </p:spPr>
      </p:cxnSp>
      <p:sp>
        <p:nvSpPr>
          <p:cNvPr id="1119" name="Google Shape;1119;p137"/>
          <p:cNvSpPr/>
          <p:nvPr/>
        </p:nvSpPr>
        <p:spPr>
          <a:xfrm>
            <a:off x="2019300" y="5235168"/>
            <a:ext cx="8077200" cy="1066800"/>
          </a:xfrm>
          <a:prstGeom prst="rect">
            <a:avLst/>
          </a:prstGeom>
          <a:solidFill>
            <a:srgbClr val="99FF33"/>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200">
                <a:solidFill>
                  <a:schemeClr val="dk1"/>
                </a:solidFill>
                <a:latin typeface="Arial"/>
                <a:ea typeface="Arial"/>
                <a:cs typeface="Arial"/>
                <a:sym typeface="Arial"/>
              </a:rPr>
              <a:t>NRZ-L and NRZ-I both have an average signal rate of N/2 Bd.</a:t>
            </a:r>
            <a:endParaRPr/>
          </a:p>
        </p:txBody>
      </p:sp>
      <p:sp>
        <p:nvSpPr>
          <p:cNvPr id="1120" name="Google Shape;1120;p1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138"/>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chemeClr val="lt2"/>
                </a:solidFill>
                <a:latin typeface="Arial"/>
                <a:ea typeface="Arial"/>
                <a:cs typeface="Arial"/>
                <a:sym typeface="Arial"/>
              </a:rPr>
              <a:t>4.</a:t>
            </a:r>
            <a:fld id="{00000000-1234-1234-1234-123412341234}" type="slidenum">
              <a:rPr lang="en-US" sz="2000">
                <a:solidFill>
                  <a:schemeClr val="lt2"/>
                </a:solidFill>
                <a:latin typeface="Arial"/>
                <a:ea typeface="Arial"/>
                <a:cs typeface="Arial"/>
                <a:sym typeface="Arial"/>
              </a:rPr>
              <a:t>‹#›</a:t>
            </a:fld>
            <a:endParaRPr sz="2000">
              <a:solidFill>
                <a:schemeClr val="lt2"/>
              </a:solidFill>
              <a:latin typeface="Arial"/>
              <a:ea typeface="Arial"/>
              <a:cs typeface="Arial"/>
              <a:sym typeface="Arial"/>
            </a:endParaRPr>
          </a:p>
        </p:txBody>
      </p:sp>
      <p:sp>
        <p:nvSpPr>
          <p:cNvPr id="1127" name="Google Shape;1127;p138"/>
          <p:cNvSpPr/>
          <p:nvPr/>
        </p:nvSpPr>
        <p:spPr>
          <a:xfrm>
            <a:off x="1890713" y="107951"/>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1128" name="Google Shape;1128;p138"/>
          <p:cNvSpPr/>
          <p:nvPr/>
        </p:nvSpPr>
        <p:spPr>
          <a:xfrm>
            <a:off x="2273301" y="107951"/>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1129" name="Google Shape;1129;p138"/>
          <p:cNvSpPr/>
          <p:nvPr/>
        </p:nvSpPr>
        <p:spPr>
          <a:xfrm>
            <a:off x="2014539" y="530226"/>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1130" name="Google Shape;1130;p138"/>
          <p:cNvSpPr/>
          <p:nvPr/>
        </p:nvSpPr>
        <p:spPr>
          <a:xfrm>
            <a:off x="2384425" y="530226"/>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1131" name="Google Shape;1131;p138"/>
          <p:cNvSpPr/>
          <p:nvPr/>
        </p:nvSpPr>
        <p:spPr>
          <a:xfrm>
            <a:off x="1600200" y="457201"/>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1132" name="Google Shape;1132;p138"/>
          <p:cNvSpPr/>
          <p:nvPr/>
        </p:nvSpPr>
        <p:spPr>
          <a:xfrm>
            <a:off x="2235200" y="1"/>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1133" name="Google Shape;1133;p138"/>
          <p:cNvSpPr/>
          <p:nvPr/>
        </p:nvSpPr>
        <p:spPr>
          <a:xfrm>
            <a:off x="1966914"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cxnSp>
        <p:nvCxnSpPr>
          <p:cNvPr id="1134" name="Google Shape;1134;p138"/>
          <p:cNvCxnSpPr/>
          <p:nvPr/>
        </p:nvCxnSpPr>
        <p:spPr>
          <a:xfrm>
            <a:off x="1981200" y="2667000"/>
            <a:ext cx="8153400" cy="0"/>
          </a:xfrm>
          <a:prstGeom prst="straightConnector1">
            <a:avLst/>
          </a:prstGeom>
          <a:noFill/>
          <a:ln cap="flat" cmpd="sng" w="76200">
            <a:solidFill>
              <a:srgbClr val="009900"/>
            </a:solidFill>
            <a:prstDash val="solid"/>
            <a:round/>
            <a:headEnd len="med" w="med" type="none"/>
            <a:tailEnd len="med" w="med" type="none"/>
          </a:ln>
        </p:spPr>
      </p:cxnSp>
      <p:cxnSp>
        <p:nvCxnSpPr>
          <p:cNvPr id="1135" name="Google Shape;1135;p138"/>
          <p:cNvCxnSpPr/>
          <p:nvPr/>
        </p:nvCxnSpPr>
        <p:spPr>
          <a:xfrm>
            <a:off x="1982788" y="3886200"/>
            <a:ext cx="8153400" cy="0"/>
          </a:xfrm>
          <a:prstGeom prst="straightConnector1">
            <a:avLst/>
          </a:prstGeom>
          <a:noFill/>
          <a:ln cap="flat" cmpd="sng" w="76200">
            <a:solidFill>
              <a:srgbClr val="009900"/>
            </a:solidFill>
            <a:prstDash val="solid"/>
            <a:round/>
            <a:headEnd len="med" w="med" type="none"/>
            <a:tailEnd len="med" w="med" type="none"/>
          </a:ln>
        </p:spPr>
      </p:cxnSp>
      <p:sp>
        <p:nvSpPr>
          <p:cNvPr id="1136" name="Google Shape;1136;p138"/>
          <p:cNvSpPr/>
          <p:nvPr/>
        </p:nvSpPr>
        <p:spPr>
          <a:xfrm>
            <a:off x="2019300" y="2759075"/>
            <a:ext cx="8077200" cy="3046988"/>
          </a:xfrm>
          <a:prstGeom prst="rect">
            <a:avLst/>
          </a:prstGeom>
          <a:solidFill>
            <a:srgbClr val="99FF33"/>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200">
                <a:solidFill>
                  <a:schemeClr val="dk1"/>
                </a:solidFill>
                <a:latin typeface="Arial"/>
                <a:ea typeface="Arial"/>
                <a:cs typeface="Arial"/>
                <a:sym typeface="Arial"/>
              </a:rPr>
              <a:t>NRZ-L and NRZ-I both have a DC component problem and baseline wandering, it is worse for NRZ-L. Both have no self synchronization &amp;no error detection. Both are relatively simple to implement. </a:t>
            </a:r>
            <a:endParaRPr/>
          </a:p>
        </p:txBody>
      </p:sp>
      <p:grpSp>
        <p:nvGrpSpPr>
          <p:cNvPr id="1137" name="Google Shape;1137;p138"/>
          <p:cNvGrpSpPr/>
          <p:nvPr/>
        </p:nvGrpSpPr>
        <p:grpSpPr>
          <a:xfrm>
            <a:off x="1981200" y="1981200"/>
            <a:ext cx="1143000" cy="566738"/>
            <a:chOff x="1200" y="1248"/>
            <a:chExt cx="720" cy="357"/>
          </a:xfrm>
        </p:grpSpPr>
        <p:pic>
          <p:nvPicPr>
            <p:cNvPr id="1138" name="Google Shape;1138;p138"/>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1139" name="Google Shape;1139;p138"/>
            <p:cNvSpPr txBox="1"/>
            <p:nvPr/>
          </p:nvSpPr>
          <p:spPr>
            <a:xfrm>
              <a:off x="1284" y="1248"/>
              <a:ext cx="551" cy="32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chemeClr val="hlink"/>
                  </a:solidFill>
                  <a:latin typeface="Times New Roman"/>
                  <a:ea typeface="Times New Roman"/>
                  <a:cs typeface="Times New Roman"/>
                  <a:sym typeface="Times New Roman"/>
                </a:rPr>
                <a:t>Note</a:t>
              </a:r>
              <a:endParaRPr baseline="-25000" sz="2000">
                <a:solidFill>
                  <a:schemeClr val="dk1"/>
                </a:solidFill>
                <a:latin typeface="Times New Roman"/>
                <a:ea typeface="Times New Roman"/>
                <a:cs typeface="Times New Roman"/>
                <a:sym typeface="Times New Roman"/>
              </a:endParaRPr>
            </a:p>
          </p:txBody>
        </p:sp>
      </p:grpSp>
      <p:sp>
        <p:nvSpPr>
          <p:cNvPr id="1140" name="Google Shape;1140;p1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39"/>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chemeClr val="lt2"/>
                </a:solidFill>
                <a:latin typeface="Arial"/>
                <a:ea typeface="Arial"/>
                <a:cs typeface="Arial"/>
                <a:sym typeface="Arial"/>
              </a:rPr>
              <a:t>4.</a:t>
            </a:r>
            <a:fld id="{00000000-1234-1234-1234-123412341234}" type="slidenum">
              <a:rPr lang="en-US" sz="2000">
                <a:solidFill>
                  <a:schemeClr val="lt2"/>
                </a:solidFill>
                <a:latin typeface="Arial"/>
                <a:ea typeface="Arial"/>
                <a:cs typeface="Arial"/>
                <a:sym typeface="Arial"/>
              </a:rPr>
              <a:t>‹#›</a:t>
            </a:fld>
            <a:endParaRPr sz="2000">
              <a:solidFill>
                <a:schemeClr val="lt2"/>
              </a:solidFill>
              <a:latin typeface="Arial"/>
              <a:ea typeface="Arial"/>
              <a:cs typeface="Arial"/>
              <a:sym typeface="Arial"/>
            </a:endParaRPr>
          </a:p>
        </p:txBody>
      </p:sp>
      <p:sp>
        <p:nvSpPr>
          <p:cNvPr id="1147" name="Google Shape;1147;p139"/>
          <p:cNvSpPr/>
          <p:nvPr/>
        </p:nvSpPr>
        <p:spPr>
          <a:xfrm>
            <a:off x="1890713" y="107951"/>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1148" name="Google Shape;1148;p139"/>
          <p:cNvSpPr/>
          <p:nvPr/>
        </p:nvSpPr>
        <p:spPr>
          <a:xfrm>
            <a:off x="2273301" y="107951"/>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1149" name="Google Shape;1149;p139"/>
          <p:cNvSpPr/>
          <p:nvPr/>
        </p:nvSpPr>
        <p:spPr>
          <a:xfrm>
            <a:off x="2014539" y="530226"/>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1150" name="Google Shape;1150;p139"/>
          <p:cNvSpPr/>
          <p:nvPr/>
        </p:nvSpPr>
        <p:spPr>
          <a:xfrm>
            <a:off x="2384425" y="530226"/>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1151" name="Google Shape;1151;p139"/>
          <p:cNvSpPr/>
          <p:nvPr/>
        </p:nvSpPr>
        <p:spPr>
          <a:xfrm>
            <a:off x="1600200" y="457201"/>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1152" name="Google Shape;1152;p139"/>
          <p:cNvSpPr/>
          <p:nvPr/>
        </p:nvSpPr>
        <p:spPr>
          <a:xfrm>
            <a:off x="2235200" y="1"/>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1153" name="Google Shape;1153;p139"/>
          <p:cNvSpPr/>
          <p:nvPr/>
        </p:nvSpPr>
        <p:spPr>
          <a:xfrm>
            <a:off x="1966914"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1154" name="Google Shape;1154;p139"/>
          <p:cNvSpPr/>
          <p:nvPr/>
        </p:nvSpPr>
        <p:spPr>
          <a:xfrm>
            <a:off x="1752600" y="1143000"/>
            <a:ext cx="8686800" cy="94615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i="1" lang="en-US" sz="2800">
                <a:solidFill>
                  <a:schemeClr val="dk1"/>
                </a:solidFill>
                <a:latin typeface="Times New Roman"/>
                <a:ea typeface="Times New Roman"/>
                <a:cs typeface="Times New Roman"/>
                <a:sym typeface="Times New Roman"/>
              </a:rPr>
              <a:t>A system is using NRZ-I to transfer 1-Mbps data. What are the average signal rate and minimum bandwidth?</a:t>
            </a:r>
            <a:endParaRPr/>
          </a:p>
        </p:txBody>
      </p:sp>
      <p:sp>
        <p:nvSpPr>
          <p:cNvPr id="1155" name="Google Shape;1155;p139"/>
          <p:cNvSpPr/>
          <p:nvPr/>
        </p:nvSpPr>
        <p:spPr>
          <a:xfrm>
            <a:off x="1752600" y="3106739"/>
            <a:ext cx="8686800" cy="3081337"/>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i="1" lang="en-US" sz="2800">
                <a:solidFill>
                  <a:schemeClr val="hlink"/>
                </a:solidFill>
                <a:latin typeface="Times New Roman"/>
                <a:ea typeface="Times New Roman"/>
                <a:cs typeface="Times New Roman"/>
                <a:sym typeface="Times New Roman"/>
              </a:rPr>
              <a:t>Solution</a:t>
            </a:r>
            <a:endParaRPr/>
          </a:p>
          <a:p>
            <a:pPr indent="0" lvl="0" marL="0" marR="0" rtl="0" algn="just">
              <a:spcBef>
                <a:spcPts val="0"/>
              </a:spcBef>
              <a:spcAft>
                <a:spcPts val="0"/>
              </a:spcAft>
              <a:buNone/>
            </a:pPr>
            <a:r>
              <a:rPr b="1" i="1" lang="en-US" sz="2800">
                <a:solidFill>
                  <a:schemeClr val="dk1"/>
                </a:solidFill>
                <a:latin typeface="Times"/>
                <a:ea typeface="Times"/>
                <a:cs typeface="Times"/>
                <a:sym typeface="Times"/>
              </a:rPr>
              <a:t>The average signal rate is S= c x N x R = 1/2 x N x 1 = 500 kbaud. The minimum bandwidth for this average baud rate is B</a:t>
            </a:r>
            <a:r>
              <a:rPr b="1" baseline="-25000" i="1" lang="en-US" sz="2800">
                <a:solidFill>
                  <a:schemeClr val="dk1"/>
                </a:solidFill>
                <a:latin typeface="Times"/>
                <a:ea typeface="Times"/>
                <a:cs typeface="Times"/>
                <a:sym typeface="Times"/>
              </a:rPr>
              <a:t>min</a:t>
            </a:r>
            <a:r>
              <a:rPr b="1" i="1" lang="en-US" sz="2800">
                <a:solidFill>
                  <a:schemeClr val="dk1"/>
                </a:solidFill>
                <a:latin typeface="Times"/>
                <a:ea typeface="Times"/>
                <a:cs typeface="Times"/>
                <a:sym typeface="Times"/>
              </a:rPr>
              <a:t> = S = 500 kHz.</a:t>
            </a:r>
            <a:endParaRPr/>
          </a:p>
          <a:p>
            <a:pPr indent="0" lvl="0" marL="0" marR="0" rtl="0" algn="just">
              <a:spcBef>
                <a:spcPts val="0"/>
              </a:spcBef>
              <a:spcAft>
                <a:spcPts val="0"/>
              </a:spcAft>
              <a:buNone/>
            </a:pPr>
            <a:r>
              <a:t/>
            </a:r>
            <a:endParaRPr b="1" i="1" sz="2800">
              <a:solidFill>
                <a:schemeClr val="dk1"/>
              </a:solidFill>
              <a:latin typeface="Times"/>
              <a:ea typeface="Times"/>
              <a:cs typeface="Times"/>
              <a:sym typeface="Times"/>
            </a:endParaRPr>
          </a:p>
          <a:p>
            <a:pPr indent="0" lvl="0" marL="0" marR="0" rtl="0" algn="just">
              <a:spcBef>
                <a:spcPts val="0"/>
              </a:spcBef>
              <a:spcAft>
                <a:spcPts val="0"/>
              </a:spcAft>
              <a:buNone/>
            </a:pPr>
            <a:r>
              <a:rPr b="1" i="1" lang="en-US" sz="2800">
                <a:solidFill>
                  <a:schemeClr val="dk1"/>
                </a:solidFill>
                <a:latin typeface="Times"/>
                <a:ea typeface="Times"/>
                <a:cs typeface="Times"/>
                <a:sym typeface="Times"/>
              </a:rPr>
              <a:t>Note c = 1/2 for the avg. case as worst case is 1 and best case is 0</a:t>
            </a:r>
            <a:endParaRPr/>
          </a:p>
        </p:txBody>
      </p:sp>
      <p:sp>
        <p:nvSpPr>
          <p:cNvPr id="1156" name="Google Shape;1156;p139"/>
          <p:cNvSpPr txBox="1"/>
          <p:nvPr/>
        </p:nvSpPr>
        <p:spPr>
          <a:xfrm>
            <a:off x="2667001" y="0"/>
            <a:ext cx="2284413"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3200">
                <a:solidFill>
                  <a:schemeClr val="hlink"/>
                </a:solidFill>
                <a:latin typeface="Times New Roman"/>
                <a:ea typeface="Times New Roman"/>
                <a:cs typeface="Times New Roman"/>
                <a:sym typeface="Times New Roman"/>
              </a:rPr>
              <a:t>Example 4.4</a:t>
            </a:r>
            <a:endParaRPr/>
          </a:p>
        </p:txBody>
      </p:sp>
      <p:sp>
        <p:nvSpPr>
          <p:cNvPr id="1157" name="Google Shape;1157;p1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40"/>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chemeClr val="lt2"/>
                </a:solidFill>
                <a:latin typeface="Arial"/>
                <a:ea typeface="Arial"/>
                <a:cs typeface="Arial"/>
                <a:sym typeface="Arial"/>
              </a:rPr>
              <a:t>4.</a:t>
            </a:r>
            <a:fld id="{00000000-1234-1234-1234-123412341234}" type="slidenum">
              <a:rPr lang="en-US" sz="2000">
                <a:solidFill>
                  <a:schemeClr val="lt2"/>
                </a:solidFill>
                <a:latin typeface="Arial"/>
                <a:ea typeface="Arial"/>
                <a:cs typeface="Arial"/>
                <a:sym typeface="Arial"/>
              </a:rPr>
              <a:t>‹#›</a:t>
            </a:fld>
            <a:endParaRPr sz="2000">
              <a:solidFill>
                <a:schemeClr val="lt2"/>
              </a:solidFill>
              <a:latin typeface="Arial"/>
              <a:ea typeface="Arial"/>
              <a:cs typeface="Arial"/>
              <a:sym typeface="Arial"/>
            </a:endParaRPr>
          </a:p>
        </p:txBody>
      </p:sp>
      <p:sp>
        <p:nvSpPr>
          <p:cNvPr id="1164" name="Google Shape;1164;p140"/>
          <p:cNvSpPr txBox="1"/>
          <p:nvPr>
            <p:ph type="title"/>
          </p:nvPr>
        </p:nvSpPr>
        <p:spPr>
          <a:xfrm>
            <a:off x="838200" y="281609"/>
            <a:ext cx="7772400" cy="838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Polar - RZ</a:t>
            </a:r>
            <a:endParaRPr/>
          </a:p>
        </p:txBody>
      </p:sp>
      <p:sp>
        <p:nvSpPr>
          <p:cNvPr id="1165" name="Google Shape;1165;p140"/>
          <p:cNvSpPr txBox="1"/>
          <p:nvPr>
            <p:ph idx="1" type="body"/>
          </p:nvPr>
        </p:nvSpPr>
        <p:spPr>
          <a:xfrm>
            <a:off x="606287" y="967563"/>
            <a:ext cx="11408504" cy="5433237"/>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200"/>
              <a:buChar char="•"/>
            </a:pPr>
            <a:r>
              <a:rPr lang="en-US" sz="3200"/>
              <a:t>The </a:t>
            </a:r>
            <a:r>
              <a:rPr b="1" lang="en-US" sz="3200">
                <a:solidFill>
                  <a:srgbClr val="FF0000"/>
                </a:solidFill>
              </a:rPr>
              <a:t>Return to Zero (RZ) </a:t>
            </a:r>
            <a:r>
              <a:rPr lang="en-US" sz="3200"/>
              <a:t>scheme uses three voltage values. +, 0, -. </a:t>
            </a:r>
            <a:endParaRPr/>
          </a:p>
          <a:p>
            <a:pPr indent="-228600" lvl="0" marL="228600" rtl="0" algn="l">
              <a:lnSpc>
                <a:spcPct val="90000"/>
              </a:lnSpc>
              <a:spcBef>
                <a:spcPts val="1000"/>
              </a:spcBef>
              <a:spcAft>
                <a:spcPts val="0"/>
              </a:spcAft>
              <a:buClr>
                <a:srgbClr val="FF0000"/>
              </a:buClr>
              <a:buSzPts val="3200"/>
              <a:buChar char="•"/>
            </a:pPr>
            <a:r>
              <a:rPr lang="en-US" sz="3200">
                <a:solidFill>
                  <a:srgbClr val="FF0000"/>
                </a:solidFill>
              </a:rPr>
              <a:t>Each bit has a transition in the middle. Either from high to zero or from low to zero.</a:t>
            </a:r>
            <a:endParaRPr/>
          </a:p>
          <a:p>
            <a:pPr indent="-228600" lvl="0" marL="228600" rtl="0" algn="l">
              <a:lnSpc>
                <a:spcPct val="90000"/>
              </a:lnSpc>
              <a:spcBef>
                <a:spcPts val="1000"/>
              </a:spcBef>
              <a:spcAft>
                <a:spcPts val="0"/>
              </a:spcAft>
              <a:buClr>
                <a:schemeClr val="dk1"/>
              </a:buClr>
              <a:buSzPts val="3200"/>
              <a:buChar char="•"/>
            </a:pPr>
            <a:r>
              <a:rPr lang="en-US" sz="3200"/>
              <a:t>This scheme has more signal transitions (two per bit) and therefore requires a wider bandwidth.</a:t>
            </a:r>
            <a:endParaRPr/>
          </a:p>
          <a:p>
            <a:pPr indent="-228600" lvl="0" marL="228600" rtl="0" algn="l">
              <a:lnSpc>
                <a:spcPct val="90000"/>
              </a:lnSpc>
              <a:spcBef>
                <a:spcPts val="1000"/>
              </a:spcBef>
              <a:spcAft>
                <a:spcPts val="0"/>
              </a:spcAft>
              <a:buClr>
                <a:schemeClr val="dk1"/>
              </a:buClr>
              <a:buSzPts val="3200"/>
              <a:buChar char="•"/>
            </a:pPr>
            <a:r>
              <a:rPr lang="en-US" sz="3200"/>
              <a:t>Self synchronization - transition indicates bit value.</a:t>
            </a:r>
            <a:endParaRPr/>
          </a:p>
          <a:p>
            <a:pPr indent="-228600" lvl="0" marL="228600" rtl="0" algn="l">
              <a:lnSpc>
                <a:spcPct val="90000"/>
              </a:lnSpc>
              <a:spcBef>
                <a:spcPts val="1000"/>
              </a:spcBef>
              <a:spcAft>
                <a:spcPts val="0"/>
              </a:spcAft>
              <a:buClr>
                <a:schemeClr val="dk1"/>
              </a:buClr>
              <a:buSzPts val="3200"/>
              <a:buChar char="•"/>
            </a:pPr>
            <a:r>
              <a:rPr lang="en-US" sz="3200"/>
              <a:t>More complex as it uses three voltage level. It has no error detection capability.</a:t>
            </a:r>
            <a:endParaRPr/>
          </a:p>
        </p:txBody>
      </p:sp>
      <p:sp>
        <p:nvSpPr>
          <p:cNvPr id="1166" name="Google Shape;1166;p1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p141"/>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chemeClr val="lt2"/>
                </a:solidFill>
                <a:latin typeface="Arial"/>
                <a:ea typeface="Arial"/>
                <a:cs typeface="Arial"/>
                <a:sym typeface="Arial"/>
              </a:rPr>
              <a:t>4.</a:t>
            </a:r>
            <a:fld id="{00000000-1234-1234-1234-123412341234}" type="slidenum">
              <a:rPr lang="en-US" sz="2000">
                <a:solidFill>
                  <a:schemeClr val="lt2"/>
                </a:solidFill>
                <a:latin typeface="Arial"/>
                <a:ea typeface="Arial"/>
                <a:cs typeface="Arial"/>
                <a:sym typeface="Arial"/>
              </a:rPr>
              <a:t>‹#›</a:t>
            </a:fld>
            <a:endParaRPr sz="2000">
              <a:solidFill>
                <a:schemeClr val="lt2"/>
              </a:solidFill>
              <a:latin typeface="Arial"/>
              <a:ea typeface="Arial"/>
              <a:cs typeface="Arial"/>
              <a:sym typeface="Arial"/>
            </a:endParaRPr>
          </a:p>
        </p:txBody>
      </p:sp>
      <p:cxnSp>
        <p:nvCxnSpPr>
          <p:cNvPr id="1173" name="Google Shape;1173;p141"/>
          <p:cNvCxnSpPr/>
          <p:nvPr/>
        </p:nvCxnSpPr>
        <p:spPr>
          <a:xfrm>
            <a:off x="1676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1174" name="Google Shape;1174;p141"/>
          <p:cNvCxnSpPr/>
          <p:nvPr/>
        </p:nvCxnSpPr>
        <p:spPr>
          <a:xfrm>
            <a:off x="1676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1175" name="Google Shape;1175;p141"/>
          <p:cNvSpPr txBox="1"/>
          <p:nvPr/>
        </p:nvSpPr>
        <p:spPr>
          <a:xfrm>
            <a:off x="1828801" y="762000"/>
            <a:ext cx="580537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folHlink"/>
                </a:solidFill>
                <a:latin typeface="Times New Roman"/>
                <a:ea typeface="Times New Roman"/>
                <a:cs typeface="Times New Roman"/>
                <a:sym typeface="Times New Roman"/>
              </a:rPr>
              <a:t>Figure 4.7  </a:t>
            </a:r>
            <a:r>
              <a:rPr b="1" i="1" lang="en-US" sz="2800">
                <a:solidFill>
                  <a:schemeClr val="dk1"/>
                </a:solidFill>
                <a:latin typeface="Times New Roman"/>
                <a:ea typeface="Times New Roman"/>
                <a:cs typeface="Times New Roman"/>
                <a:sym typeface="Times New Roman"/>
              </a:rPr>
              <a:t>Polar RZ scheme</a:t>
            </a:r>
            <a:endParaRPr/>
          </a:p>
        </p:txBody>
      </p:sp>
      <p:cxnSp>
        <p:nvCxnSpPr>
          <p:cNvPr id="1176" name="Google Shape;1176;p141"/>
          <p:cNvCxnSpPr/>
          <p:nvPr/>
        </p:nvCxnSpPr>
        <p:spPr>
          <a:xfrm>
            <a:off x="1676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1177" name="Google Shape;1177;p141"/>
          <p:cNvPicPr preferRelativeResize="0"/>
          <p:nvPr/>
        </p:nvPicPr>
        <p:blipFill rotWithShape="1">
          <a:blip r:embed="rId3">
            <a:alphaModFix/>
          </a:blip>
          <a:srcRect b="0" l="0" r="0" t="0"/>
          <a:stretch/>
        </p:blipFill>
        <p:spPr>
          <a:xfrm>
            <a:off x="1676400" y="1637414"/>
            <a:ext cx="8763000" cy="4051005"/>
          </a:xfrm>
          <a:prstGeom prst="rect">
            <a:avLst/>
          </a:prstGeom>
          <a:noFill/>
          <a:ln>
            <a:noFill/>
          </a:ln>
        </p:spPr>
      </p:pic>
      <p:sp>
        <p:nvSpPr>
          <p:cNvPr id="1178" name="Google Shape;1178;p1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142"/>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chemeClr val="lt2"/>
                </a:solidFill>
                <a:latin typeface="Arial"/>
                <a:ea typeface="Arial"/>
                <a:cs typeface="Arial"/>
                <a:sym typeface="Arial"/>
              </a:rPr>
              <a:t>4.</a:t>
            </a:r>
            <a:fld id="{00000000-1234-1234-1234-123412341234}" type="slidenum">
              <a:rPr lang="en-US" sz="2000">
                <a:solidFill>
                  <a:schemeClr val="lt2"/>
                </a:solidFill>
                <a:latin typeface="Arial"/>
                <a:ea typeface="Arial"/>
                <a:cs typeface="Arial"/>
                <a:sym typeface="Arial"/>
              </a:rPr>
              <a:t>‹#›</a:t>
            </a:fld>
            <a:endParaRPr sz="2000">
              <a:solidFill>
                <a:schemeClr val="lt2"/>
              </a:solidFill>
              <a:latin typeface="Arial"/>
              <a:ea typeface="Arial"/>
              <a:cs typeface="Arial"/>
              <a:sym typeface="Arial"/>
            </a:endParaRPr>
          </a:p>
        </p:txBody>
      </p:sp>
      <p:sp>
        <p:nvSpPr>
          <p:cNvPr id="1185" name="Google Shape;1185;p142"/>
          <p:cNvSpPr txBox="1"/>
          <p:nvPr>
            <p:ph type="title"/>
          </p:nvPr>
        </p:nvSpPr>
        <p:spPr>
          <a:xfrm>
            <a:off x="1078280" y="136525"/>
            <a:ext cx="8978348" cy="11430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4000"/>
              <a:buFont typeface="Calibri"/>
              <a:buNone/>
            </a:pPr>
            <a:r>
              <a:rPr b="1" lang="en-US" sz="4000">
                <a:latin typeface="Calibri"/>
                <a:ea typeface="Calibri"/>
                <a:cs typeface="Calibri"/>
                <a:sym typeface="Calibri"/>
              </a:rPr>
              <a:t>Polar - Biphase: Manchester and Differential Manchester</a:t>
            </a:r>
            <a:endParaRPr b="1">
              <a:latin typeface="Calibri"/>
              <a:ea typeface="Calibri"/>
              <a:cs typeface="Calibri"/>
              <a:sym typeface="Calibri"/>
            </a:endParaRPr>
          </a:p>
        </p:txBody>
      </p:sp>
      <p:sp>
        <p:nvSpPr>
          <p:cNvPr id="1186" name="Google Shape;1186;p142"/>
          <p:cNvSpPr txBox="1"/>
          <p:nvPr>
            <p:ph idx="1" type="body"/>
          </p:nvPr>
        </p:nvSpPr>
        <p:spPr>
          <a:xfrm>
            <a:off x="659219" y="1279525"/>
            <a:ext cx="10972799" cy="4816475"/>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rgbClr val="FF0000"/>
              </a:buClr>
              <a:buSzPts val="3600"/>
              <a:buChar char="•"/>
            </a:pPr>
            <a:r>
              <a:rPr b="1" lang="en-US" sz="3600">
                <a:solidFill>
                  <a:srgbClr val="FF0000"/>
                </a:solidFill>
              </a:rPr>
              <a:t>Manchester</a:t>
            </a:r>
            <a:r>
              <a:rPr lang="en-US" sz="3600"/>
              <a:t> coding is a combination of </a:t>
            </a:r>
            <a:r>
              <a:rPr lang="en-US" sz="3600">
                <a:solidFill>
                  <a:srgbClr val="FF0000"/>
                </a:solidFill>
              </a:rPr>
              <a:t>NRZ-L and RZ schemes.</a:t>
            </a:r>
            <a:endParaRPr/>
          </a:p>
          <a:p>
            <a:pPr indent="-228600" lvl="1" marL="685800" rtl="0" algn="l">
              <a:lnSpc>
                <a:spcPct val="90000"/>
              </a:lnSpc>
              <a:spcBef>
                <a:spcPts val="500"/>
              </a:spcBef>
              <a:spcAft>
                <a:spcPts val="0"/>
              </a:spcAft>
              <a:buClr>
                <a:schemeClr val="dk1"/>
              </a:buClr>
              <a:buSzPts val="3200"/>
              <a:buChar char="•"/>
            </a:pPr>
            <a:r>
              <a:rPr lang="en-US" sz="3200"/>
              <a:t>Every bit has a level transition in the middle: from high to low or low to high. Uses only two voltage levels.</a:t>
            </a:r>
            <a:endParaRPr/>
          </a:p>
          <a:p>
            <a:pPr indent="-228600" lvl="0" marL="228600" rtl="0" algn="l">
              <a:lnSpc>
                <a:spcPct val="90000"/>
              </a:lnSpc>
              <a:spcBef>
                <a:spcPts val="1000"/>
              </a:spcBef>
              <a:spcAft>
                <a:spcPts val="0"/>
              </a:spcAft>
              <a:buClr>
                <a:srgbClr val="FF0000"/>
              </a:buClr>
              <a:buSzPts val="3600"/>
              <a:buChar char="•"/>
            </a:pPr>
            <a:r>
              <a:rPr b="1" lang="en-US" sz="3600">
                <a:solidFill>
                  <a:srgbClr val="FF0000"/>
                </a:solidFill>
              </a:rPr>
              <a:t>Differential Manchester </a:t>
            </a:r>
            <a:r>
              <a:rPr lang="en-US" sz="3600"/>
              <a:t>is a combination of the </a:t>
            </a:r>
            <a:r>
              <a:rPr lang="en-US" sz="3600">
                <a:solidFill>
                  <a:srgbClr val="FF0000"/>
                </a:solidFill>
              </a:rPr>
              <a:t>NRZ-I and RZ schemes</a:t>
            </a:r>
            <a:r>
              <a:rPr lang="en-US" sz="3600"/>
              <a:t>.</a:t>
            </a:r>
            <a:endParaRPr/>
          </a:p>
          <a:p>
            <a:pPr indent="-228600" lvl="1" marL="685800" rtl="0" algn="l">
              <a:lnSpc>
                <a:spcPct val="90000"/>
              </a:lnSpc>
              <a:spcBef>
                <a:spcPts val="500"/>
              </a:spcBef>
              <a:spcAft>
                <a:spcPts val="0"/>
              </a:spcAft>
              <a:buClr>
                <a:schemeClr val="dk1"/>
              </a:buClr>
              <a:buSzPts val="3200"/>
              <a:buChar char="•"/>
            </a:pPr>
            <a:r>
              <a:rPr lang="en-US" sz="3200"/>
              <a:t>Every bit has a level transition in the middle. But the level at the beginning of the symbol is determined by the symbol value. One symbol causes a level change the other does not. </a:t>
            </a:r>
            <a:endParaRPr/>
          </a:p>
        </p:txBody>
      </p:sp>
      <p:sp>
        <p:nvSpPr>
          <p:cNvPr id="1187" name="Google Shape;1187;p1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143"/>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chemeClr val="lt2"/>
                </a:solidFill>
                <a:latin typeface="Arial"/>
                <a:ea typeface="Arial"/>
                <a:cs typeface="Arial"/>
                <a:sym typeface="Arial"/>
              </a:rPr>
              <a:t>4.</a:t>
            </a:r>
            <a:fld id="{00000000-1234-1234-1234-123412341234}" type="slidenum">
              <a:rPr lang="en-US" sz="2000">
                <a:solidFill>
                  <a:schemeClr val="lt2"/>
                </a:solidFill>
                <a:latin typeface="Arial"/>
                <a:ea typeface="Arial"/>
                <a:cs typeface="Arial"/>
                <a:sym typeface="Arial"/>
              </a:rPr>
              <a:t>‹#›</a:t>
            </a:fld>
            <a:endParaRPr sz="2000">
              <a:solidFill>
                <a:schemeClr val="lt2"/>
              </a:solidFill>
              <a:latin typeface="Arial"/>
              <a:ea typeface="Arial"/>
              <a:cs typeface="Arial"/>
              <a:sym typeface="Arial"/>
            </a:endParaRPr>
          </a:p>
        </p:txBody>
      </p:sp>
      <p:cxnSp>
        <p:nvCxnSpPr>
          <p:cNvPr id="1194" name="Google Shape;1194;p143"/>
          <p:cNvCxnSpPr/>
          <p:nvPr/>
        </p:nvCxnSpPr>
        <p:spPr>
          <a:xfrm>
            <a:off x="1676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1195" name="Google Shape;1195;p143"/>
          <p:cNvCxnSpPr/>
          <p:nvPr/>
        </p:nvCxnSpPr>
        <p:spPr>
          <a:xfrm>
            <a:off x="1676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1196" name="Google Shape;1196;p143"/>
          <p:cNvSpPr txBox="1"/>
          <p:nvPr/>
        </p:nvSpPr>
        <p:spPr>
          <a:xfrm>
            <a:off x="1828801" y="762000"/>
            <a:ext cx="8429625"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folHlink"/>
                </a:solidFill>
                <a:latin typeface="Times New Roman"/>
                <a:ea typeface="Times New Roman"/>
                <a:cs typeface="Times New Roman"/>
                <a:sym typeface="Times New Roman"/>
              </a:rPr>
              <a:t>Figure 4.8  </a:t>
            </a:r>
            <a:r>
              <a:rPr b="1" i="1" lang="en-US" sz="2000">
                <a:solidFill>
                  <a:schemeClr val="dk1"/>
                </a:solidFill>
                <a:latin typeface="Times New Roman"/>
                <a:ea typeface="Times New Roman"/>
                <a:cs typeface="Times New Roman"/>
                <a:sym typeface="Times New Roman"/>
              </a:rPr>
              <a:t>Polar biphase: Manchester and differential Manchester schemes</a:t>
            </a:r>
            <a:endParaRPr/>
          </a:p>
        </p:txBody>
      </p:sp>
      <p:cxnSp>
        <p:nvCxnSpPr>
          <p:cNvPr id="1197" name="Google Shape;1197;p143"/>
          <p:cNvCxnSpPr/>
          <p:nvPr/>
        </p:nvCxnSpPr>
        <p:spPr>
          <a:xfrm>
            <a:off x="1676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1198" name="Google Shape;1198;p143"/>
          <p:cNvPicPr preferRelativeResize="0"/>
          <p:nvPr/>
        </p:nvPicPr>
        <p:blipFill rotWithShape="1">
          <a:blip r:embed="rId3">
            <a:alphaModFix/>
          </a:blip>
          <a:srcRect b="0" l="0" r="0" t="0"/>
          <a:stretch/>
        </p:blipFill>
        <p:spPr>
          <a:xfrm>
            <a:off x="1105785" y="1447799"/>
            <a:ext cx="9579935" cy="5016796"/>
          </a:xfrm>
          <a:prstGeom prst="rect">
            <a:avLst/>
          </a:prstGeom>
          <a:noFill/>
          <a:ln>
            <a:noFill/>
          </a:ln>
        </p:spPr>
      </p:pic>
      <p:sp>
        <p:nvSpPr>
          <p:cNvPr id="1199" name="Google Shape;1199;p1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44"/>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chemeClr val="lt2"/>
                </a:solidFill>
                <a:latin typeface="Arial"/>
                <a:ea typeface="Arial"/>
                <a:cs typeface="Arial"/>
                <a:sym typeface="Arial"/>
              </a:rPr>
              <a:t>4.</a:t>
            </a:r>
            <a:fld id="{00000000-1234-1234-1234-123412341234}" type="slidenum">
              <a:rPr lang="en-US" sz="2000">
                <a:solidFill>
                  <a:schemeClr val="lt2"/>
                </a:solidFill>
                <a:latin typeface="Arial"/>
                <a:ea typeface="Arial"/>
                <a:cs typeface="Arial"/>
                <a:sym typeface="Arial"/>
              </a:rPr>
              <a:t>‹#›</a:t>
            </a:fld>
            <a:endParaRPr sz="2000">
              <a:solidFill>
                <a:schemeClr val="lt2"/>
              </a:solidFill>
              <a:latin typeface="Arial"/>
              <a:ea typeface="Arial"/>
              <a:cs typeface="Arial"/>
              <a:sym typeface="Arial"/>
            </a:endParaRPr>
          </a:p>
        </p:txBody>
      </p:sp>
      <p:sp>
        <p:nvSpPr>
          <p:cNvPr id="1206" name="Google Shape;1206;p144"/>
          <p:cNvSpPr/>
          <p:nvPr/>
        </p:nvSpPr>
        <p:spPr>
          <a:xfrm>
            <a:off x="1890713" y="107951"/>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1207" name="Google Shape;1207;p144"/>
          <p:cNvSpPr/>
          <p:nvPr/>
        </p:nvSpPr>
        <p:spPr>
          <a:xfrm>
            <a:off x="2273301" y="107951"/>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1208" name="Google Shape;1208;p144"/>
          <p:cNvSpPr/>
          <p:nvPr/>
        </p:nvSpPr>
        <p:spPr>
          <a:xfrm>
            <a:off x="2014539" y="530226"/>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1209" name="Google Shape;1209;p144"/>
          <p:cNvSpPr/>
          <p:nvPr/>
        </p:nvSpPr>
        <p:spPr>
          <a:xfrm>
            <a:off x="2384425" y="530226"/>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1210" name="Google Shape;1210;p144"/>
          <p:cNvSpPr/>
          <p:nvPr/>
        </p:nvSpPr>
        <p:spPr>
          <a:xfrm>
            <a:off x="1600200" y="457201"/>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1211" name="Google Shape;1211;p144"/>
          <p:cNvSpPr/>
          <p:nvPr/>
        </p:nvSpPr>
        <p:spPr>
          <a:xfrm>
            <a:off x="2235200" y="1"/>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1212" name="Google Shape;1212;p144"/>
          <p:cNvSpPr/>
          <p:nvPr/>
        </p:nvSpPr>
        <p:spPr>
          <a:xfrm>
            <a:off x="1966914"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cxnSp>
        <p:nvCxnSpPr>
          <p:cNvPr id="1213" name="Google Shape;1213;p144"/>
          <p:cNvCxnSpPr/>
          <p:nvPr/>
        </p:nvCxnSpPr>
        <p:spPr>
          <a:xfrm>
            <a:off x="1981200" y="2667000"/>
            <a:ext cx="8153400" cy="0"/>
          </a:xfrm>
          <a:prstGeom prst="straightConnector1">
            <a:avLst/>
          </a:prstGeom>
          <a:noFill/>
          <a:ln cap="flat" cmpd="sng" w="76200">
            <a:solidFill>
              <a:srgbClr val="009900"/>
            </a:solidFill>
            <a:prstDash val="solid"/>
            <a:round/>
            <a:headEnd len="med" w="med" type="none"/>
            <a:tailEnd len="med" w="med" type="none"/>
          </a:ln>
        </p:spPr>
      </p:cxnSp>
      <p:cxnSp>
        <p:nvCxnSpPr>
          <p:cNvPr id="1214" name="Google Shape;1214;p144"/>
          <p:cNvCxnSpPr/>
          <p:nvPr/>
        </p:nvCxnSpPr>
        <p:spPr>
          <a:xfrm>
            <a:off x="1982788" y="4876800"/>
            <a:ext cx="8153400" cy="0"/>
          </a:xfrm>
          <a:prstGeom prst="straightConnector1">
            <a:avLst/>
          </a:prstGeom>
          <a:noFill/>
          <a:ln cap="flat" cmpd="sng" w="76200">
            <a:solidFill>
              <a:srgbClr val="009900"/>
            </a:solidFill>
            <a:prstDash val="solid"/>
            <a:round/>
            <a:headEnd len="med" w="med" type="none"/>
            <a:tailEnd len="med" w="med" type="none"/>
          </a:ln>
        </p:spPr>
      </p:cxnSp>
      <p:sp>
        <p:nvSpPr>
          <p:cNvPr id="1215" name="Google Shape;1215;p144"/>
          <p:cNvSpPr/>
          <p:nvPr/>
        </p:nvSpPr>
        <p:spPr>
          <a:xfrm>
            <a:off x="2019300" y="2759076"/>
            <a:ext cx="8077200" cy="2062103"/>
          </a:xfrm>
          <a:prstGeom prst="rect">
            <a:avLst/>
          </a:prstGeom>
          <a:solidFill>
            <a:srgbClr val="99FF33"/>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200">
                <a:solidFill>
                  <a:schemeClr val="dk1"/>
                </a:solidFill>
                <a:latin typeface="Arial"/>
                <a:ea typeface="Arial"/>
                <a:cs typeface="Arial"/>
                <a:sym typeface="Arial"/>
              </a:rPr>
              <a:t>In Manchester and differential Manchester encoding, the transition</a:t>
            </a:r>
            <a:endParaRPr/>
          </a:p>
          <a:p>
            <a:pPr indent="0" lvl="0" marL="0" marR="0" rtl="0" algn="ctr">
              <a:spcBef>
                <a:spcPts val="0"/>
              </a:spcBef>
              <a:spcAft>
                <a:spcPts val="0"/>
              </a:spcAft>
              <a:buNone/>
            </a:pPr>
            <a:r>
              <a:rPr b="1" lang="en-US" sz="3200">
                <a:solidFill>
                  <a:schemeClr val="dk1"/>
                </a:solidFill>
                <a:latin typeface="Arial"/>
                <a:ea typeface="Arial"/>
                <a:cs typeface="Arial"/>
                <a:sym typeface="Arial"/>
              </a:rPr>
              <a:t>at the middle of the bit is used for synchronization.</a:t>
            </a:r>
            <a:endParaRPr/>
          </a:p>
        </p:txBody>
      </p:sp>
      <p:grpSp>
        <p:nvGrpSpPr>
          <p:cNvPr id="1216" name="Google Shape;1216;p144"/>
          <p:cNvGrpSpPr/>
          <p:nvPr/>
        </p:nvGrpSpPr>
        <p:grpSpPr>
          <a:xfrm>
            <a:off x="1981200" y="1981200"/>
            <a:ext cx="1143000" cy="566738"/>
            <a:chOff x="1200" y="1248"/>
            <a:chExt cx="720" cy="357"/>
          </a:xfrm>
        </p:grpSpPr>
        <p:pic>
          <p:nvPicPr>
            <p:cNvPr id="1217" name="Google Shape;1217;p144"/>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1218" name="Google Shape;1218;p144"/>
            <p:cNvSpPr txBox="1"/>
            <p:nvPr/>
          </p:nvSpPr>
          <p:spPr>
            <a:xfrm>
              <a:off x="1284" y="1248"/>
              <a:ext cx="551" cy="32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chemeClr val="hlink"/>
                  </a:solidFill>
                  <a:latin typeface="Times New Roman"/>
                  <a:ea typeface="Times New Roman"/>
                  <a:cs typeface="Times New Roman"/>
                  <a:sym typeface="Times New Roman"/>
                </a:rPr>
                <a:t>Note</a:t>
              </a:r>
              <a:endParaRPr baseline="-25000" sz="2000">
                <a:solidFill>
                  <a:schemeClr val="dk1"/>
                </a:solidFill>
                <a:latin typeface="Times New Roman"/>
                <a:ea typeface="Times New Roman"/>
                <a:cs typeface="Times New Roman"/>
                <a:sym typeface="Times New Roman"/>
              </a:endParaRPr>
            </a:p>
          </p:txBody>
        </p:sp>
      </p:grpSp>
      <p:sp>
        <p:nvSpPr>
          <p:cNvPr id="1219" name="Google Shape;1219;p1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1220" name="Google Shape;1220;p144"/>
          <p:cNvSpPr txBox="1"/>
          <p:nvPr/>
        </p:nvSpPr>
        <p:spPr>
          <a:xfrm>
            <a:off x="2273301" y="5061098"/>
            <a:ext cx="8125341"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Minimum bandwidth required is 2 times that of NRZ</a:t>
            </a:r>
            <a:endParaRPr b="1" sz="28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7"/>
          <p:cNvSpPr txBox="1"/>
          <p:nvPr>
            <p:ph idx="1" type="body"/>
          </p:nvPr>
        </p:nvSpPr>
        <p:spPr>
          <a:xfrm>
            <a:off x="838200" y="85060"/>
            <a:ext cx="10515600" cy="6091903"/>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rgbClr val="FF0000"/>
              </a:buClr>
              <a:buSzPts val="4000"/>
              <a:buNone/>
            </a:pPr>
            <a:r>
              <a:rPr b="1" lang="en-US" sz="4000">
                <a:solidFill>
                  <a:srgbClr val="FF0000"/>
                </a:solidFill>
                <a:latin typeface="Calibri"/>
                <a:ea typeface="Calibri"/>
                <a:cs typeface="Calibri"/>
                <a:sym typeface="Calibri"/>
              </a:rPr>
              <a:t>3. Receiver</a:t>
            </a:r>
            <a:endParaRPr/>
          </a:p>
          <a:p>
            <a:pPr indent="-228600" lvl="0" marL="228600" rtl="0" algn="just">
              <a:lnSpc>
                <a:spcPct val="90000"/>
              </a:lnSpc>
              <a:spcBef>
                <a:spcPts val="1000"/>
              </a:spcBef>
              <a:spcAft>
                <a:spcPts val="0"/>
              </a:spcAft>
              <a:buClr>
                <a:srgbClr val="000000"/>
              </a:buClr>
              <a:buSzPts val="3600"/>
              <a:buChar char="•"/>
            </a:pPr>
            <a:r>
              <a:rPr lang="en-US" sz="3600">
                <a:solidFill>
                  <a:srgbClr val="000000"/>
                </a:solidFill>
                <a:latin typeface="Calibri"/>
                <a:ea typeface="Calibri"/>
                <a:cs typeface="Calibri"/>
                <a:sym typeface="Calibri"/>
              </a:rPr>
              <a:t>The device that receives the message.</a:t>
            </a:r>
            <a:endParaRPr/>
          </a:p>
          <a:p>
            <a:pPr indent="-228600" lvl="0" marL="228600" rtl="0" algn="just">
              <a:lnSpc>
                <a:spcPct val="90000"/>
              </a:lnSpc>
              <a:spcBef>
                <a:spcPts val="1000"/>
              </a:spcBef>
              <a:spcAft>
                <a:spcPts val="0"/>
              </a:spcAft>
              <a:buClr>
                <a:srgbClr val="000000"/>
              </a:buClr>
              <a:buSzPts val="3600"/>
              <a:buChar char="•"/>
            </a:pPr>
            <a:r>
              <a:rPr lang="en-US" sz="3600">
                <a:solidFill>
                  <a:srgbClr val="000000"/>
                </a:solidFill>
                <a:latin typeface="Calibri"/>
                <a:ea typeface="Calibri"/>
                <a:cs typeface="Calibri"/>
                <a:sym typeface="Calibri"/>
              </a:rPr>
              <a:t>Ex: computer, workstation, telephone handset, television, and so on.</a:t>
            </a:r>
            <a:endParaRPr/>
          </a:p>
          <a:p>
            <a:pPr indent="0" lvl="0" marL="0" rtl="0" algn="just">
              <a:lnSpc>
                <a:spcPct val="90000"/>
              </a:lnSpc>
              <a:spcBef>
                <a:spcPts val="1000"/>
              </a:spcBef>
              <a:spcAft>
                <a:spcPts val="0"/>
              </a:spcAft>
              <a:buClr>
                <a:srgbClr val="FF0000"/>
              </a:buClr>
              <a:buSzPts val="4000"/>
              <a:buNone/>
            </a:pPr>
            <a:r>
              <a:rPr b="1" lang="en-US" sz="4000">
                <a:solidFill>
                  <a:srgbClr val="FF0000"/>
                </a:solidFill>
                <a:latin typeface="Calibri"/>
                <a:ea typeface="Calibri"/>
                <a:cs typeface="Calibri"/>
                <a:sym typeface="Calibri"/>
              </a:rPr>
              <a:t>4. Transmission medium</a:t>
            </a:r>
            <a:endParaRPr/>
          </a:p>
          <a:p>
            <a:pPr indent="-228600" lvl="0" marL="228600" rtl="0" algn="just">
              <a:lnSpc>
                <a:spcPct val="90000"/>
              </a:lnSpc>
              <a:spcBef>
                <a:spcPts val="1000"/>
              </a:spcBef>
              <a:spcAft>
                <a:spcPts val="0"/>
              </a:spcAft>
              <a:buClr>
                <a:srgbClr val="000000"/>
              </a:buClr>
              <a:buSzPts val="3600"/>
              <a:buChar char="•"/>
            </a:pPr>
            <a:r>
              <a:rPr lang="en-US" sz="3600">
                <a:solidFill>
                  <a:srgbClr val="000000"/>
                </a:solidFill>
                <a:latin typeface="Calibri"/>
                <a:ea typeface="Calibri"/>
                <a:cs typeface="Calibri"/>
                <a:sym typeface="Calibri"/>
              </a:rPr>
              <a:t>The physical path by which a message travels from sender to receiver.</a:t>
            </a:r>
            <a:endParaRPr/>
          </a:p>
          <a:p>
            <a:pPr indent="-228600" lvl="0" marL="228600" rtl="0" algn="just">
              <a:lnSpc>
                <a:spcPct val="90000"/>
              </a:lnSpc>
              <a:spcBef>
                <a:spcPts val="1000"/>
              </a:spcBef>
              <a:spcAft>
                <a:spcPts val="0"/>
              </a:spcAft>
              <a:buClr>
                <a:srgbClr val="000000"/>
              </a:buClr>
              <a:buSzPts val="3600"/>
              <a:buChar char="•"/>
            </a:pPr>
            <a:r>
              <a:rPr lang="en-US" sz="3600">
                <a:solidFill>
                  <a:srgbClr val="000000"/>
                </a:solidFill>
                <a:latin typeface="Calibri"/>
                <a:ea typeface="Calibri"/>
                <a:cs typeface="Calibri"/>
                <a:sym typeface="Calibri"/>
              </a:rPr>
              <a:t>Ex: twisted-pair wire, co-axial cable, fiber-optic cable and radio waves.</a:t>
            </a:r>
            <a:endParaRPr/>
          </a:p>
        </p:txBody>
      </p:sp>
      <p:sp>
        <p:nvSpPr>
          <p:cNvPr id="257" name="Google Shape;257;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258" name="Google Shape;258;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6">
                                            <p:txEl>
                                              <p:pRg end="0" st="0"/>
                                            </p:txEl>
                                          </p:spTgt>
                                        </p:tgtEl>
                                        <p:attrNameLst>
                                          <p:attrName>style.visibility</p:attrName>
                                        </p:attrNameLst>
                                      </p:cBhvr>
                                      <p:to>
                                        <p:strVal val="visible"/>
                                      </p:to>
                                    </p:set>
                                    <p:anim calcmode="lin" valueType="num">
                                      <p:cBhvr additive="base">
                                        <p:cTn dur="500"/>
                                        <p:tgtEl>
                                          <p:spTgt spid="256">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6">
                                            <p:txEl>
                                              <p:pRg end="1" st="1"/>
                                            </p:txEl>
                                          </p:spTgt>
                                        </p:tgtEl>
                                        <p:attrNameLst>
                                          <p:attrName>style.visibility</p:attrName>
                                        </p:attrNameLst>
                                      </p:cBhvr>
                                      <p:to>
                                        <p:strVal val="visible"/>
                                      </p:to>
                                    </p:set>
                                    <p:anim calcmode="lin" valueType="num">
                                      <p:cBhvr additive="base">
                                        <p:cTn dur="500"/>
                                        <p:tgtEl>
                                          <p:spTgt spid="256">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6">
                                            <p:txEl>
                                              <p:pRg end="2" st="2"/>
                                            </p:txEl>
                                          </p:spTgt>
                                        </p:tgtEl>
                                        <p:attrNameLst>
                                          <p:attrName>style.visibility</p:attrName>
                                        </p:attrNameLst>
                                      </p:cBhvr>
                                      <p:to>
                                        <p:strVal val="visible"/>
                                      </p:to>
                                    </p:set>
                                    <p:anim calcmode="lin" valueType="num">
                                      <p:cBhvr additive="base">
                                        <p:cTn dur="500"/>
                                        <p:tgtEl>
                                          <p:spTgt spid="256">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6">
                                            <p:txEl>
                                              <p:pRg end="3" st="3"/>
                                            </p:txEl>
                                          </p:spTgt>
                                        </p:tgtEl>
                                        <p:attrNameLst>
                                          <p:attrName>style.visibility</p:attrName>
                                        </p:attrNameLst>
                                      </p:cBhvr>
                                      <p:to>
                                        <p:strVal val="visible"/>
                                      </p:to>
                                    </p:set>
                                    <p:anim calcmode="lin" valueType="num">
                                      <p:cBhvr additive="base">
                                        <p:cTn dur="500"/>
                                        <p:tgtEl>
                                          <p:spTgt spid="256">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6">
                                            <p:txEl>
                                              <p:pRg end="4" st="4"/>
                                            </p:txEl>
                                          </p:spTgt>
                                        </p:tgtEl>
                                        <p:attrNameLst>
                                          <p:attrName>style.visibility</p:attrName>
                                        </p:attrNameLst>
                                      </p:cBhvr>
                                      <p:to>
                                        <p:strVal val="visible"/>
                                      </p:to>
                                    </p:set>
                                    <p:anim calcmode="lin" valueType="num">
                                      <p:cBhvr additive="base">
                                        <p:cTn dur="500"/>
                                        <p:tgtEl>
                                          <p:spTgt spid="256">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6">
                                            <p:txEl>
                                              <p:pRg end="5" st="5"/>
                                            </p:txEl>
                                          </p:spTgt>
                                        </p:tgtEl>
                                        <p:attrNameLst>
                                          <p:attrName>style.visibility</p:attrName>
                                        </p:attrNameLst>
                                      </p:cBhvr>
                                      <p:to>
                                        <p:strVal val="visible"/>
                                      </p:to>
                                    </p:set>
                                    <p:anim calcmode="lin" valueType="num">
                                      <p:cBhvr additive="base">
                                        <p:cTn dur="500"/>
                                        <p:tgtEl>
                                          <p:spTgt spid="256">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p145"/>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chemeClr val="lt2"/>
                </a:solidFill>
                <a:latin typeface="Arial"/>
                <a:ea typeface="Arial"/>
                <a:cs typeface="Arial"/>
                <a:sym typeface="Arial"/>
              </a:rPr>
              <a:t>4.</a:t>
            </a:r>
            <a:fld id="{00000000-1234-1234-1234-123412341234}" type="slidenum">
              <a:rPr lang="en-US" sz="2000">
                <a:solidFill>
                  <a:schemeClr val="lt2"/>
                </a:solidFill>
                <a:latin typeface="Arial"/>
                <a:ea typeface="Arial"/>
                <a:cs typeface="Arial"/>
                <a:sym typeface="Arial"/>
              </a:rPr>
              <a:t>‹#›</a:t>
            </a:fld>
            <a:endParaRPr sz="2000">
              <a:solidFill>
                <a:schemeClr val="lt2"/>
              </a:solidFill>
              <a:latin typeface="Arial"/>
              <a:ea typeface="Arial"/>
              <a:cs typeface="Arial"/>
              <a:sym typeface="Arial"/>
            </a:endParaRPr>
          </a:p>
        </p:txBody>
      </p:sp>
      <p:sp>
        <p:nvSpPr>
          <p:cNvPr id="1227" name="Google Shape;1227;p145"/>
          <p:cNvSpPr txBox="1"/>
          <p:nvPr>
            <p:ph type="title"/>
          </p:nvPr>
        </p:nvSpPr>
        <p:spPr>
          <a:xfrm>
            <a:off x="2135372" y="165100"/>
            <a:ext cx="7772400" cy="762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b="1" lang="en-US" sz="4000">
                <a:latin typeface="Calibri"/>
                <a:ea typeface="Calibri"/>
                <a:cs typeface="Calibri"/>
                <a:sym typeface="Calibri"/>
              </a:rPr>
              <a:t>Bipolar - AMI and Pseudo-ternary</a:t>
            </a:r>
            <a:endParaRPr b="1">
              <a:latin typeface="Calibri"/>
              <a:ea typeface="Calibri"/>
              <a:cs typeface="Calibri"/>
              <a:sym typeface="Calibri"/>
            </a:endParaRPr>
          </a:p>
        </p:txBody>
      </p:sp>
      <p:sp>
        <p:nvSpPr>
          <p:cNvPr id="1228" name="Google Shape;1228;p145"/>
          <p:cNvSpPr txBox="1"/>
          <p:nvPr>
            <p:ph idx="1" type="body"/>
          </p:nvPr>
        </p:nvSpPr>
        <p:spPr>
          <a:xfrm>
            <a:off x="648587" y="1187450"/>
            <a:ext cx="11111022" cy="490855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600"/>
              <a:buChar char="•"/>
            </a:pPr>
            <a:r>
              <a:rPr lang="en-US" sz="3600"/>
              <a:t>Code uses </a:t>
            </a:r>
            <a:r>
              <a:rPr lang="en-US" sz="3600">
                <a:solidFill>
                  <a:srgbClr val="FF0000"/>
                </a:solidFill>
              </a:rPr>
              <a:t>3 voltage levels: - +, 0, -, </a:t>
            </a:r>
            <a:r>
              <a:rPr lang="en-US" sz="3600"/>
              <a:t>to represent the bits (no transitions to zero as in RZ).</a:t>
            </a:r>
            <a:endParaRPr/>
          </a:p>
          <a:p>
            <a:pPr indent="-228600" lvl="0" marL="228600" rtl="0" algn="l">
              <a:lnSpc>
                <a:spcPct val="90000"/>
              </a:lnSpc>
              <a:spcBef>
                <a:spcPts val="1000"/>
              </a:spcBef>
              <a:spcAft>
                <a:spcPts val="0"/>
              </a:spcAft>
              <a:buClr>
                <a:schemeClr val="dk1"/>
              </a:buClr>
              <a:buSzPts val="3600"/>
              <a:buChar char="•"/>
            </a:pPr>
            <a:r>
              <a:rPr lang="en-US" sz="3600"/>
              <a:t>Voltage level for one symbol is at “0” and the other alternates between + &amp; -.</a:t>
            </a:r>
            <a:endParaRPr/>
          </a:p>
          <a:p>
            <a:pPr indent="-228600" lvl="0" marL="228600" rtl="0" algn="l">
              <a:lnSpc>
                <a:spcPct val="90000"/>
              </a:lnSpc>
              <a:spcBef>
                <a:spcPts val="1000"/>
              </a:spcBef>
              <a:spcAft>
                <a:spcPts val="0"/>
              </a:spcAft>
              <a:buClr>
                <a:schemeClr val="dk1"/>
              </a:buClr>
              <a:buSzPts val="3600"/>
              <a:buChar char="•"/>
            </a:pPr>
            <a:r>
              <a:rPr lang="en-US" sz="3600"/>
              <a:t>Bipolar </a:t>
            </a:r>
            <a:r>
              <a:rPr lang="en-US" sz="3600">
                <a:solidFill>
                  <a:srgbClr val="FF0000"/>
                </a:solidFill>
              </a:rPr>
              <a:t>Alternate Mark Inversion (AMI) </a:t>
            </a:r>
            <a:r>
              <a:rPr lang="en-US" sz="3600"/>
              <a:t>- the “0” symbol is represented by zero voltage and the “1” symbol alternates between +V and -V.</a:t>
            </a:r>
            <a:endParaRPr/>
          </a:p>
          <a:p>
            <a:pPr indent="-228600" lvl="0" marL="228600" rtl="0" algn="l">
              <a:lnSpc>
                <a:spcPct val="90000"/>
              </a:lnSpc>
              <a:spcBef>
                <a:spcPts val="1000"/>
              </a:spcBef>
              <a:spcAft>
                <a:spcPts val="0"/>
              </a:spcAft>
              <a:buClr>
                <a:schemeClr val="dk1"/>
              </a:buClr>
              <a:buSzPts val="3600"/>
              <a:buChar char="•"/>
            </a:pPr>
            <a:r>
              <a:rPr lang="en-US" sz="3600"/>
              <a:t>Pseudo-ternary is the reverse of AMI.</a:t>
            </a:r>
            <a:endParaRPr/>
          </a:p>
        </p:txBody>
      </p:sp>
      <p:sp>
        <p:nvSpPr>
          <p:cNvPr id="1229" name="Google Shape;1229;p1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146"/>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chemeClr val="lt2"/>
                </a:solidFill>
                <a:latin typeface="Arial"/>
                <a:ea typeface="Arial"/>
                <a:cs typeface="Arial"/>
                <a:sym typeface="Arial"/>
              </a:rPr>
              <a:t>4.</a:t>
            </a:r>
            <a:fld id="{00000000-1234-1234-1234-123412341234}" type="slidenum">
              <a:rPr lang="en-US" sz="2000">
                <a:solidFill>
                  <a:schemeClr val="lt2"/>
                </a:solidFill>
                <a:latin typeface="Arial"/>
                <a:ea typeface="Arial"/>
                <a:cs typeface="Arial"/>
                <a:sym typeface="Arial"/>
              </a:rPr>
              <a:t>‹#›</a:t>
            </a:fld>
            <a:endParaRPr sz="2000">
              <a:solidFill>
                <a:schemeClr val="lt2"/>
              </a:solidFill>
              <a:latin typeface="Arial"/>
              <a:ea typeface="Arial"/>
              <a:cs typeface="Arial"/>
              <a:sym typeface="Arial"/>
            </a:endParaRPr>
          </a:p>
        </p:txBody>
      </p:sp>
      <p:cxnSp>
        <p:nvCxnSpPr>
          <p:cNvPr id="1236" name="Google Shape;1236;p146"/>
          <p:cNvCxnSpPr/>
          <p:nvPr/>
        </p:nvCxnSpPr>
        <p:spPr>
          <a:xfrm>
            <a:off x="1676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1237" name="Google Shape;1237;p146"/>
          <p:cNvCxnSpPr/>
          <p:nvPr/>
        </p:nvCxnSpPr>
        <p:spPr>
          <a:xfrm>
            <a:off x="1676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1238" name="Google Shape;1238;p146"/>
          <p:cNvSpPr txBox="1"/>
          <p:nvPr/>
        </p:nvSpPr>
        <p:spPr>
          <a:xfrm>
            <a:off x="1828800" y="762000"/>
            <a:ext cx="6046788"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folHlink"/>
                </a:solidFill>
                <a:latin typeface="Times New Roman"/>
                <a:ea typeface="Times New Roman"/>
                <a:cs typeface="Times New Roman"/>
                <a:sym typeface="Times New Roman"/>
              </a:rPr>
              <a:t>Figure 4.9  </a:t>
            </a:r>
            <a:r>
              <a:rPr b="1" i="1" lang="en-US" sz="2000">
                <a:solidFill>
                  <a:schemeClr val="dk1"/>
                </a:solidFill>
                <a:latin typeface="Times New Roman"/>
                <a:ea typeface="Times New Roman"/>
                <a:cs typeface="Times New Roman"/>
                <a:sym typeface="Times New Roman"/>
              </a:rPr>
              <a:t>Bipolar schemes: AMI and pseudoternary</a:t>
            </a:r>
            <a:endParaRPr/>
          </a:p>
        </p:txBody>
      </p:sp>
      <p:cxnSp>
        <p:nvCxnSpPr>
          <p:cNvPr id="1239" name="Google Shape;1239;p146"/>
          <p:cNvCxnSpPr/>
          <p:nvPr/>
        </p:nvCxnSpPr>
        <p:spPr>
          <a:xfrm>
            <a:off x="1676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1240" name="Google Shape;1240;p146"/>
          <p:cNvPicPr preferRelativeResize="0"/>
          <p:nvPr/>
        </p:nvPicPr>
        <p:blipFill rotWithShape="1">
          <a:blip r:embed="rId3">
            <a:alphaModFix/>
          </a:blip>
          <a:srcRect b="0" l="0" r="0" t="0"/>
          <a:stretch/>
        </p:blipFill>
        <p:spPr>
          <a:xfrm>
            <a:off x="1913860" y="1910272"/>
            <a:ext cx="7793666" cy="3499927"/>
          </a:xfrm>
          <a:prstGeom prst="rect">
            <a:avLst/>
          </a:prstGeom>
          <a:noFill/>
          <a:ln>
            <a:noFill/>
          </a:ln>
        </p:spPr>
      </p:pic>
      <p:sp>
        <p:nvSpPr>
          <p:cNvPr id="1241" name="Google Shape;1241;p1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147"/>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chemeClr val="lt2"/>
                </a:solidFill>
                <a:latin typeface="Arial"/>
                <a:ea typeface="Arial"/>
                <a:cs typeface="Arial"/>
                <a:sym typeface="Arial"/>
              </a:rPr>
              <a:t>4.</a:t>
            </a:r>
            <a:fld id="{00000000-1234-1234-1234-123412341234}" type="slidenum">
              <a:rPr lang="en-US" sz="2000">
                <a:solidFill>
                  <a:schemeClr val="lt2"/>
                </a:solidFill>
                <a:latin typeface="Arial"/>
                <a:ea typeface="Arial"/>
                <a:cs typeface="Arial"/>
                <a:sym typeface="Arial"/>
              </a:rPr>
              <a:t>‹#›</a:t>
            </a:fld>
            <a:endParaRPr sz="2000">
              <a:solidFill>
                <a:schemeClr val="lt2"/>
              </a:solidFill>
              <a:latin typeface="Arial"/>
              <a:ea typeface="Arial"/>
              <a:cs typeface="Arial"/>
              <a:sym typeface="Arial"/>
            </a:endParaRPr>
          </a:p>
        </p:txBody>
      </p:sp>
      <p:sp>
        <p:nvSpPr>
          <p:cNvPr id="1248" name="Google Shape;1248;p147"/>
          <p:cNvSpPr txBox="1"/>
          <p:nvPr>
            <p:ph type="title"/>
          </p:nvPr>
        </p:nvSpPr>
        <p:spPr>
          <a:xfrm>
            <a:off x="1986517" y="396949"/>
            <a:ext cx="7772400" cy="73010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Bipolar Characteristics</a:t>
            </a:r>
            <a:endParaRPr/>
          </a:p>
        </p:txBody>
      </p:sp>
      <p:sp>
        <p:nvSpPr>
          <p:cNvPr id="1249" name="Google Shape;1249;p147"/>
          <p:cNvSpPr txBox="1"/>
          <p:nvPr>
            <p:ph idx="1" type="body"/>
          </p:nvPr>
        </p:nvSpPr>
        <p:spPr>
          <a:xfrm>
            <a:off x="838201" y="1360967"/>
            <a:ext cx="9144000" cy="473503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600"/>
              <a:buChar char="•"/>
            </a:pPr>
            <a:r>
              <a:rPr lang="en-US" sz="3600"/>
              <a:t>It is a better alternative to NRZ.</a:t>
            </a:r>
            <a:endParaRPr/>
          </a:p>
          <a:p>
            <a:pPr indent="-228600" lvl="0" marL="228600" rtl="0" algn="l">
              <a:lnSpc>
                <a:spcPct val="90000"/>
              </a:lnSpc>
              <a:spcBef>
                <a:spcPts val="1000"/>
              </a:spcBef>
              <a:spcAft>
                <a:spcPts val="0"/>
              </a:spcAft>
              <a:buClr>
                <a:schemeClr val="dk1"/>
              </a:buClr>
              <a:buSzPts val="3600"/>
              <a:buChar char="•"/>
            </a:pPr>
            <a:r>
              <a:rPr lang="en-US" sz="3600"/>
              <a:t>Has no DC component or baseline wandering.</a:t>
            </a:r>
            <a:endParaRPr/>
          </a:p>
          <a:p>
            <a:pPr indent="-228600" lvl="0" marL="228600" rtl="0" algn="l">
              <a:lnSpc>
                <a:spcPct val="90000"/>
              </a:lnSpc>
              <a:spcBef>
                <a:spcPts val="1000"/>
              </a:spcBef>
              <a:spcAft>
                <a:spcPts val="0"/>
              </a:spcAft>
              <a:buClr>
                <a:schemeClr val="dk1"/>
              </a:buClr>
              <a:buSzPts val="3600"/>
              <a:buChar char="•"/>
            </a:pPr>
            <a:r>
              <a:rPr lang="en-US" sz="3600"/>
              <a:t>Has no self synchronization because long runs of “0”s results in no signal transitions.</a:t>
            </a:r>
            <a:endParaRPr/>
          </a:p>
          <a:p>
            <a:pPr indent="-228600" lvl="0" marL="228600" rtl="0" algn="l">
              <a:lnSpc>
                <a:spcPct val="90000"/>
              </a:lnSpc>
              <a:spcBef>
                <a:spcPts val="1000"/>
              </a:spcBef>
              <a:spcAft>
                <a:spcPts val="0"/>
              </a:spcAft>
              <a:buClr>
                <a:schemeClr val="dk1"/>
              </a:buClr>
              <a:buSzPts val="3600"/>
              <a:buChar char="•"/>
            </a:pPr>
            <a:r>
              <a:rPr lang="en-US" sz="3600"/>
              <a:t>No error detection.</a:t>
            </a:r>
            <a:endParaRPr/>
          </a:p>
        </p:txBody>
      </p:sp>
      <p:sp>
        <p:nvSpPr>
          <p:cNvPr id="1250" name="Google Shape;1250;p1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55" name="Shape 1255"/>
        <p:cNvGrpSpPr/>
        <p:nvPr/>
      </p:nvGrpSpPr>
      <p:grpSpPr>
        <a:xfrm>
          <a:off x="0" y="0"/>
          <a:ext cx="0" cy="0"/>
          <a:chOff x="0" y="0"/>
          <a:chExt cx="0" cy="0"/>
        </a:xfrm>
      </p:grpSpPr>
      <p:sp>
        <p:nvSpPr>
          <p:cNvPr id="1256" name="Google Shape;1256;p148"/>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chemeClr val="lt2"/>
                </a:solidFill>
                <a:latin typeface="Arial"/>
                <a:ea typeface="Arial"/>
                <a:cs typeface="Arial"/>
                <a:sym typeface="Arial"/>
              </a:rPr>
              <a:t>4.</a:t>
            </a:r>
            <a:fld id="{00000000-1234-1234-1234-123412341234}" type="slidenum">
              <a:rPr lang="en-US" sz="2000">
                <a:solidFill>
                  <a:schemeClr val="lt2"/>
                </a:solidFill>
                <a:latin typeface="Arial"/>
                <a:ea typeface="Arial"/>
                <a:cs typeface="Arial"/>
                <a:sym typeface="Arial"/>
              </a:rPr>
              <a:t>‹#›</a:t>
            </a:fld>
            <a:endParaRPr sz="2000">
              <a:solidFill>
                <a:schemeClr val="lt2"/>
              </a:solidFill>
              <a:latin typeface="Arial"/>
              <a:ea typeface="Arial"/>
              <a:cs typeface="Arial"/>
              <a:sym typeface="Arial"/>
            </a:endParaRPr>
          </a:p>
        </p:txBody>
      </p:sp>
      <p:sp>
        <p:nvSpPr>
          <p:cNvPr id="1257" name="Google Shape;1257;p148"/>
          <p:cNvSpPr txBox="1"/>
          <p:nvPr>
            <p:ph type="title"/>
          </p:nvPr>
        </p:nvSpPr>
        <p:spPr>
          <a:xfrm>
            <a:off x="1114647" y="144499"/>
            <a:ext cx="7772400" cy="83369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latin typeface="Calibri"/>
                <a:ea typeface="Calibri"/>
                <a:cs typeface="Calibri"/>
                <a:sym typeface="Calibri"/>
              </a:rPr>
              <a:t>Multilevel Schemes</a:t>
            </a:r>
            <a:endParaRPr/>
          </a:p>
        </p:txBody>
      </p:sp>
      <p:sp>
        <p:nvSpPr>
          <p:cNvPr id="1258" name="Google Shape;1258;p148"/>
          <p:cNvSpPr txBox="1"/>
          <p:nvPr>
            <p:ph idx="1" type="body"/>
          </p:nvPr>
        </p:nvSpPr>
        <p:spPr>
          <a:xfrm>
            <a:off x="627321" y="1084521"/>
            <a:ext cx="10898372" cy="5240079"/>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600"/>
              <a:buChar char="•"/>
            </a:pPr>
            <a:r>
              <a:rPr lang="en-US" sz="3600"/>
              <a:t>In these schemes we increase the number of </a:t>
            </a:r>
            <a:r>
              <a:rPr lang="en-US" sz="3600">
                <a:solidFill>
                  <a:srgbClr val="FF0000"/>
                </a:solidFill>
              </a:rPr>
              <a:t>data bits per signal thereby increasing the bit rate.</a:t>
            </a:r>
            <a:endParaRPr/>
          </a:p>
          <a:p>
            <a:pPr indent="-228600" lvl="0" marL="228600" rtl="0" algn="l">
              <a:lnSpc>
                <a:spcPct val="90000"/>
              </a:lnSpc>
              <a:spcBef>
                <a:spcPts val="1000"/>
              </a:spcBef>
              <a:spcAft>
                <a:spcPts val="0"/>
              </a:spcAft>
              <a:buClr>
                <a:schemeClr val="dk1"/>
              </a:buClr>
              <a:buSzPts val="3600"/>
              <a:buChar char="•"/>
            </a:pPr>
            <a:r>
              <a:rPr lang="en-US" sz="3600"/>
              <a:t>Since we are dealing with binary data we only have 2 types of data element a 1 or a 0.</a:t>
            </a:r>
            <a:endParaRPr/>
          </a:p>
          <a:p>
            <a:pPr indent="-228600" lvl="0" marL="228600" rtl="0" algn="l">
              <a:lnSpc>
                <a:spcPct val="90000"/>
              </a:lnSpc>
              <a:spcBef>
                <a:spcPts val="1000"/>
              </a:spcBef>
              <a:spcAft>
                <a:spcPts val="0"/>
              </a:spcAft>
              <a:buClr>
                <a:schemeClr val="dk1"/>
              </a:buClr>
              <a:buSzPts val="3600"/>
              <a:buChar char="•"/>
            </a:pPr>
            <a:r>
              <a:rPr lang="en-US" sz="3600"/>
              <a:t>We can combine the 2 data elements into a pattern of “m” elements to create “2</a:t>
            </a:r>
            <a:r>
              <a:rPr baseline="30000" lang="en-US" sz="3600"/>
              <a:t>m</a:t>
            </a:r>
            <a:r>
              <a:rPr lang="en-US" sz="3600"/>
              <a:t>” symbols.</a:t>
            </a:r>
            <a:endParaRPr/>
          </a:p>
          <a:p>
            <a:pPr indent="-228600" lvl="0" marL="228600" rtl="0" algn="l">
              <a:lnSpc>
                <a:spcPct val="90000"/>
              </a:lnSpc>
              <a:spcBef>
                <a:spcPts val="1000"/>
              </a:spcBef>
              <a:spcAft>
                <a:spcPts val="0"/>
              </a:spcAft>
              <a:buClr>
                <a:schemeClr val="dk1"/>
              </a:buClr>
              <a:buSzPts val="3600"/>
              <a:buChar char="•"/>
            </a:pPr>
            <a:r>
              <a:rPr lang="en-US" sz="3600"/>
              <a:t>If we have L signal levels, we can use “n” signal elements to create L</a:t>
            </a:r>
            <a:r>
              <a:rPr baseline="30000" lang="en-US" sz="3600"/>
              <a:t>n</a:t>
            </a:r>
            <a:r>
              <a:rPr lang="en-US" sz="3600"/>
              <a:t> signal elements.</a:t>
            </a:r>
            <a:endParaRPr/>
          </a:p>
        </p:txBody>
      </p:sp>
      <p:sp>
        <p:nvSpPr>
          <p:cNvPr id="1259" name="Google Shape;1259;p1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64" name="Shape 1264"/>
        <p:cNvGrpSpPr/>
        <p:nvPr/>
      </p:nvGrpSpPr>
      <p:grpSpPr>
        <a:xfrm>
          <a:off x="0" y="0"/>
          <a:ext cx="0" cy="0"/>
          <a:chOff x="0" y="0"/>
          <a:chExt cx="0" cy="0"/>
        </a:xfrm>
      </p:grpSpPr>
      <p:sp>
        <p:nvSpPr>
          <p:cNvPr id="1265" name="Google Shape;1265;p149"/>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chemeClr val="lt2"/>
                </a:solidFill>
                <a:latin typeface="Arial"/>
                <a:ea typeface="Arial"/>
                <a:cs typeface="Arial"/>
                <a:sym typeface="Arial"/>
              </a:rPr>
              <a:t>4.</a:t>
            </a:r>
            <a:fld id="{00000000-1234-1234-1234-123412341234}" type="slidenum">
              <a:rPr lang="en-US" sz="2000">
                <a:solidFill>
                  <a:schemeClr val="lt2"/>
                </a:solidFill>
                <a:latin typeface="Arial"/>
                <a:ea typeface="Arial"/>
                <a:cs typeface="Arial"/>
                <a:sym typeface="Arial"/>
              </a:rPr>
              <a:t>‹#›</a:t>
            </a:fld>
            <a:endParaRPr sz="2000">
              <a:solidFill>
                <a:schemeClr val="lt2"/>
              </a:solidFill>
              <a:latin typeface="Arial"/>
              <a:ea typeface="Arial"/>
              <a:cs typeface="Arial"/>
              <a:sym typeface="Arial"/>
            </a:endParaRPr>
          </a:p>
        </p:txBody>
      </p:sp>
      <p:sp>
        <p:nvSpPr>
          <p:cNvPr id="1266" name="Google Shape;1266;p149"/>
          <p:cNvSpPr txBox="1"/>
          <p:nvPr>
            <p:ph type="title"/>
          </p:nvPr>
        </p:nvSpPr>
        <p:spPr>
          <a:xfrm>
            <a:off x="2326759" y="159489"/>
            <a:ext cx="7772400" cy="66630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US">
                <a:latin typeface="Calibri"/>
                <a:ea typeface="Calibri"/>
                <a:cs typeface="Calibri"/>
                <a:sym typeface="Calibri"/>
              </a:rPr>
              <a:t>Code Characteristics</a:t>
            </a:r>
            <a:endParaRPr/>
          </a:p>
        </p:txBody>
      </p:sp>
      <p:sp>
        <p:nvSpPr>
          <p:cNvPr id="1267" name="Google Shape;1267;p149"/>
          <p:cNvSpPr txBox="1"/>
          <p:nvPr>
            <p:ph idx="1" type="body"/>
          </p:nvPr>
        </p:nvSpPr>
        <p:spPr>
          <a:xfrm>
            <a:off x="935664" y="1020725"/>
            <a:ext cx="10866475" cy="5443869"/>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3600"/>
              <a:buChar char="•"/>
            </a:pPr>
            <a:r>
              <a:rPr lang="en-US" sz="3600"/>
              <a:t>Now we have </a:t>
            </a:r>
            <a:r>
              <a:rPr lang="en-US" sz="3600">
                <a:solidFill>
                  <a:srgbClr val="FF0000"/>
                </a:solidFill>
              </a:rPr>
              <a:t>2</a:t>
            </a:r>
            <a:r>
              <a:rPr baseline="30000" lang="en-US" sz="3600">
                <a:solidFill>
                  <a:srgbClr val="FF0000"/>
                </a:solidFill>
              </a:rPr>
              <a:t>m</a:t>
            </a:r>
            <a:r>
              <a:rPr lang="en-US" sz="3600">
                <a:solidFill>
                  <a:srgbClr val="FF0000"/>
                </a:solidFill>
              </a:rPr>
              <a:t> symbols and L</a:t>
            </a:r>
            <a:r>
              <a:rPr baseline="30000" lang="en-US" sz="3600">
                <a:solidFill>
                  <a:srgbClr val="FF0000"/>
                </a:solidFill>
              </a:rPr>
              <a:t>n</a:t>
            </a:r>
            <a:r>
              <a:rPr lang="en-US" sz="3600">
                <a:solidFill>
                  <a:srgbClr val="FF0000"/>
                </a:solidFill>
              </a:rPr>
              <a:t> signals</a:t>
            </a:r>
            <a:r>
              <a:rPr lang="en-US" sz="3600"/>
              <a:t>.</a:t>
            </a:r>
            <a:endParaRPr/>
          </a:p>
          <a:p>
            <a:pPr indent="-228600" lvl="0" marL="228600" rtl="0" algn="l">
              <a:lnSpc>
                <a:spcPct val="90000"/>
              </a:lnSpc>
              <a:spcBef>
                <a:spcPts val="1000"/>
              </a:spcBef>
              <a:spcAft>
                <a:spcPts val="0"/>
              </a:spcAft>
              <a:buClr>
                <a:schemeClr val="dk1"/>
              </a:buClr>
              <a:buSzPts val="3600"/>
              <a:buChar char="•"/>
            </a:pPr>
            <a:r>
              <a:rPr lang="en-US" sz="3600"/>
              <a:t>If </a:t>
            </a:r>
            <a:r>
              <a:rPr lang="en-US" sz="3600">
                <a:solidFill>
                  <a:srgbClr val="FF0000"/>
                </a:solidFill>
              </a:rPr>
              <a:t>2</a:t>
            </a:r>
            <a:r>
              <a:rPr baseline="30000" lang="en-US" sz="3600">
                <a:solidFill>
                  <a:srgbClr val="FF0000"/>
                </a:solidFill>
              </a:rPr>
              <a:t>m</a:t>
            </a:r>
            <a:r>
              <a:rPr lang="en-US" sz="3600">
                <a:solidFill>
                  <a:srgbClr val="FF0000"/>
                </a:solidFill>
              </a:rPr>
              <a:t> &gt; L</a:t>
            </a:r>
            <a:r>
              <a:rPr baseline="30000" lang="en-US" sz="3600">
                <a:solidFill>
                  <a:srgbClr val="FF0000"/>
                </a:solidFill>
              </a:rPr>
              <a:t>n</a:t>
            </a:r>
            <a:r>
              <a:rPr lang="en-US" sz="3600">
                <a:solidFill>
                  <a:srgbClr val="FF0000"/>
                </a:solidFill>
              </a:rPr>
              <a:t> </a:t>
            </a:r>
            <a:r>
              <a:rPr lang="en-US" sz="3600"/>
              <a:t>then we cannot represent the data elements, we don’t have enough signals.</a:t>
            </a:r>
            <a:endParaRPr/>
          </a:p>
          <a:p>
            <a:pPr indent="-228600" lvl="0" marL="228600" rtl="0" algn="l">
              <a:lnSpc>
                <a:spcPct val="90000"/>
              </a:lnSpc>
              <a:spcBef>
                <a:spcPts val="1000"/>
              </a:spcBef>
              <a:spcAft>
                <a:spcPts val="0"/>
              </a:spcAft>
              <a:buClr>
                <a:schemeClr val="dk1"/>
              </a:buClr>
              <a:buSzPts val="3600"/>
              <a:buChar char="•"/>
            </a:pPr>
            <a:r>
              <a:rPr lang="en-US" sz="3600"/>
              <a:t>If </a:t>
            </a:r>
            <a:r>
              <a:rPr lang="en-US" sz="3600">
                <a:solidFill>
                  <a:srgbClr val="FF0000"/>
                </a:solidFill>
              </a:rPr>
              <a:t>2</a:t>
            </a:r>
            <a:r>
              <a:rPr baseline="30000" lang="en-US" sz="3600">
                <a:solidFill>
                  <a:srgbClr val="FF0000"/>
                </a:solidFill>
              </a:rPr>
              <a:t>m</a:t>
            </a:r>
            <a:r>
              <a:rPr lang="en-US" sz="3600">
                <a:solidFill>
                  <a:srgbClr val="FF0000"/>
                </a:solidFill>
              </a:rPr>
              <a:t> = L</a:t>
            </a:r>
            <a:r>
              <a:rPr baseline="30000" lang="en-US" sz="3600">
                <a:solidFill>
                  <a:srgbClr val="FF0000"/>
                </a:solidFill>
              </a:rPr>
              <a:t>n</a:t>
            </a:r>
            <a:r>
              <a:rPr lang="en-US" sz="3600">
                <a:solidFill>
                  <a:srgbClr val="FF0000"/>
                </a:solidFill>
              </a:rPr>
              <a:t> </a:t>
            </a:r>
            <a:r>
              <a:rPr lang="en-US" sz="3600"/>
              <a:t>then we have an exact mapping of one symbol on one signal.</a:t>
            </a:r>
            <a:endParaRPr/>
          </a:p>
          <a:p>
            <a:pPr indent="-228600" lvl="0" marL="228600" rtl="0" algn="l">
              <a:lnSpc>
                <a:spcPct val="90000"/>
              </a:lnSpc>
              <a:spcBef>
                <a:spcPts val="1000"/>
              </a:spcBef>
              <a:spcAft>
                <a:spcPts val="0"/>
              </a:spcAft>
              <a:buClr>
                <a:schemeClr val="dk1"/>
              </a:buClr>
              <a:buSzPts val="3600"/>
              <a:buChar char="•"/>
            </a:pPr>
            <a:r>
              <a:rPr lang="en-US" sz="3600"/>
              <a:t>If </a:t>
            </a:r>
            <a:r>
              <a:rPr lang="en-US" sz="3600">
                <a:solidFill>
                  <a:srgbClr val="FF0000"/>
                </a:solidFill>
              </a:rPr>
              <a:t>2</a:t>
            </a:r>
            <a:r>
              <a:rPr baseline="30000" lang="en-US" sz="3600">
                <a:solidFill>
                  <a:srgbClr val="FF0000"/>
                </a:solidFill>
              </a:rPr>
              <a:t>m</a:t>
            </a:r>
            <a:r>
              <a:rPr lang="en-US" sz="3600">
                <a:solidFill>
                  <a:srgbClr val="FF0000"/>
                </a:solidFill>
              </a:rPr>
              <a:t> &lt; L</a:t>
            </a:r>
            <a:r>
              <a:rPr baseline="30000" lang="en-US" sz="3600">
                <a:solidFill>
                  <a:srgbClr val="FF0000"/>
                </a:solidFill>
              </a:rPr>
              <a:t>n</a:t>
            </a:r>
            <a:r>
              <a:rPr lang="en-US" sz="3600">
                <a:solidFill>
                  <a:srgbClr val="FF0000"/>
                </a:solidFill>
              </a:rPr>
              <a:t> </a:t>
            </a:r>
            <a:r>
              <a:rPr lang="en-US" sz="3600"/>
              <a:t>then we have more signals than symbols and we can choose the signals that are more distinct to represent the symbols and therefore have better noise immunity and error detection as some signals are not valid. </a:t>
            </a:r>
            <a:endParaRPr/>
          </a:p>
        </p:txBody>
      </p:sp>
      <p:sp>
        <p:nvSpPr>
          <p:cNvPr id="1268" name="Google Shape;1268;p1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73" name="Shape 1273"/>
        <p:cNvGrpSpPr/>
        <p:nvPr/>
      </p:nvGrpSpPr>
      <p:grpSpPr>
        <a:xfrm>
          <a:off x="0" y="0"/>
          <a:ext cx="0" cy="0"/>
          <a:chOff x="0" y="0"/>
          <a:chExt cx="0" cy="0"/>
        </a:xfrm>
      </p:grpSpPr>
      <p:sp>
        <p:nvSpPr>
          <p:cNvPr id="1274" name="Google Shape;1274;p150"/>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chemeClr val="lt2"/>
                </a:solidFill>
                <a:latin typeface="Arial"/>
                <a:ea typeface="Arial"/>
                <a:cs typeface="Arial"/>
                <a:sym typeface="Arial"/>
              </a:rPr>
              <a:t>4.</a:t>
            </a:r>
            <a:fld id="{00000000-1234-1234-1234-123412341234}" type="slidenum">
              <a:rPr lang="en-US" sz="2000">
                <a:solidFill>
                  <a:schemeClr val="lt2"/>
                </a:solidFill>
                <a:latin typeface="Arial"/>
                <a:ea typeface="Arial"/>
                <a:cs typeface="Arial"/>
                <a:sym typeface="Arial"/>
              </a:rPr>
              <a:t>‹#›</a:t>
            </a:fld>
            <a:endParaRPr sz="2000">
              <a:solidFill>
                <a:schemeClr val="lt2"/>
              </a:solidFill>
              <a:latin typeface="Arial"/>
              <a:ea typeface="Arial"/>
              <a:cs typeface="Arial"/>
              <a:sym typeface="Arial"/>
            </a:endParaRPr>
          </a:p>
        </p:txBody>
      </p:sp>
      <p:sp>
        <p:nvSpPr>
          <p:cNvPr id="1275" name="Google Shape;1275;p150"/>
          <p:cNvSpPr/>
          <p:nvPr/>
        </p:nvSpPr>
        <p:spPr>
          <a:xfrm>
            <a:off x="1890713" y="107951"/>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1276" name="Google Shape;1276;p150"/>
          <p:cNvSpPr/>
          <p:nvPr/>
        </p:nvSpPr>
        <p:spPr>
          <a:xfrm>
            <a:off x="2273301" y="107951"/>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1277" name="Google Shape;1277;p150"/>
          <p:cNvSpPr/>
          <p:nvPr/>
        </p:nvSpPr>
        <p:spPr>
          <a:xfrm>
            <a:off x="2014539" y="530226"/>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1278" name="Google Shape;1278;p150"/>
          <p:cNvSpPr/>
          <p:nvPr/>
        </p:nvSpPr>
        <p:spPr>
          <a:xfrm>
            <a:off x="2384425" y="530226"/>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1279" name="Google Shape;1279;p150"/>
          <p:cNvSpPr/>
          <p:nvPr/>
        </p:nvSpPr>
        <p:spPr>
          <a:xfrm>
            <a:off x="1600200" y="457201"/>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1280" name="Google Shape;1280;p150"/>
          <p:cNvSpPr/>
          <p:nvPr/>
        </p:nvSpPr>
        <p:spPr>
          <a:xfrm>
            <a:off x="2235200" y="1"/>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1281" name="Google Shape;1281;p150"/>
          <p:cNvSpPr/>
          <p:nvPr/>
        </p:nvSpPr>
        <p:spPr>
          <a:xfrm>
            <a:off x="1966914"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cxnSp>
        <p:nvCxnSpPr>
          <p:cNvPr id="1282" name="Google Shape;1282;p150"/>
          <p:cNvCxnSpPr/>
          <p:nvPr/>
        </p:nvCxnSpPr>
        <p:spPr>
          <a:xfrm>
            <a:off x="1981200" y="2667000"/>
            <a:ext cx="8153400" cy="0"/>
          </a:xfrm>
          <a:prstGeom prst="straightConnector1">
            <a:avLst/>
          </a:prstGeom>
          <a:noFill/>
          <a:ln cap="flat" cmpd="sng" w="76200">
            <a:solidFill>
              <a:srgbClr val="009900"/>
            </a:solidFill>
            <a:prstDash val="solid"/>
            <a:round/>
            <a:headEnd len="med" w="med" type="none"/>
            <a:tailEnd len="med" w="med" type="none"/>
          </a:ln>
        </p:spPr>
      </p:cxnSp>
      <p:cxnSp>
        <p:nvCxnSpPr>
          <p:cNvPr id="1283" name="Google Shape;1283;p150"/>
          <p:cNvCxnSpPr/>
          <p:nvPr/>
        </p:nvCxnSpPr>
        <p:spPr>
          <a:xfrm>
            <a:off x="1982788" y="4419600"/>
            <a:ext cx="8153400" cy="0"/>
          </a:xfrm>
          <a:prstGeom prst="straightConnector1">
            <a:avLst/>
          </a:prstGeom>
          <a:noFill/>
          <a:ln cap="flat" cmpd="sng" w="76200">
            <a:solidFill>
              <a:srgbClr val="009900"/>
            </a:solidFill>
            <a:prstDash val="solid"/>
            <a:round/>
            <a:headEnd len="med" w="med" type="none"/>
            <a:tailEnd len="med" w="med" type="none"/>
          </a:ln>
        </p:spPr>
      </p:cxnSp>
      <p:sp>
        <p:nvSpPr>
          <p:cNvPr id="1284" name="Google Shape;1284;p150"/>
          <p:cNvSpPr/>
          <p:nvPr/>
        </p:nvSpPr>
        <p:spPr>
          <a:xfrm>
            <a:off x="2019300" y="2759075"/>
            <a:ext cx="8077200" cy="1569660"/>
          </a:xfrm>
          <a:prstGeom prst="rect">
            <a:avLst/>
          </a:prstGeom>
          <a:solidFill>
            <a:srgbClr val="99FF33"/>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200">
                <a:solidFill>
                  <a:schemeClr val="dk1"/>
                </a:solidFill>
                <a:latin typeface="Arial"/>
                <a:ea typeface="Arial"/>
                <a:cs typeface="Arial"/>
                <a:sym typeface="Arial"/>
              </a:rPr>
              <a:t>In </a:t>
            </a:r>
            <a:r>
              <a:rPr b="1" i="1" lang="en-US" sz="3200">
                <a:solidFill>
                  <a:schemeClr val="dk1"/>
                </a:solidFill>
                <a:latin typeface="Arial"/>
                <a:ea typeface="Arial"/>
                <a:cs typeface="Arial"/>
                <a:sym typeface="Arial"/>
              </a:rPr>
              <a:t>m</a:t>
            </a:r>
            <a:r>
              <a:rPr b="1" lang="en-US" sz="3200">
                <a:solidFill>
                  <a:schemeClr val="dk1"/>
                </a:solidFill>
                <a:latin typeface="Arial"/>
                <a:ea typeface="Arial"/>
                <a:cs typeface="Arial"/>
                <a:sym typeface="Arial"/>
              </a:rPr>
              <a:t>B</a:t>
            </a:r>
            <a:r>
              <a:rPr b="1" i="1" lang="en-US" sz="3200">
                <a:solidFill>
                  <a:schemeClr val="dk1"/>
                </a:solidFill>
                <a:latin typeface="Arial"/>
                <a:ea typeface="Arial"/>
                <a:cs typeface="Arial"/>
                <a:sym typeface="Arial"/>
              </a:rPr>
              <a:t>n</a:t>
            </a:r>
            <a:r>
              <a:rPr b="1" lang="en-US" sz="3200">
                <a:solidFill>
                  <a:schemeClr val="dk1"/>
                </a:solidFill>
                <a:latin typeface="Arial"/>
                <a:ea typeface="Arial"/>
                <a:cs typeface="Arial"/>
                <a:sym typeface="Arial"/>
              </a:rPr>
              <a:t>L schemes, a pattern of </a:t>
            </a:r>
            <a:r>
              <a:rPr b="1" i="1" lang="en-US" sz="3200">
                <a:solidFill>
                  <a:schemeClr val="dk1"/>
                </a:solidFill>
                <a:latin typeface="Arial"/>
                <a:ea typeface="Arial"/>
                <a:cs typeface="Arial"/>
                <a:sym typeface="Arial"/>
              </a:rPr>
              <a:t>m</a:t>
            </a:r>
            <a:r>
              <a:rPr b="1" lang="en-US" sz="3200">
                <a:solidFill>
                  <a:schemeClr val="dk1"/>
                </a:solidFill>
                <a:latin typeface="Arial"/>
                <a:ea typeface="Arial"/>
                <a:cs typeface="Arial"/>
                <a:sym typeface="Arial"/>
              </a:rPr>
              <a:t> data elements is encoded as a pattern of </a:t>
            </a:r>
            <a:r>
              <a:rPr b="1" i="1" lang="en-US" sz="3200">
                <a:solidFill>
                  <a:schemeClr val="dk1"/>
                </a:solidFill>
                <a:latin typeface="Arial"/>
                <a:ea typeface="Arial"/>
                <a:cs typeface="Arial"/>
                <a:sym typeface="Arial"/>
              </a:rPr>
              <a:t>n</a:t>
            </a:r>
            <a:r>
              <a:rPr b="1" lang="en-US" sz="3200">
                <a:solidFill>
                  <a:schemeClr val="dk1"/>
                </a:solidFill>
                <a:latin typeface="Arial"/>
                <a:ea typeface="Arial"/>
                <a:cs typeface="Arial"/>
                <a:sym typeface="Arial"/>
              </a:rPr>
              <a:t> signal elements in which 2</a:t>
            </a:r>
            <a:r>
              <a:rPr b="1" baseline="30000" lang="en-US" sz="3200">
                <a:solidFill>
                  <a:schemeClr val="dk1"/>
                </a:solidFill>
                <a:latin typeface="Arial"/>
                <a:ea typeface="Arial"/>
                <a:cs typeface="Arial"/>
                <a:sym typeface="Arial"/>
              </a:rPr>
              <a:t>m</a:t>
            </a:r>
            <a:r>
              <a:rPr b="1" lang="en-US" sz="3200">
                <a:solidFill>
                  <a:schemeClr val="dk1"/>
                </a:solidFill>
                <a:latin typeface="Arial"/>
                <a:ea typeface="Arial"/>
                <a:cs typeface="Arial"/>
                <a:sym typeface="Arial"/>
              </a:rPr>
              <a:t> ≤ L</a:t>
            </a:r>
            <a:r>
              <a:rPr b="1" baseline="30000" lang="en-US" sz="3200">
                <a:solidFill>
                  <a:schemeClr val="dk1"/>
                </a:solidFill>
                <a:latin typeface="Arial"/>
                <a:ea typeface="Arial"/>
                <a:cs typeface="Arial"/>
                <a:sym typeface="Arial"/>
              </a:rPr>
              <a:t>n</a:t>
            </a:r>
            <a:r>
              <a:rPr b="1" lang="en-US" sz="3200">
                <a:solidFill>
                  <a:schemeClr val="dk1"/>
                </a:solidFill>
                <a:latin typeface="Arial"/>
                <a:ea typeface="Arial"/>
                <a:cs typeface="Arial"/>
                <a:sym typeface="Arial"/>
              </a:rPr>
              <a:t>.</a:t>
            </a:r>
            <a:endParaRPr/>
          </a:p>
        </p:txBody>
      </p:sp>
      <p:grpSp>
        <p:nvGrpSpPr>
          <p:cNvPr id="1285" name="Google Shape;1285;p150"/>
          <p:cNvGrpSpPr/>
          <p:nvPr/>
        </p:nvGrpSpPr>
        <p:grpSpPr>
          <a:xfrm>
            <a:off x="1981200" y="1981200"/>
            <a:ext cx="1143000" cy="566738"/>
            <a:chOff x="1200" y="1248"/>
            <a:chExt cx="720" cy="357"/>
          </a:xfrm>
        </p:grpSpPr>
        <p:pic>
          <p:nvPicPr>
            <p:cNvPr id="1286" name="Google Shape;1286;p150"/>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1287" name="Google Shape;1287;p150"/>
            <p:cNvSpPr txBox="1"/>
            <p:nvPr/>
          </p:nvSpPr>
          <p:spPr>
            <a:xfrm>
              <a:off x="1284" y="1248"/>
              <a:ext cx="551" cy="32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chemeClr val="hlink"/>
                  </a:solidFill>
                  <a:latin typeface="Times New Roman"/>
                  <a:ea typeface="Times New Roman"/>
                  <a:cs typeface="Times New Roman"/>
                  <a:sym typeface="Times New Roman"/>
                </a:rPr>
                <a:t>Note</a:t>
              </a:r>
              <a:endParaRPr baseline="-25000" sz="2000">
                <a:solidFill>
                  <a:schemeClr val="dk1"/>
                </a:solidFill>
                <a:latin typeface="Times New Roman"/>
                <a:ea typeface="Times New Roman"/>
                <a:cs typeface="Times New Roman"/>
                <a:sym typeface="Times New Roman"/>
              </a:endParaRPr>
            </a:p>
          </p:txBody>
        </p:sp>
      </p:grpSp>
      <p:sp>
        <p:nvSpPr>
          <p:cNvPr id="1288" name="Google Shape;1288;p1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93" name="Shape 1293"/>
        <p:cNvGrpSpPr/>
        <p:nvPr/>
      </p:nvGrpSpPr>
      <p:grpSpPr>
        <a:xfrm>
          <a:off x="0" y="0"/>
          <a:ext cx="0" cy="0"/>
          <a:chOff x="0" y="0"/>
          <a:chExt cx="0" cy="0"/>
        </a:xfrm>
      </p:grpSpPr>
      <p:sp>
        <p:nvSpPr>
          <p:cNvPr id="1294" name="Google Shape;1294;p151"/>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chemeClr val="lt2"/>
                </a:solidFill>
                <a:latin typeface="Arial"/>
                <a:ea typeface="Arial"/>
                <a:cs typeface="Arial"/>
                <a:sym typeface="Arial"/>
              </a:rPr>
              <a:t>4.</a:t>
            </a:r>
            <a:fld id="{00000000-1234-1234-1234-123412341234}" type="slidenum">
              <a:rPr lang="en-US" sz="2000">
                <a:solidFill>
                  <a:schemeClr val="lt2"/>
                </a:solidFill>
                <a:latin typeface="Arial"/>
                <a:ea typeface="Arial"/>
                <a:cs typeface="Arial"/>
                <a:sym typeface="Arial"/>
              </a:rPr>
              <a:t>‹#›</a:t>
            </a:fld>
            <a:endParaRPr sz="2000">
              <a:solidFill>
                <a:schemeClr val="lt2"/>
              </a:solidFill>
              <a:latin typeface="Arial"/>
              <a:ea typeface="Arial"/>
              <a:cs typeface="Arial"/>
              <a:sym typeface="Arial"/>
            </a:endParaRPr>
          </a:p>
        </p:txBody>
      </p:sp>
      <p:sp>
        <p:nvSpPr>
          <p:cNvPr id="1295" name="Google Shape;1295;p151"/>
          <p:cNvSpPr txBox="1"/>
          <p:nvPr>
            <p:ph type="title"/>
          </p:nvPr>
        </p:nvSpPr>
        <p:spPr>
          <a:xfrm>
            <a:off x="1816394" y="170047"/>
            <a:ext cx="7772400" cy="77263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latin typeface="Calibri"/>
                <a:ea typeface="Calibri"/>
                <a:cs typeface="Calibri"/>
                <a:sym typeface="Calibri"/>
              </a:rPr>
              <a:t>Representing Multilevel Codes</a:t>
            </a:r>
            <a:endParaRPr/>
          </a:p>
        </p:txBody>
      </p:sp>
      <p:sp>
        <p:nvSpPr>
          <p:cNvPr id="1296" name="Google Shape;1296;p151"/>
          <p:cNvSpPr txBox="1"/>
          <p:nvPr>
            <p:ph idx="1" type="body"/>
          </p:nvPr>
        </p:nvSpPr>
        <p:spPr>
          <a:xfrm>
            <a:off x="1010093" y="850605"/>
            <a:ext cx="9750055" cy="524539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600"/>
              <a:buChar char="•"/>
            </a:pPr>
            <a:r>
              <a:rPr lang="en-US" sz="3600"/>
              <a:t>We use the notation mBnL, where m is the length of the binary pattern, B represents binary data, n represents the length of the signal pattern and L the number of levels.</a:t>
            </a:r>
            <a:endParaRPr/>
          </a:p>
          <a:p>
            <a:pPr indent="0" lvl="0" marL="0" rtl="0" algn="l">
              <a:lnSpc>
                <a:spcPct val="90000"/>
              </a:lnSpc>
              <a:spcBef>
                <a:spcPts val="1000"/>
              </a:spcBef>
              <a:spcAft>
                <a:spcPts val="0"/>
              </a:spcAft>
              <a:buClr>
                <a:schemeClr val="dk1"/>
              </a:buClr>
              <a:buSzPts val="3600"/>
              <a:buNone/>
            </a:pPr>
            <a:r>
              <a:t/>
            </a:r>
            <a:endParaRPr sz="3600"/>
          </a:p>
        </p:txBody>
      </p:sp>
      <p:sp>
        <p:nvSpPr>
          <p:cNvPr id="1297" name="Google Shape;1297;p1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pic>
        <p:nvPicPr>
          <p:cNvPr id="1298" name="Google Shape;1298;p151"/>
          <p:cNvPicPr preferRelativeResize="0"/>
          <p:nvPr/>
        </p:nvPicPr>
        <p:blipFill rotWithShape="1">
          <a:blip r:embed="rId3">
            <a:alphaModFix/>
          </a:blip>
          <a:srcRect b="0" l="0" r="0" t="0"/>
          <a:stretch/>
        </p:blipFill>
        <p:spPr>
          <a:xfrm>
            <a:off x="1816394" y="3229713"/>
            <a:ext cx="7208875" cy="3234882"/>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03" name="Shape 1303"/>
        <p:cNvGrpSpPr/>
        <p:nvPr/>
      </p:nvGrpSpPr>
      <p:grpSpPr>
        <a:xfrm>
          <a:off x="0" y="0"/>
          <a:ext cx="0" cy="0"/>
          <a:chOff x="0" y="0"/>
          <a:chExt cx="0" cy="0"/>
        </a:xfrm>
      </p:grpSpPr>
      <p:sp>
        <p:nvSpPr>
          <p:cNvPr id="1304" name="Google Shape;1304;p152"/>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chemeClr val="lt2"/>
                </a:solidFill>
                <a:latin typeface="Arial"/>
                <a:ea typeface="Arial"/>
                <a:cs typeface="Arial"/>
                <a:sym typeface="Arial"/>
              </a:rPr>
              <a:t>4.</a:t>
            </a:r>
            <a:fld id="{00000000-1234-1234-1234-123412341234}" type="slidenum">
              <a:rPr lang="en-US" sz="2000">
                <a:solidFill>
                  <a:schemeClr val="lt2"/>
                </a:solidFill>
                <a:latin typeface="Arial"/>
                <a:ea typeface="Arial"/>
                <a:cs typeface="Arial"/>
                <a:sym typeface="Arial"/>
              </a:rPr>
              <a:t>‹#›</a:t>
            </a:fld>
            <a:endParaRPr sz="2000">
              <a:solidFill>
                <a:schemeClr val="lt2"/>
              </a:solidFill>
              <a:latin typeface="Arial"/>
              <a:ea typeface="Arial"/>
              <a:cs typeface="Arial"/>
              <a:sym typeface="Arial"/>
            </a:endParaRPr>
          </a:p>
        </p:txBody>
      </p:sp>
      <p:cxnSp>
        <p:nvCxnSpPr>
          <p:cNvPr id="1305" name="Google Shape;1305;p152"/>
          <p:cNvCxnSpPr/>
          <p:nvPr/>
        </p:nvCxnSpPr>
        <p:spPr>
          <a:xfrm>
            <a:off x="1676400" y="152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1306" name="Google Shape;1306;p152"/>
          <p:cNvCxnSpPr/>
          <p:nvPr/>
        </p:nvCxnSpPr>
        <p:spPr>
          <a:xfrm>
            <a:off x="1676400" y="990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1307" name="Google Shape;1307;p152"/>
          <p:cNvSpPr txBox="1"/>
          <p:nvPr/>
        </p:nvSpPr>
        <p:spPr>
          <a:xfrm>
            <a:off x="1828801" y="381000"/>
            <a:ext cx="4462463"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folHlink"/>
                </a:solidFill>
                <a:latin typeface="Times New Roman"/>
                <a:ea typeface="Times New Roman"/>
                <a:cs typeface="Times New Roman"/>
                <a:sym typeface="Times New Roman"/>
              </a:rPr>
              <a:t>Figure 4.10  </a:t>
            </a:r>
            <a:r>
              <a:rPr b="1" i="1" lang="en-US" sz="2000">
                <a:solidFill>
                  <a:schemeClr val="dk1"/>
                </a:solidFill>
                <a:latin typeface="Times New Roman"/>
                <a:ea typeface="Times New Roman"/>
                <a:cs typeface="Times New Roman"/>
                <a:sym typeface="Times New Roman"/>
              </a:rPr>
              <a:t>Multilevel: 2B1Q scheme</a:t>
            </a:r>
            <a:endParaRPr/>
          </a:p>
        </p:txBody>
      </p:sp>
      <p:cxnSp>
        <p:nvCxnSpPr>
          <p:cNvPr id="1308" name="Google Shape;1308;p152"/>
          <p:cNvCxnSpPr/>
          <p:nvPr/>
        </p:nvCxnSpPr>
        <p:spPr>
          <a:xfrm>
            <a:off x="1676400" y="63246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1309" name="Google Shape;1309;p152"/>
          <p:cNvPicPr preferRelativeResize="0"/>
          <p:nvPr/>
        </p:nvPicPr>
        <p:blipFill rotWithShape="1">
          <a:blip r:embed="rId3">
            <a:alphaModFix/>
          </a:blip>
          <a:srcRect b="0" l="0" r="0" t="0"/>
          <a:stretch/>
        </p:blipFill>
        <p:spPr>
          <a:xfrm>
            <a:off x="1010093" y="1275907"/>
            <a:ext cx="6375023" cy="3657599"/>
          </a:xfrm>
          <a:prstGeom prst="rect">
            <a:avLst/>
          </a:prstGeom>
          <a:noFill/>
          <a:ln>
            <a:noFill/>
          </a:ln>
        </p:spPr>
      </p:pic>
      <p:pic>
        <p:nvPicPr>
          <p:cNvPr id="1310" name="Google Shape;1310;p152"/>
          <p:cNvPicPr preferRelativeResize="0"/>
          <p:nvPr/>
        </p:nvPicPr>
        <p:blipFill rotWithShape="1">
          <a:blip r:embed="rId4">
            <a:alphaModFix/>
          </a:blip>
          <a:srcRect b="0" l="0" r="0" t="0"/>
          <a:stretch/>
        </p:blipFill>
        <p:spPr>
          <a:xfrm>
            <a:off x="7208874" y="1275907"/>
            <a:ext cx="4561368" cy="3551273"/>
          </a:xfrm>
          <a:prstGeom prst="rect">
            <a:avLst/>
          </a:prstGeom>
          <a:noFill/>
          <a:ln>
            <a:noFill/>
          </a:ln>
        </p:spPr>
      </p:pic>
      <p:sp>
        <p:nvSpPr>
          <p:cNvPr id="1311" name="Google Shape;1311;p1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16" name="Shape 1316"/>
        <p:cNvGrpSpPr/>
        <p:nvPr/>
      </p:nvGrpSpPr>
      <p:grpSpPr>
        <a:xfrm>
          <a:off x="0" y="0"/>
          <a:ext cx="0" cy="0"/>
          <a:chOff x="0" y="0"/>
          <a:chExt cx="0" cy="0"/>
        </a:xfrm>
      </p:grpSpPr>
      <p:sp>
        <p:nvSpPr>
          <p:cNvPr id="1317" name="Google Shape;1317;p153"/>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chemeClr val="lt2"/>
                </a:solidFill>
                <a:latin typeface="Arial"/>
                <a:ea typeface="Arial"/>
                <a:cs typeface="Arial"/>
                <a:sym typeface="Arial"/>
              </a:rPr>
              <a:t>4.</a:t>
            </a:r>
            <a:fld id="{00000000-1234-1234-1234-123412341234}" type="slidenum">
              <a:rPr lang="en-US" sz="2000">
                <a:solidFill>
                  <a:schemeClr val="lt2"/>
                </a:solidFill>
                <a:latin typeface="Arial"/>
                <a:ea typeface="Arial"/>
                <a:cs typeface="Arial"/>
                <a:sym typeface="Arial"/>
              </a:rPr>
              <a:t>‹#›</a:t>
            </a:fld>
            <a:endParaRPr sz="2000">
              <a:solidFill>
                <a:schemeClr val="lt2"/>
              </a:solidFill>
              <a:latin typeface="Arial"/>
              <a:ea typeface="Arial"/>
              <a:cs typeface="Arial"/>
              <a:sym typeface="Arial"/>
            </a:endParaRPr>
          </a:p>
        </p:txBody>
      </p:sp>
      <p:cxnSp>
        <p:nvCxnSpPr>
          <p:cNvPr id="1318" name="Google Shape;1318;p153"/>
          <p:cNvCxnSpPr/>
          <p:nvPr/>
        </p:nvCxnSpPr>
        <p:spPr>
          <a:xfrm>
            <a:off x="1676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1319" name="Google Shape;1319;p153"/>
          <p:cNvCxnSpPr/>
          <p:nvPr/>
        </p:nvCxnSpPr>
        <p:spPr>
          <a:xfrm>
            <a:off x="1676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1320" name="Google Shape;1320;p153"/>
          <p:cNvSpPr txBox="1"/>
          <p:nvPr/>
        </p:nvSpPr>
        <p:spPr>
          <a:xfrm>
            <a:off x="1828800" y="762000"/>
            <a:ext cx="442621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3200">
                <a:solidFill>
                  <a:schemeClr val="dk1"/>
                </a:solidFill>
                <a:latin typeface="Times New Roman"/>
                <a:ea typeface="Times New Roman"/>
                <a:cs typeface="Times New Roman"/>
                <a:sym typeface="Times New Roman"/>
              </a:rPr>
              <a:t>Multilevel: 8B6T scheme</a:t>
            </a:r>
            <a:endParaRPr/>
          </a:p>
        </p:txBody>
      </p:sp>
      <p:cxnSp>
        <p:nvCxnSpPr>
          <p:cNvPr id="1321" name="Google Shape;1321;p153"/>
          <p:cNvCxnSpPr/>
          <p:nvPr/>
        </p:nvCxnSpPr>
        <p:spPr>
          <a:xfrm>
            <a:off x="1676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1322" name="Google Shape;1322;p153"/>
          <p:cNvPicPr preferRelativeResize="0"/>
          <p:nvPr/>
        </p:nvPicPr>
        <p:blipFill rotWithShape="1">
          <a:blip r:embed="rId3">
            <a:alphaModFix/>
          </a:blip>
          <a:srcRect b="0" l="0" r="0" t="0"/>
          <a:stretch/>
        </p:blipFill>
        <p:spPr>
          <a:xfrm>
            <a:off x="1593849" y="1796902"/>
            <a:ext cx="10123229" cy="2848123"/>
          </a:xfrm>
          <a:prstGeom prst="rect">
            <a:avLst/>
          </a:prstGeom>
          <a:noFill/>
          <a:ln>
            <a:noFill/>
          </a:ln>
        </p:spPr>
      </p:pic>
      <p:sp>
        <p:nvSpPr>
          <p:cNvPr id="1323" name="Google Shape;1323;p1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pic>
        <p:nvPicPr>
          <p:cNvPr descr="WO1995032553A1 - Method and apparatus for implementing a type 8b6t encoder  and decoder - Google Patents" id="1328" name="Google Shape;1328;p154"/>
          <p:cNvPicPr preferRelativeResize="0"/>
          <p:nvPr/>
        </p:nvPicPr>
        <p:blipFill rotWithShape="1">
          <a:blip r:embed="rId3">
            <a:alphaModFix/>
          </a:blip>
          <a:srcRect b="0" l="0" r="0" t="0"/>
          <a:stretch/>
        </p:blipFill>
        <p:spPr>
          <a:xfrm>
            <a:off x="4703763" y="0"/>
            <a:ext cx="2784475" cy="6858000"/>
          </a:xfrm>
          <a:prstGeom prst="rect">
            <a:avLst/>
          </a:prstGeom>
          <a:noFill/>
          <a:ln>
            <a:noFill/>
          </a:ln>
        </p:spPr>
      </p:pic>
      <p:sp>
        <p:nvSpPr>
          <p:cNvPr id="1329" name="Google Shape;1329;p1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1330" name="Google Shape;1330;p1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8"/>
          <p:cNvSpPr txBox="1"/>
          <p:nvPr>
            <p:ph idx="1" type="body"/>
          </p:nvPr>
        </p:nvSpPr>
        <p:spPr>
          <a:xfrm>
            <a:off x="838200" y="478465"/>
            <a:ext cx="10515600" cy="569849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rgbClr val="FF0000"/>
              </a:buClr>
              <a:buSzPts val="4000"/>
              <a:buNone/>
            </a:pPr>
            <a:r>
              <a:rPr b="1" lang="en-US" sz="4000">
                <a:solidFill>
                  <a:srgbClr val="FF0000"/>
                </a:solidFill>
                <a:latin typeface="Calibri"/>
                <a:ea typeface="Calibri"/>
                <a:cs typeface="Calibri"/>
                <a:sym typeface="Calibri"/>
              </a:rPr>
              <a:t>5. Protocol</a:t>
            </a:r>
            <a:endParaRPr/>
          </a:p>
          <a:p>
            <a:pPr indent="-228600" lvl="0" marL="228600" rtl="0" algn="just">
              <a:lnSpc>
                <a:spcPct val="90000"/>
              </a:lnSpc>
              <a:spcBef>
                <a:spcPts val="1000"/>
              </a:spcBef>
              <a:spcAft>
                <a:spcPts val="0"/>
              </a:spcAft>
              <a:buClr>
                <a:srgbClr val="000000"/>
              </a:buClr>
              <a:buSzPts val="3600"/>
              <a:buChar char="•"/>
            </a:pPr>
            <a:r>
              <a:rPr lang="en-US" sz="3600">
                <a:solidFill>
                  <a:srgbClr val="000000"/>
                </a:solidFill>
                <a:latin typeface="Calibri"/>
                <a:ea typeface="Calibri"/>
                <a:cs typeface="Calibri"/>
                <a:sym typeface="Calibri"/>
              </a:rPr>
              <a:t>A protocol is a set of rules that govern data communications.</a:t>
            </a:r>
            <a:endParaRPr/>
          </a:p>
          <a:p>
            <a:pPr indent="-228600" lvl="0" marL="228600" rtl="0" algn="just">
              <a:lnSpc>
                <a:spcPct val="90000"/>
              </a:lnSpc>
              <a:spcBef>
                <a:spcPts val="1000"/>
              </a:spcBef>
              <a:spcAft>
                <a:spcPts val="0"/>
              </a:spcAft>
              <a:buClr>
                <a:srgbClr val="000000"/>
              </a:buClr>
              <a:buSzPts val="3600"/>
              <a:buChar char="•"/>
            </a:pPr>
            <a:r>
              <a:rPr lang="en-US" sz="3600">
                <a:solidFill>
                  <a:srgbClr val="000000"/>
                </a:solidFill>
                <a:latin typeface="Calibri"/>
                <a:ea typeface="Calibri"/>
                <a:cs typeface="Calibri"/>
                <a:sym typeface="Calibri"/>
              </a:rPr>
              <a:t>It represents an agreement between the communicating devices.</a:t>
            </a:r>
            <a:endParaRPr/>
          </a:p>
          <a:p>
            <a:pPr indent="-228600" lvl="0" marL="228600" rtl="0" algn="just">
              <a:lnSpc>
                <a:spcPct val="90000"/>
              </a:lnSpc>
              <a:spcBef>
                <a:spcPts val="1000"/>
              </a:spcBef>
              <a:spcAft>
                <a:spcPts val="0"/>
              </a:spcAft>
              <a:buClr>
                <a:srgbClr val="000000"/>
              </a:buClr>
              <a:buSzPts val="3600"/>
              <a:buChar char="•"/>
            </a:pPr>
            <a:r>
              <a:rPr lang="en-US" sz="3600">
                <a:solidFill>
                  <a:srgbClr val="000000"/>
                </a:solidFill>
                <a:latin typeface="Calibri"/>
                <a:ea typeface="Calibri"/>
                <a:cs typeface="Calibri"/>
                <a:sym typeface="Calibri"/>
              </a:rPr>
              <a:t>Without  a protocol, two devices may be connected but not communicating</a:t>
            </a:r>
            <a:endParaRPr/>
          </a:p>
          <a:p>
            <a:pPr indent="0" lvl="0" marL="0" rtl="0" algn="just">
              <a:lnSpc>
                <a:spcPct val="90000"/>
              </a:lnSpc>
              <a:spcBef>
                <a:spcPts val="1000"/>
              </a:spcBef>
              <a:spcAft>
                <a:spcPts val="0"/>
              </a:spcAft>
              <a:buClr>
                <a:schemeClr val="dk1"/>
              </a:buClr>
              <a:buSzPts val="2800"/>
              <a:buNone/>
            </a:pPr>
            <a:r>
              <a:t/>
            </a:r>
            <a:endParaRPr/>
          </a:p>
        </p:txBody>
      </p:sp>
      <p:sp>
        <p:nvSpPr>
          <p:cNvPr id="264" name="Google Shape;264;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265" name="Google Shape;265;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3">
                                            <p:txEl>
                                              <p:pRg end="0" st="0"/>
                                            </p:txEl>
                                          </p:spTgt>
                                        </p:tgtEl>
                                        <p:attrNameLst>
                                          <p:attrName>style.visibility</p:attrName>
                                        </p:attrNameLst>
                                      </p:cBhvr>
                                      <p:to>
                                        <p:strVal val="visible"/>
                                      </p:to>
                                    </p:set>
                                    <p:anim calcmode="lin" valueType="num">
                                      <p:cBhvr additive="base">
                                        <p:cTn dur="500"/>
                                        <p:tgtEl>
                                          <p:spTgt spid="263">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3">
                                            <p:txEl>
                                              <p:pRg end="1" st="1"/>
                                            </p:txEl>
                                          </p:spTgt>
                                        </p:tgtEl>
                                        <p:attrNameLst>
                                          <p:attrName>style.visibility</p:attrName>
                                        </p:attrNameLst>
                                      </p:cBhvr>
                                      <p:to>
                                        <p:strVal val="visible"/>
                                      </p:to>
                                    </p:set>
                                    <p:anim calcmode="lin" valueType="num">
                                      <p:cBhvr additive="base">
                                        <p:cTn dur="500"/>
                                        <p:tgtEl>
                                          <p:spTgt spid="263">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3">
                                            <p:txEl>
                                              <p:pRg end="2" st="2"/>
                                            </p:txEl>
                                          </p:spTgt>
                                        </p:tgtEl>
                                        <p:attrNameLst>
                                          <p:attrName>style.visibility</p:attrName>
                                        </p:attrNameLst>
                                      </p:cBhvr>
                                      <p:to>
                                        <p:strVal val="visible"/>
                                      </p:to>
                                    </p:set>
                                    <p:anim calcmode="lin" valueType="num">
                                      <p:cBhvr additive="base">
                                        <p:cTn dur="500"/>
                                        <p:tgtEl>
                                          <p:spTgt spid="263">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3">
                                            <p:txEl>
                                              <p:pRg end="3" st="3"/>
                                            </p:txEl>
                                          </p:spTgt>
                                        </p:tgtEl>
                                        <p:attrNameLst>
                                          <p:attrName>style.visibility</p:attrName>
                                        </p:attrNameLst>
                                      </p:cBhvr>
                                      <p:to>
                                        <p:strVal val="visible"/>
                                      </p:to>
                                    </p:set>
                                    <p:anim calcmode="lin" valueType="num">
                                      <p:cBhvr additive="base">
                                        <p:cTn dur="500"/>
                                        <p:tgtEl>
                                          <p:spTgt spid="263">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3">
                                            <p:txEl>
                                              <p:pRg end="4" st="4"/>
                                            </p:txEl>
                                          </p:spTgt>
                                        </p:tgtEl>
                                        <p:attrNameLst>
                                          <p:attrName>style.visibility</p:attrName>
                                        </p:attrNameLst>
                                      </p:cBhvr>
                                      <p:to>
                                        <p:strVal val="visible"/>
                                      </p:to>
                                    </p:set>
                                    <p:anim calcmode="lin" valueType="num">
                                      <p:cBhvr additive="base">
                                        <p:cTn dur="500"/>
                                        <p:tgtEl>
                                          <p:spTgt spid="263">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34" name="Shape 1334"/>
        <p:cNvGrpSpPr/>
        <p:nvPr/>
      </p:nvGrpSpPr>
      <p:grpSpPr>
        <a:xfrm>
          <a:off x="0" y="0"/>
          <a:ext cx="0" cy="0"/>
          <a:chOff x="0" y="0"/>
          <a:chExt cx="0" cy="0"/>
        </a:xfrm>
      </p:grpSpPr>
      <p:sp>
        <p:nvSpPr>
          <p:cNvPr id="1335" name="Google Shape;1335;p155"/>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chemeClr val="lt2"/>
                </a:solidFill>
                <a:latin typeface="Arial"/>
                <a:ea typeface="Arial"/>
                <a:cs typeface="Arial"/>
                <a:sym typeface="Arial"/>
              </a:rPr>
              <a:t>4.</a:t>
            </a:r>
            <a:fld id="{00000000-1234-1234-1234-123412341234}" type="slidenum">
              <a:rPr lang="en-US" sz="2000">
                <a:solidFill>
                  <a:schemeClr val="lt2"/>
                </a:solidFill>
                <a:latin typeface="Arial"/>
                <a:ea typeface="Arial"/>
                <a:cs typeface="Arial"/>
                <a:sym typeface="Arial"/>
              </a:rPr>
              <a:t>‹#›</a:t>
            </a:fld>
            <a:endParaRPr sz="2000">
              <a:solidFill>
                <a:schemeClr val="lt2"/>
              </a:solidFill>
              <a:latin typeface="Arial"/>
              <a:ea typeface="Arial"/>
              <a:cs typeface="Arial"/>
              <a:sym typeface="Arial"/>
            </a:endParaRPr>
          </a:p>
        </p:txBody>
      </p:sp>
      <p:sp>
        <p:nvSpPr>
          <p:cNvPr id="1336" name="Google Shape;1336;p155"/>
          <p:cNvSpPr txBox="1"/>
          <p:nvPr>
            <p:ph type="title"/>
          </p:nvPr>
        </p:nvSpPr>
        <p:spPr>
          <a:xfrm>
            <a:off x="1733107" y="86980"/>
            <a:ext cx="8367823" cy="73010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Multilevel using multiple channels</a:t>
            </a:r>
            <a:endParaRPr b="1" sz="4800"/>
          </a:p>
        </p:txBody>
      </p:sp>
      <p:sp>
        <p:nvSpPr>
          <p:cNvPr id="1337" name="Google Shape;1337;p155"/>
          <p:cNvSpPr txBox="1"/>
          <p:nvPr>
            <p:ph idx="1" type="body"/>
          </p:nvPr>
        </p:nvSpPr>
        <p:spPr>
          <a:xfrm>
            <a:off x="489098" y="925033"/>
            <a:ext cx="11249246" cy="5709683"/>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3600"/>
              <a:buChar char="•"/>
            </a:pPr>
            <a:r>
              <a:rPr lang="en-US" sz="3600"/>
              <a:t>In some cases, we split the signal transmission up and distribute it over several links.</a:t>
            </a:r>
            <a:endParaRPr/>
          </a:p>
          <a:p>
            <a:pPr indent="-228600" lvl="0" marL="228600" rtl="0" algn="l">
              <a:lnSpc>
                <a:spcPct val="90000"/>
              </a:lnSpc>
              <a:spcBef>
                <a:spcPts val="1000"/>
              </a:spcBef>
              <a:spcAft>
                <a:spcPts val="0"/>
              </a:spcAft>
              <a:buClr>
                <a:schemeClr val="dk1"/>
              </a:buClr>
              <a:buSzPts val="3600"/>
              <a:buChar char="•"/>
            </a:pPr>
            <a:r>
              <a:rPr lang="en-US" sz="3600"/>
              <a:t>The separate segments are transmitted simultaneously. This reduces the signal rate per link -&gt; lower bandwidth.</a:t>
            </a:r>
            <a:endParaRPr/>
          </a:p>
          <a:p>
            <a:pPr indent="-228600" lvl="0" marL="228600" rtl="0" algn="l">
              <a:lnSpc>
                <a:spcPct val="90000"/>
              </a:lnSpc>
              <a:spcBef>
                <a:spcPts val="1000"/>
              </a:spcBef>
              <a:spcAft>
                <a:spcPts val="0"/>
              </a:spcAft>
              <a:buClr>
                <a:schemeClr val="dk1"/>
              </a:buClr>
              <a:buSzPts val="3600"/>
              <a:buChar char="•"/>
            </a:pPr>
            <a:r>
              <a:rPr lang="en-US" sz="3600"/>
              <a:t>This requires all bits for a code to be stored.</a:t>
            </a:r>
            <a:endParaRPr/>
          </a:p>
          <a:p>
            <a:pPr indent="-228600" lvl="0" marL="228600" rtl="0" algn="l">
              <a:lnSpc>
                <a:spcPct val="90000"/>
              </a:lnSpc>
              <a:spcBef>
                <a:spcPts val="1000"/>
              </a:spcBef>
              <a:spcAft>
                <a:spcPts val="0"/>
              </a:spcAft>
              <a:buClr>
                <a:schemeClr val="dk1"/>
              </a:buClr>
              <a:buSzPts val="3600"/>
              <a:buChar char="•"/>
            </a:pPr>
            <a:r>
              <a:rPr lang="en-US" sz="3600"/>
              <a:t>xD: means that we use ‘x’ links</a:t>
            </a:r>
            <a:endParaRPr/>
          </a:p>
          <a:p>
            <a:pPr indent="-228600" lvl="0" marL="228600" rtl="0" algn="l">
              <a:lnSpc>
                <a:spcPct val="90000"/>
              </a:lnSpc>
              <a:spcBef>
                <a:spcPts val="1000"/>
              </a:spcBef>
              <a:spcAft>
                <a:spcPts val="0"/>
              </a:spcAft>
              <a:buClr>
                <a:schemeClr val="dk1"/>
              </a:buClr>
              <a:buSzPts val="3600"/>
              <a:buChar char="•"/>
            </a:pPr>
            <a:r>
              <a:rPr lang="en-US" sz="3600"/>
              <a:t>YYYz: We use ‘z’ levels of modulation where YYY represents the type of modulation (e.g. pulse ampl. mod. PAM).</a:t>
            </a:r>
            <a:endParaRPr/>
          </a:p>
          <a:p>
            <a:pPr indent="-228600" lvl="0" marL="228600" rtl="0" algn="l">
              <a:lnSpc>
                <a:spcPct val="90000"/>
              </a:lnSpc>
              <a:spcBef>
                <a:spcPts val="1000"/>
              </a:spcBef>
              <a:spcAft>
                <a:spcPts val="0"/>
              </a:spcAft>
              <a:buClr>
                <a:schemeClr val="dk1"/>
              </a:buClr>
              <a:buSzPts val="3600"/>
              <a:buChar char="•"/>
            </a:pPr>
            <a:r>
              <a:rPr lang="en-US" sz="3600"/>
              <a:t>Codes are represented as: xD-YYYz</a:t>
            </a:r>
            <a:endParaRPr sz="3600"/>
          </a:p>
        </p:txBody>
      </p:sp>
      <p:sp>
        <p:nvSpPr>
          <p:cNvPr id="1338" name="Google Shape;1338;p1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43" name="Shape 1343"/>
        <p:cNvGrpSpPr/>
        <p:nvPr/>
      </p:nvGrpSpPr>
      <p:grpSpPr>
        <a:xfrm>
          <a:off x="0" y="0"/>
          <a:ext cx="0" cy="0"/>
          <a:chOff x="0" y="0"/>
          <a:chExt cx="0" cy="0"/>
        </a:xfrm>
      </p:grpSpPr>
      <p:sp>
        <p:nvSpPr>
          <p:cNvPr id="1344" name="Google Shape;1344;p156"/>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chemeClr val="lt2"/>
                </a:solidFill>
                <a:latin typeface="Arial"/>
                <a:ea typeface="Arial"/>
                <a:cs typeface="Arial"/>
                <a:sym typeface="Arial"/>
              </a:rPr>
              <a:t>4.</a:t>
            </a:r>
            <a:fld id="{00000000-1234-1234-1234-123412341234}" type="slidenum">
              <a:rPr lang="en-US" sz="2000">
                <a:solidFill>
                  <a:schemeClr val="lt2"/>
                </a:solidFill>
                <a:latin typeface="Arial"/>
                <a:ea typeface="Arial"/>
                <a:cs typeface="Arial"/>
                <a:sym typeface="Arial"/>
              </a:rPr>
              <a:t>‹#›</a:t>
            </a:fld>
            <a:endParaRPr sz="2000">
              <a:solidFill>
                <a:schemeClr val="lt2"/>
              </a:solidFill>
              <a:latin typeface="Arial"/>
              <a:ea typeface="Arial"/>
              <a:cs typeface="Arial"/>
              <a:sym typeface="Arial"/>
            </a:endParaRPr>
          </a:p>
        </p:txBody>
      </p:sp>
      <p:cxnSp>
        <p:nvCxnSpPr>
          <p:cNvPr id="1345" name="Google Shape;1345;p156"/>
          <p:cNvCxnSpPr/>
          <p:nvPr/>
        </p:nvCxnSpPr>
        <p:spPr>
          <a:xfrm>
            <a:off x="1676400" y="2286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1346" name="Google Shape;1346;p156"/>
          <p:cNvCxnSpPr/>
          <p:nvPr/>
        </p:nvCxnSpPr>
        <p:spPr>
          <a:xfrm>
            <a:off x="1676400" y="1066800"/>
            <a:ext cx="8763000" cy="0"/>
          </a:xfrm>
          <a:prstGeom prst="straightConnector1">
            <a:avLst/>
          </a:prstGeom>
          <a:noFill/>
          <a:ln cap="flat" cmpd="sng" w="19050">
            <a:solidFill>
              <a:schemeClr val="hlink"/>
            </a:solidFill>
            <a:prstDash val="solid"/>
            <a:round/>
            <a:headEnd len="med" w="med" type="none"/>
            <a:tailEnd len="med" w="med" type="none"/>
          </a:ln>
        </p:spPr>
      </p:cxnSp>
      <p:sp>
        <p:nvSpPr>
          <p:cNvPr id="1347" name="Google Shape;1347;p156"/>
          <p:cNvSpPr txBox="1"/>
          <p:nvPr/>
        </p:nvSpPr>
        <p:spPr>
          <a:xfrm>
            <a:off x="1828800" y="457200"/>
            <a:ext cx="674210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folHlink"/>
                </a:solidFill>
                <a:latin typeface="Times New Roman"/>
                <a:ea typeface="Times New Roman"/>
                <a:cs typeface="Times New Roman"/>
                <a:sym typeface="Times New Roman"/>
              </a:rPr>
              <a:t>Figure 4.12  </a:t>
            </a:r>
            <a:r>
              <a:rPr b="1" i="1" lang="en-US" sz="2800">
                <a:solidFill>
                  <a:schemeClr val="dk1"/>
                </a:solidFill>
                <a:latin typeface="Times New Roman"/>
                <a:ea typeface="Times New Roman"/>
                <a:cs typeface="Times New Roman"/>
                <a:sym typeface="Times New Roman"/>
              </a:rPr>
              <a:t>Multilevel: 4D-PAM5 scheme</a:t>
            </a:r>
            <a:endParaRPr/>
          </a:p>
        </p:txBody>
      </p:sp>
      <p:cxnSp>
        <p:nvCxnSpPr>
          <p:cNvPr id="1348" name="Google Shape;1348;p156"/>
          <p:cNvCxnSpPr/>
          <p:nvPr/>
        </p:nvCxnSpPr>
        <p:spPr>
          <a:xfrm>
            <a:off x="1676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1349" name="Google Shape;1349;p156"/>
          <p:cNvPicPr preferRelativeResize="0"/>
          <p:nvPr/>
        </p:nvPicPr>
        <p:blipFill rotWithShape="1">
          <a:blip r:embed="rId3">
            <a:alphaModFix/>
          </a:blip>
          <a:srcRect b="0" l="0" r="0" t="0"/>
          <a:stretch/>
        </p:blipFill>
        <p:spPr>
          <a:xfrm>
            <a:off x="1676400" y="1739900"/>
            <a:ext cx="8802688" cy="3975100"/>
          </a:xfrm>
          <a:prstGeom prst="rect">
            <a:avLst/>
          </a:prstGeom>
          <a:noFill/>
          <a:ln>
            <a:noFill/>
          </a:ln>
        </p:spPr>
      </p:pic>
      <p:sp>
        <p:nvSpPr>
          <p:cNvPr id="1350" name="Google Shape;1350;p1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54" name="Shape 1354"/>
        <p:cNvGrpSpPr/>
        <p:nvPr/>
      </p:nvGrpSpPr>
      <p:grpSpPr>
        <a:xfrm>
          <a:off x="0" y="0"/>
          <a:ext cx="0" cy="0"/>
          <a:chOff x="0" y="0"/>
          <a:chExt cx="0" cy="0"/>
        </a:xfrm>
      </p:grpSpPr>
      <p:sp>
        <p:nvSpPr>
          <p:cNvPr id="1355" name="Google Shape;1355;p157"/>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chemeClr val="lt2"/>
                </a:solidFill>
                <a:latin typeface="Arial"/>
                <a:ea typeface="Arial"/>
                <a:cs typeface="Arial"/>
                <a:sym typeface="Arial"/>
              </a:rPr>
              <a:t>4.</a:t>
            </a:r>
            <a:fld id="{00000000-1234-1234-1234-123412341234}" type="slidenum">
              <a:rPr lang="en-US" sz="2000">
                <a:solidFill>
                  <a:schemeClr val="lt2"/>
                </a:solidFill>
                <a:latin typeface="Arial"/>
                <a:ea typeface="Arial"/>
                <a:cs typeface="Arial"/>
                <a:sym typeface="Arial"/>
              </a:rPr>
              <a:t>‹#›</a:t>
            </a:fld>
            <a:endParaRPr sz="2000">
              <a:solidFill>
                <a:schemeClr val="lt2"/>
              </a:solidFill>
              <a:latin typeface="Arial"/>
              <a:ea typeface="Arial"/>
              <a:cs typeface="Arial"/>
              <a:sym typeface="Arial"/>
            </a:endParaRPr>
          </a:p>
        </p:txBody>
      </p:sp>
      <p:sp>
        <p:nvSpPr>
          <p:cNvPr id="1356" name="Google Shape;1356;p157"/>
          <p:cNvSpPr txBox="1"/>
          <p:nvPr>
            <p:ph type="title"/>
          </p:nvPr>
        </p:nvSpPr>
        <p:spPr>
          <a:xfrm>
            <a:off x="2209800" y="365052"/>
            <a:ext cx="7772400" cy="74073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Multi-transition Coding</a:t>
            </a:r>
            <a:endParaRPr/>
          </a:p>
        </p:txBody>
      </p:sp>
      <p:sp>
        <p:nvSpPr>
          <p:cNvPr id="1357" name="Google Shape;1357;p157"/>
          <p:cNvSpPr txBox="1"/>
          <p:nvPr>
            <p:ph idx="1" type="body"/>
          </p:nvPr>
        </p:nvSpPr>
        <p:spPr>
          <a:xfrm>
            <a:off x="838200" y="1212112"/>
            <a:ext cx="10209028" cy="488388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200"/>
              <a:buChar char="•"/>
            </a:pPr>
            <a:r>
              <a:rPr lang="en-US" sz="3200"/>
              <a:t>Because of </a:t>
            </a:r>
            <a:r>
              <a:rPr lang="en-US" sz="3200">
                <a:solidFill>
                  <a:srgbClr val="FF0000"/>
                </a:solidFill>
              </a:rPr>
              <a:t>synchronization requirements </a:t>
            </a:r>
            <a:r>
              <a:rPr lang="en-US" sz="3200"/>
              <a:t>we force </a:t>
            </a:r>
            <a:r>
              <a:rPr lang="en-US" sz="3200">
                <a:solidFill>
                  <a:srgbClr val="FF0000"/>
                </a:solidFill>
              </a:rPr>
              <a:t>more transitions</a:t>
            </a:r>
            <a:r>
              <a:rPr lang="en-US" sz="3200"/>
              <a:t>. This can result in very </a:t>
            </a:r>
            <a:r>
              <a:rPr lang="en-US" sz="3200">
                <a:solidFill>
                  <a:srgbClr val="FF0000"/>
                </a:solidFill>
              </a:rPr>
              <a:t>high bandwidth requirements </a:t>
            </a:r>
            <a:r>
              <a:rPr lang="en-US" sz="3200"/>
              <a:t>-&gt; more transitions than are bits (e.g. mid bit transition with inversion).</a:t>
            </a:r>
            <a:endParaRPr/>
          </a:p>
          <a:p>
            <a:pPr indent="-228600" lvl="0" marL="228600" rtl="0" algn="l">
              <a:lnSpc>
                <a:spcPct val="90000"/>
              </a:lnSpc>
              <a:spcBef>
                <a:spcPts val="1000"/>
              </a:spcBef>
              <a:spcAft>
                <a:spcPts val="0"/>
              </a:spcAft>
              <a:buClr>
                <a:schemeClr val="dk1"/>
              </a:buClr>
              <a:buSzPts val="3200"/>
              <a:buChar char="•"/>
            </a:pPr>
            <a:r>
              <a:rPr lang="en-US" sz="3200"/>
              <a:t>Codes can be created that are differential at the bit level forcing transitions at bit boundaries. This results in a bandwidth requirement that is equivalent to the bit rate.</a:t>
            </a:r>
            <a:endParaRPr/>
          </a:p>
          <a:p>
            <a:pPr indent="-228600" lvl="0" marL="228600" rtl="0" algn="l">
              <a:lnSpc>
                <a:spcPct val="90000"/>
              </a:lnSpc>
              <a:spcBef>
                <a:spcPts val="1000"/>
              </a:spcBef>
              <a:spcAft>
                <a:spcPts val="0"/>
              </a:spcAft>
              <a:buClr>
                <a:schemeClr val="dk1"/>
              </a:buClr>
              <a:buSzPts val="3200"/>
              <a:buChar char="•"/>
            </a:pPr>
            <a:r>
              <a:rPr lang="en-US" sz="3200"/>
              <a:t>In some instances, the bandwidth requirement may even be lower, due to repetitive patterns resulting in a periodic signal.</a:t>
            </a:r>
            <a:endParaRPr/>
          </a:p>
          <a:p>
            <a:pPr indent="0" lvl="0" marL="228600" rtl="0" algn="l">
              <a:lnSpc>
                <a:spcPct val="90000"/>
              </a:lnSpc>
              <a:spcBef>
                <a:spcPts val="1000"/>
              </a:spcBef>
              <a:spcAft>
                <a:spcPts val="0"/>
              </a:spcAft>
              <a:buClr>
                <a:schemeClr val="dk1"/>
              </a:buClr>
              <a:buSzPts val="3600"/>
              <a:buNone/>
            </a:pPr>
            <a:r>
              <a:t/>
            </a:r>
            <a:endParaRPr sz="3600"/>
          </a:p>
        </p:txBody>
      </p:sp>
      <p:sp>
        <p:nvSpPr>
          <p:cNvPr id="1358" name="Google Shape;1358;p1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63" name="Shape 1363"/>
        <p:cNvGrpSpPr/>
        <p:nvPr/>
      </p:nvGrpSpPr>
      <p:grpSpPr>
        <a:xfrm>
          <a:off x="0" y="0"/>
          <a:ext cx="0" cy="0"/>
          <a:chOff x="0" y="0"/>
          <a:chExt cx="0" cy="0"/>
        </a:xfrm>
      </p:grpSpPr>
      <p:sp>
        <p:nvSpPr>
          <p:cNvPr id="1364" name="Google Shape;1364;p158"/>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chemeClr val="lt2"/>
                </a:solidFill>
                <a:latin typeface="Arial"/>
                <a:ea typeface="Arial"/>
                <a:cs typeface="Arial"/>
                <a:sym typeface="Arial"/>
              </a:rPr>
              <a:t>4.</a:t>
            </a:r>
            <a:fld id="{00000000-1234-1234-1234-123412341234}" type="slidenum">
              <a:rPr lang="en-US" sz="2000">
                <a:solidFill>
                  <a:schemeClr val="lt2"/>
                </a:solidFill>
                <a:latin typeface="Arial"/>
                <a:ea typeface="Arial"/>
                <a:cs typeface="Arial"/>
                <a:sym typeface="Arial"/>
              </a:rPr>
              <a:t>‹#›</a:t>
            </a:fld>
            <a:endParaRPr sz="2000">
              <a:solidFill>
                <a:schemeClr val="lt2"/>
              </a:solidFill>
              <a:latin typeface="Arial"/>
              <a:ea typeface="Arial"/>
              <a:cs typeface="Arial"/>
              <a:sym typeface="Arial"/>
            </a:endParaRPr>
          </a:p>
        </p:txBody>
      </p:sp>
      <p:cxnSp>
        <p:nvCxnSpPr>
          <p:cNvPr id="1365" name="Google Shape;1365;p158"/>
          <p:cNvCxnSpPr/>
          <p:nvPr/>
        </p:nvCxnSpPr>
        <p:spPr>
          <a:xfrm>
            <a:off x="1676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1366" name="Google Shape;1366;p158"/>
          <p:cNvCxnSpPr/>
          <p:nvPr/>
        </p:nvCxnSpPr>
        <p:spPr>
          <a:xfrm>
            <a:off x="1676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1367" name="Google Shape;1367;p158"/>
          <p:cNvSpPr txBox="1"/>
          <p:nvPr/>
        </p:nvSpPr>
        <p:spPr>
          <a:xfrm>
            <a:off x="1828801" y="762000"/>
            <a:ext cx="618688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3600">
                <a:solidFill>
                  <a:schemeClr val="dk1"/>
                </a:solidFill>
                <a:latin typeface="Times New Roman"/>
                <a:ea typeface="Times New Roman"/>
                <a:cs typeface="Times New Roman"/>
                <a:sym typeface="Times New Roman"/>
              </a:rPr>
              <a:t>Multitransition: MLT-3 scheme</a:t>
            </a:r>
            <a:endParaRPr/>
          </a:p>
        </p:txBody>
      </p:sp>
      <p:cxnSp>
        <p:nvCxnSpPr>
          <p:cNvPr id="1368" name="Google Shape;1368;p158"/>
          <p:cNvCxnSpPr/>
          <p:nvPr/>
        </p:nvCxnSpPr>
        <p:spPr>
          <a:xfrm>
            <a:off x="1676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1369" name="Google Shape;1369;p158"/>
          <p:cNvPicPr preferRelativeResize="0"/>
          <p:nvPr/>
        </p:nvPicPr>
        <p:blipFill rotWithShape="1">
          <a:blip r:embed="rId3">
            <a:alphaModFix/>
          </a:blip>
          <a:srcRect b="0" l="0" r="0" t="0"/>
          <a:stretch/>
        </p:blipFill>
        <p:spPr>
          <a:xfrm>
            <a:off x="1685926" y="1773239"/>
            <a:ext cx="8829675" cy="4105275"/>
          </a:xfrm>
          <a:prstGeom prst="rect">
            <a:avLst/>
          </a:prstGeom>
          <a:noFill/>
          <a:ln>
            <a:noFill/>
          </a:ln>
        </p:spPr>
      </p:pic>
      <p:sp>
        <p:nvSpPr>
          <p:cNvPr id="1370" name="Google Shape;1370;p1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74" name="Shape 1374"/>
        <p:cNvGrpSpPr/>
        <p:nvPr/>
      </p:nvGrpSpPr>
      <p:grpSpPr>
        <a:xfrm>
          <a:off x="0" y="0"/>
          <a:ext cx="0" cy="0"/>
          <a:chOff x="0" y="0"/>
          <a:chExt cx="0" cy="0"/>
        </a:xfrm>
      </p:grpSpPr>
      <p:sp>
        <p:nvSpPr>
          <p:cNvPr id="1375" name="Google Shape;1375;p159"/>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chemeClr val="lt2"/>
                </a:solidFill>
                <a:latin typeface="Arial"/>
                <a:ea typeface="Arial"/>
                <a:cs typeface="Arial"/>
                <a:sym typeface="Arial"/>
              </a:rPr>
              <a:t>4.</a:t>
            </a:r>
            <a:fld id="{00000000-1234-1234-1234-123412341234}" type="slidenum">
              <a:rPr lang="en-US" sz="2000">
                <a:solidFill>
                  <a:schemeClr val="lt2"/>
                </a:solidFill>
                <a:latin typeface="Arial"/>
                <a:ea typeface="Arial"/>
                <a:cs typeface="Arial"/>
                <a:sym typeface="Arial"/>
              </a:rPr>
              <a:t>‹#›</a:t>
            </a:fld>
            <a:endParaRPr sz="2000">
              <a:solidFill>
                <a:schemeClr val="lt2"/>
              </a:solidFill>
              <a:latin typeface="Arial"/>
              <a:ea typeface="Arial"/>
              <a:cs typeface="Arial"/>
              <a:sym typeface="Arial"/>
            </a:endParaRPr>
          </a:p>
        </p:txBody>
      </p:sp>
      <p:sp>
        <p:nvSpPr>
          <p:cNvPr id="1376" name="Google Shape;1376;p159"/>
          <p:cNvSpPr txBox="1"/>
          <p:nvPr>
            <p:ph type="title"/>
          </p:nvPr>
        </p:nvSpPr>
        <p:spPr>
          <a:xfrm>
            <a:off x="1456660" y="609600"/>
            <a:ext cx="8525540" cy="687572"/>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b="1" lang="en-US">
                <a:latin typeface="Calibri"/>
                <a:ea typeface="Calibri"/>
                <a:cs typeface="Calibri"/>
                <a:sym typeface="Calibri"/>
              </a:rPr>
              <a:t>MLT-3- Multiline Transmission, 3 levels</a:t>
            </a:r>
            <a:endParaRPr/>
          </a:p>
        </p:txBody>
      </p:sp>
      <p:sp>
        <p:nvSpPr>
          <p:cNvPr id="1377" name="Google Shape;1377;p159"/>
          <p:cNvSpPr txBox="1"/>
          <p:nvPr>
            <p:ph idx="1" type="body"/>
          </p:nvPr>
        </p:nvSpPr>
        <p:spPr>
          <a:xfrm>
            <a:off x="935665" y="1477926"/>
            <a:ext cx="10600661" cy="461807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600"/>
              <a:buChar char="•"/>
            </a:pPr>
            <a:r>
              <a:rPr lang="en-US" sz="3600"/>
              <a:t>Signal rate is same as NRZ-I</a:t>
            </a:r>
            <a:endParaRPr/>
          </a:p>
          <a:p>
            <a:pPr indent="-228600" lvl="0" marL="228600" rtl="0" algn="l">
              <a:lnSpc>
                <a:spcPct val="90000"/>
              </a:lnSpc>
              <a:spcBef>
                <a:spcPts val="1000"/>
              </a:spcBef>
              <a:spcAft>
                <a:spcPts val="0"/>
              </a:spcAft>
              <a:buClr>
                <a:schemeClr val="dk1"/>
              </a:buClr>
              <a:buSzPts val="3600"/>
              <a:buChar char="•"/>
            </a:pPr>
            <a:r>
              <a:rPr lang="en-US" sz="3600"/>
              <a:t>But because of the resulting bit pattern, we have a periodic signal for worst case bit pattern: 1111</a:t>
            </a:r>
            <a:endParaRPr/>
          </a:p>
          <a:p>
            <a:pPr indent="-228600" lvl="0" marL="228600" rtl="0" algn="l">
              <a:lnSpc>
                <a:spcPct val="90000"/>
              </a:lnSpc>
              <a:spcBef>
                <a:spcPts val="1000"/>
              </a:spcBef>
              <a:spcAft>
                <a:spcPts val="0"/>
              </a:spcAft>
              <a:buClr>
                <a:schemeClr val="dk1"/>
              </a:buClr>
              <a:buSzPts val="3600"/>
              <a:buChar char="•"/>
            </a:pPr>
            <a:r>
              <a:rPr lang="en-US" sz="3600"/>
              <a:t>This can be approximated as an analog signal a frequency 1/4 the bit rate!</a:t>
            </a:r>
            <a:endParaRPr/>
          </a:p>
        </p:txBody>
      </p:sp>
      <p:sp>
        <p:nvSpPr>
          <p:cNvPr id="1378" name="Google Shape;1378;p1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83" name="Shape 1383"/>
        <p:cNvGrpSpPr/>
        <p:nvPr/>
      </p:nvGrpSpPr>
      <p:grpSpPr>
        <a:xfrm>
          <a:off x="0" y="0"/>
          <a:ext cx="0" cy="0"/>
          <a:chOff x="0" y="0"/>
          <a:chExt cx="0" cy="0"/>
        </a:xfrm>
      </p:grpSpPr>
      <p:sp>
        <p:nvSpPr>
          <p:cNvPr id="1384" name="Google Shape;1384;p160"/>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chemeClr val="lt2"/>
                </a:solidFill>
                <a:latin typeface="Arial"/>
                <a:ea typeface="Arial"/>
                <a:cs typeface="Arial"/>
                <a:sym typeface="Arial"/>
              </a:rPr>
              <a:t>4.</a:t>
            </a:r>
            <a:fld id="{00000000-1234-1234-1234-123412341234}" type="slidenum">
              <a:rPr lang="en-US" sz="2000">
                <a:solidFill>
                  <a:schemeClr val="lt2"/>
                </a:solidFill>
                <a:latin typeface="Arial"/>
                <a:ea typeface="Arial"/>
                <a:cs typeface="Arial"/>
                <a:sym typeface="Arial"/>
              </a:rPr>
              <a:t>‹#›</a:t>
            </a:fld>
            <a:endParaRPr sz="2000">
              <a:solidFill>
                <a:schemeClr val="lt2"/>
              </a:solidFill>
              <a:latin typeface="Arial"/>
              <a:ea typeface="Arial"/>
              <a:cs typeface="Arial"/>
              <a:sym typeface="Arial"/>
            </a:endParaRPr>
          </a:p>
        </p:txBody>
      </p:sp>
      <p:sp>
        <p:nvSpPr>
          <p:cNvPr id="1385" name="Google Shape;1385;p160"/>
          <p:cNvSpPr txBox="1"/>
          <p:nvPr/>
        </p:nvSpPr>
        <p:spPr>
          <a:xfrm>
            <a:off x="1446029" y="141767"/>
            <a:ext cx="4995863"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folHlink"/>
                </a:solidFill>
                <a:latin typeface="Times New Roman"/>
                <a:ea typeface="Times New Roman"/>
                <a:cs typeface="Times New Roman"/>
                <a:sym typeface="Times New Roman"/>
              </a:rPr>
              <a:t>Table 4.1  </a:t>
            </a:r>
            <a:r>
              <a:rPr b="1" i="1" lang="en-US" sz="2000">
                <a:solidFill>
                  <a:schemeClr val="dk1"/>
                </a:solidFill>
                <a:latin typeface="Times New Roman"/>
                <a:ea typeface="Times New Roman"/>
                <a:cs typeface="Times New Roman"/>
                <a:sym typeface="Times New Roman"/>
              </a:rPr>
              <a:t>Summary of line coding schemes</a:t>
            </a:r>
            <a:endParaRPr/>
          </a:p>
        </p:txBody>
      </p:sp>
      <p:grpSp>
        <p:nvGrpSpPr>
          <p:cNvPr id="1386" name="Google Shape;1386;p160"/>
          <p:cNvGrpSpPr/>
          <p:nvPr/>
        </p:nvGrpSpPr>
        <p:grpSpPr>
          <a:xfrm>
            <a:off x="701749" y="754912"/>
            <a:ext cx="11015329" cy="5401339"/>
            <a:chOff x="90" y="538"/>
            <a:chExt cx="5574" cy="2630"/>
          </a:xfrm>
        </p:grpSpPr>
        <p:pic>
          <p:nvPicPr>
            <p:cNvPr id="1387" name="Google Shape;1387;p160"/>
            <p:cNvPicPr preferRelativeResize="0"/>
            <p:nvPr/>
          </p:nvPicPr>
          <p:blipFill rotWithShape="1">
            <a:blip r:embed="rId3">
              <a:alphaModFix/>
            </a:blip>
            <a:srcRect b="0" l="0" r="0" t="0"/>
            <a:stretch/>
          </p:blipFill>
          <p:spPr>
            <a:xfrm>
              <a:off x="144" y="538"/>
              <a:ext cx="5482" cy="1497"/>
            </a:xfrm>
            <a:prstGeom prst="rect">
              <a:avLst/>
            </a:prstGeom>
            <a:noFill/>
            <a:ln>
              <a:noFill/>
            </a:ln>
          </p:spPr>
        </p:pic>
        <p:pic>
          <p:nvPicPr>
            <p:cNvPr id="1388" name="Google Shape;1388;p160"/>
            <p:cNvPicPr preferRelativeResize="0"/>
            <p:nvPr/>
          </p:nvPicPr>
          <p:blipFill rotWithShape="1">
            <a:blip r:embed="rId4">
              <a:alphaModFix/>
            </a:blip>
            <a:srcRect b="0" l="0" r="0" t="0"/>
            <a:stretch/>
          </p:blipFill>
          <p:spPr>
            <a:xfrm>
              <a:off x="90" y="1882"/>
              <a:ext cx="5574" cy="1286"/>
            </a:xfrm>
            <a:prstGeom prst="rect">
              <a:avLst/>
            </a:prstGeom>
            <a:noFill/>
            <a:ln>
              <a:noFill/>
            </a:ln>
          </p:spPr>
        </p:pic>
      </p:grpSp>
      <p:sp>
        <p:nvSpPr>
          <p:cNvPr id="1389" name="Google Shape;1389;p1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sp>
        <p:nvSpPr>
          <p:cNvPr id="1394" name="Google Shape;1394;p1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1395" name="Google Shape;1395;p1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96" name="Google Shape;1396;p161"/>
          <p:cNvSpPr txBox="1"/>
          <p:nvPr/>
        </p:nvSpPr>
        <p:spPr>
          <a:xfrm>
            <a:off x="818707" y="1010093"/>
            <a:ext cx="10696353"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Calibri"/>
                <a:ea typeface="Calibri"/>
                <a:cs typeface="Calibri"/>
                <a:sym typeface="Calibri"/>
              </a:rPr>
              <a:t>Convert the below bit pattern into digital signal using all the known line coding schemes.</a:t>
            </a:r>
            <a:endParaRPr/>
          </a:p>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a:p>
            <a:pPr indent="0" lvl="0" marL="0" marR="0" rtl="0" algn="l">
              <a:spcBef>
                <a:spcPts val="0"/>
              </a:spcBef>
              <a:spcAft>
                <a:spcPts val="0"/>
              </a:spcAft>
              <a:buNone/>
            </a:pPr>
            <a:r>
              <a:rPr lang="en-US" sz="3600">
                <a:solidFill>
                  <a:schemeClr val="dk1"/>
                </a:solidFill>
                <a:latin typeface="Calibri"/>
                <a:ea typeface="Calibri"/>
                <a:cs typeface="Calibri"/>
                <a:sym typeface="Calibri"/>
              </a:rPr>
              <a:t>0110100101100110</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00" name="Shape 1400"/>
        <p:cNvGrpSpPr/>
        <p:nvPr/>
      </p:nvGrpSpPr>
      <p:grpSpPr>
        <a:xfrm>
          <a:off x="0" y="0"/>
          <a:ext cx="0" cy="0"/>
          <a:chOff x="0" y="0"/>
          <a:chExt cx="0" cy="0"/>
        </a:xfrm>
      </p:grpSpPr>
      <p:sp>
        <p:nvSpPr>
          <p:cNvPr id="1401" name="Google Shape;1401;p162"/>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chemeClr val="lt2"/>
                </a:solidFill>
                <a:latin typeface="Arial"/>
                <a:ea typeface="Arial"/>
                <a:cs typeface="Arial"/>
                <a:sym typeface="Arial"/>
              </a:rPr>
              <a:t>4.</a:t>
            </a:r>
            <a:fld id="{00000000-1234-1234-1234-123412341234}" type="slidenum">
              <a:rPr lang="en-US" sz="2000">
                <a:solidFill>
                  <a:schemeClr val="lt2"/>
                </a:solidFill>
                <a:latin typeface="Arial"/>
                <a:ea typeface="Arial"/>
                <a:cs typeface="Arial"/>
                <a:sym typeface="Arial"/>
              </a:rPr>
              <a:t>‹#›</a:t>
            </a:fld>
            <a:endParaRPr sz="2000">
              <a:solidFill>
                <a:schemeClr val="lt2"/>
              </a:solidFill>
              <a:latin typeface="Arial"/>
              <a:ea typeface="Arial"/>
              <a:cs typeface="Arial"/>
              <a:sym typeface="Arial"/>
            </a:endParaRPr>
          </a:p>
        </p:txBody>
      </p:sp>
      <p:sp>
        <p:nvSpPr>
          <p:cNvPr id="1402" name="Google Shape;1402;p162"/>
          <p:cNvSpPr txBox="1"/>
          <p:nvPr>
            <p:ph type="title"/>
          </p:nvPr>
        </p:nvSpPr>
        <p:spPr>
          <a:xfrm>
            <a:off x="1210339" y="174625"/>
            <a:ext cx="7772400" cy="86736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Block Coding</a:t>
            </a:r>
            <a:endParaRPr/>
          </a:p>
        </p:txBody>
      </p:sp>
      <p:sp>
        <p:nvSpPr>
          <p:cNvPr id="1403" name="Google Shape;1403;p162"/>
          <p:cNvSpPr txBox="1"/>
          <p:nvPr>
            <p:ph idx="1" type="body"/>
          </p:nvPr>
        </p:nvSpPr>
        <p:spPr>
          <a:xfrm>
            <a:off x="838200" y="1041991"/>
            <a:ext cx="10664456" cy="5454502"/>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3200"/>
              <a:buChar char="•"/>
            </a:pPr>
            <a:r>
              <a:rPr lang="en-US" sz="3200"/>
              <a:t>For a code to be capable of </a:t>
            </a:r>
            <a:r>
              <a:rPr lang="en-US" sz="3200">
                <a:solidFill>
                  <a:srgbClr val="FF0000"/>
                </a:solidFill>
              </a:rPr>
              <a:t>error detection</a:t>
            </a:r>
            <a:r>
              <a:rPr lang="en-US" sz="3200"/>
              <a:t>, we need to </a:t>
            </a:r>
            <a:r>
              <a:rPr lang="en-US" sz="3200">
                <a:solidFill>
                  <a:srgbClr val="FF0000"/>
                </a:solidFill>
              </a:rPr>
              <a:t>add redundancy</a:t>
            </a:r>
            <a:r>
              <a:rPr lang="en-US" sz="3200"/>
              <a:t>, i.e., extra bits to the data bits.</a:t>
            </a:r>
            <a:endParaRPr/>
          </a:p>
          <a:p>
            <a:pPr indent="-228600" lvl="0" marL="228600" rtl="0" algn="l">
              <a:lnSpc>
                <a:spcPct val="90000"/>
              </a:lnSpc>
              <a:spcBef>
                <a:spcPts val="1000"/>
              </a:spcBef>
              <a:spcAft>
                <a:spcPts val="0"/>
              </a:spcAft>
              <a:buClr>
                <a:srgbClr val="FF0000"/>
              </a:buClr>
              <a:buSzPts val="3200"/>
              <a:buChar char="•"/>
            </a:pPr>
            <a:r>
              <a:rPr lang="en-US" sz="3200">
                <a:solidFill>
                  <a:srgbClr val="FF0000"/>
                </a:solidFill>
              </a:rPr>
              <a:t>Synchronization also requires redundancy </a:t>
            </a:r>
            <a:r>
              <a:rPr lang="en-US" sz="3200"/>
              <a:t>- transitions are important in the signal flow and must occur frequently.</a:t>
            </a:r>
            <a:endParaRPr/>
          </a:p>
          <a:p>
            <a:pPr indent="-228600" lvl="0" marL="228600" rtl="0" algn="l">
              <a:lnSpc>
                <a:spcPct val="90000"/>
              </a:lnSpc>
              <a:spcBef>
                <a:spcPts val="1000"/>
              </a:spcBef>
              <a:spcAft>
                <a:spcPts val="0"/>
              </a:spcAft>
              <a:buClr>
                <a:schemeClr val="dk1"/>
              </a:buClr>
              <a:buSzPts val="3200"/>
              <a:buChar char="•"/>
            </a:pPr>
            <a:r>
              <a:rPr lang="en-US" sz="3200"/>
              <a:t>Block coding is done in three steps: division, substitution and combination.</a:t>
            </a:r>
            <a:endParaRPr/>
          </a:p>
          <a:p>
            <a:pPr indent="-228600" lvl="0" marL="228600" rtl="0" algn="l">
              <a:lnSpc>
                <a:spcPct val="90000"/>
              </a:lnSpc>
              <a:spcBef>
                <a:spcPts val="1000"/>
              </a:spcBef>
              <a:spcAft>
                <a:spcPts val="0"/>
              </a:spcAft>
              <a:buClr>
                <a:schemeClr val="dk1"/>
              </a:buClr>
              <a:buSzPts val="3200"/>
              <a:buChar char="•"/>
            </a:pPr>
            <a:r>
              <a:rPr lang="en-US" sz="3200"/>
              <a:t>It is represented by - xB/yB.</a:t>
            </a:r>
            <a:endParaRPr/>
          </a:p>
          <a:p>
            <a:pPr indent="-228600" lvl="0" marL="228600" rtl="0" algn="l">
              <a:lnSpc>
                <a:spcPct val="90000"/>
              </a:lnSpc>
              <a:spcBef>
                <a:spcPts val="1000"/>
              </a:spcBef>
              <a:spcAft>
                <a:spcPts val="0"/>
              </a:spcAft>
              <a:buClr>
                <a:schemeClr val="dk1"/>
              </a:buClr>
              <a:buSzPts val="3200"/>
              <a:buChar char="•"/>
            </a:pPr>
            <a:r>
              <a:rPr lang="en-US" sz="3200"/>
              <a:t>The resulting bit stream prevents certain bit combinations that when used with line encoding would result in DC components or poor sync. quality.</a:t>
            </a:r>
            <a:endParaRPr sz="3600"/>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08" name="Shape 1408"/>
        <p:cNvGrpSpPr/>
        <p:nvPr/>
      </p:nvGrpSpPr>
      <p:grpSpPr>
        <a:xfrm>
          <a:off x="0" y="0"/>
          <a:ext cx="0" cy="0"/>
          <a:chOff x="0" y="0"/>
          <a:chExt cx="0" cy="0"/>
        </a:xfrm>
      </p:grpSpPr>
      <p:sp>
        <p:nvSpPr>
          <p:cNvPr id="1409" name="Google Shape;1409;p163"/>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chemeClr val="lt2"/>
                </a:solidFill>
                <a:latin typeface="Arial"/>
                <a:ea typeface="Arial"/>
                <a:cs typeface="Arial"/>
                <a:sym typeface="Arial"/>
              </a:rPr>
              <a:t>4.</a:t>
            </a:r>
            <a:fld id="{00000000-1234-1234-1234-123412341234}" type="slidenum">
              <a:rPr lang="en-US" sz="2000">
                <a:solidFill>
                  <a:schemeClr val="lt2"/>
                </a:solidFill>
                <a:latin typeface="Arial"/>
                <a:ea typeface="Arial"/>
                <a:cs typeface="Arial"/>
                <a:sym typeface="Arial"/>
              </a:rPr>
              <a:t>‹#›</a:t>
            </a:fld>
            <a:endParaRPr sz="2000">
              <a:solidFill>
                <a:schemeClr val="lt2"/>
              </a:solidFill>
              <a:latin typeface="Arial"/>
              <a:ea typeface="Arial"/>
              <a:cs typeface="Arial"/>
              <a:sym typeface="Arial"/>
            </a:endParaRPr>
          </a:p>
        </p:txBody>
      </p:sp>
      <p:sp>
        <p:nvSpPr>
          <p:cNvPr id="1410" name="Google Shape;1410;p163"/>
          <p:cNvSpPr/>
          <p:nvPr/>
        </p:nvSpPr>
        <p:spPr>
          <a:xfrm>
            <a:off x="1890713" y="107951"/>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1411" name="Google Shape;1411;p163"/>
          <p:cNvSpPr/>
          <p:nvPr/>
        </p:nvSpPr>
        <p:spPr>
          <a:xfrm>
            <a:off x="2273301" y="107951"/>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1412" name="Google Shape;1412;p163"/>
          <p:cNvSpPr/>
          <p:nvPr/>
        </p:nvSpPr>
        <p:spPr>
          <a:xfrm>
            <a:off x="2014539" y="530226"/>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1413" name="Google Shape;1413;p163"/>
          <p:cNvSpPr/>
          <p:nvPr/>
        </p:nvSpPr>
        <p:spPr>
          <a:xfrm>
            <a:off x="2384425" y="530226"/>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1414" name="Google Shape;1414;p163"/>
          <p:cNvSpPr/>
          <p:nvPr/>
        </p:nvSpPr>
        <p:spPr>
          <a:xfrm>
            <a:off x="1600200" y="457201"/>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1415" name="Google Shape;1415;p163"/>
          <p:cNvSpPr/>
          <p:nvPr/>
        </p:nvSpPr>
        <p:spPr>
          <a:xfrm>
            <a:off x="2235200" y="1"/>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1416" name="Google Shape;1416;p163"/>
          <p:cNvSpPr/>
          <p:nvPr/>
        </p:nvSpPr>
        <p:spPr>
          <a:xfrm>
            <a:off x="1966914"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cxnSp>
        <p:nvCxnSpPr>
          <p:cNvPr id="1417" name="Google Shape;1417;p163"/>
          <p:cNvCxnSpPr/>
          <p:nvPr/>
        </p:nvCxnSpPr>
        <p:spPr>
          <a:xfrm>
            <a:off x="1981200" y="2667000"/>
            <a:ext cx="8153400" cy="0"/>
          </a:xfrm>
          <a:prstGeom prst="straightConnector1">
            <a:avLst/>
          </a:prstGeom>
          <a:noFill/>
          <a:ln cap="flat" cmpd="sng" w="76200">
            <a:solidFill>
              <a:srgbClr val="009900"/>
            </a:solidFill>
            <a:prstDash val="solid"/>
            <a:round/>
            <a:headEnd len="med" w="med" type="none"/>
            <a:tailEnd len="med" w="med" type="none"/>
          </a:ln>
        </p:spPr>
      </p:cxnSp>
      <p:cxnSp>
        <p:nvCxnSpPr>
          <p:cNvPr id="1418" name="Google Shape;1418;p163"/>
          <p:cNvCxnSpPr/>
          <p:nvPr/>
        </p:nvCxnSpPr>
        <p:spPr>
          <a:xfrm>
            <a:off x="1982788" y="4876800"/>
            <a:ext cx="8153400" cy="0"/>
          </a:xfrm>
          <a:prstGeom prst="straightConnector1">
            <a:avLst/>
          </a:prstGeom>
          <a:noFill/>
          <a:ln cap="flat" cmpd="sng" w="76200">
            <a:solidFill>
              <a:srgbClr val="009900"/>
            </a:solidFill>
            <a:prstDash val="solid"/>
            <a:round/>
            <a:headEnd len="med" w="med" type="none"/>
            <a:tailEnd len="med" w="med" type="none"/>
          </a:ln>
        </p:spPr>
      </p:cxnSp>
      <p:sp>
        <p:nvSpPr>
          <p:cNvPr id="1419" name="Google Shape;1419;p163"/>
          <p:cNvSpPr/>
          <p:nvPr/>
        </p:nvSpPr>
        <p:spPr>
          <a:xfrm>
            <a:off x="2019300" y="2759076"/>
            <a:ext cx="8077200" cy="2062103"/>
          </a:xfrm>
          <a:prstGeom prst="rect">
            <a:avLst/>
          </a:prstGeom>
          <a:solidFill>
            <a:srgbClr val="99FF33"/>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200">
                <a:solidFill>
                  <a:schemeClr val="dk1"/>
                </a:solidFill>
                <a:latin typeface="Arial"/>
                <a:ea typeface="Arial"/>
                <a:cs typeface="Arial"/>
                <a:sym typeface="Arial"/>
              </a:rPr>
              <a:t>Block coding is normally referred to as </a:t>
            </a:r>
            <a:r>
              <a:rPr b="1" i="1" lang="en-US" sz="3200">
                <a:solidFill>
                  <a:schemeClr val="dk1"/>
                </a:solidFill>
                <a:latin typeface="Arial"/>
                <a:ea typeface="Arial"/>
                <a:cs typeface="Arial"/>
                <a:sym typeface="Arial"/>
              </a:rPr>
              <a:t>m</a:t>
            </a:r>
            <a:r>
              <a:rPr b="1" lang="en-US" sz="3200">
                <a:solidFill>
                  <a:schemeClr val="dk1"/>
                </a:solidFill>
                <a:latin typeface="Arial"/>
                <a:ea typeface="Arial"/>
                <a:cs typeface="Arial"/>
                <a:sym typeface="Arial"/>
              </a:rPr>
              <a:t>B/</a:t>
            </a:r>
            <a:r>
              <a:rPr b="1" i="1" lang="en-US" sz="3200">
                <a:solidFill>
                  <a:schemeClr val="dk1"/>
                </a:solidFill>
                <a:latin typeface="Arial"/>
                <a:ea typeface="Arial"/>
                <a:cs typeface="Arial"/>
                <a:sym typeface="Arial"/>
              </a:rPr>
              <a:t>n</a:t>
            </a:r>
            <a:r>
              <a:rPr b="1" lang="en-US" sz="3200">
                <a:solidFill>
                  <a:schemeClr val="dk1"/>
                </a:solidFill>
                <a:latin typeface="Arial"/>
                <a:ea typeface="Arial"/>
                <a:cs typeface="Arial"/>
                <a:sym typeface="Arial"/>
              </a:rPr>
              <a:t>B coding;</a:t>
            </a:r>
            <a:endParaRPr/>
          </a:p>
          <a:p>
            <a:pPr indent="0" lvl="0" marL="0" marR="0" rtl="0" algn="ctr">
              <a:spcBef>
                <a:spcPts val="0"/>
              </a:spcBef>
              <a:spcAft>
                <a:spcPts val="0"/>
              </a:spcAft>
              <a:buNone/>
            </a:pPr>
            <a:r>
              <a:rPr b="1" lang="en-US" sz="3200">
                <a:solidFill>
                  <a:schemeClr val="dk1"/>
                </a:solidFill>
                <a:latin typeface="Arial"/>
                <a:ea typeface="Arial"/>
                <a:cs typeface="Arial"/>
                <a:sym typeface="Arial"/>
              </a:rPr>
              <a:t>it replaces each </a:t>
            </a:r>
            <a:r>
              <a:rPr b="1" i="1" lang="en-US" sz="3200">
                <a:solidFill>
                  <a:schemeClr val="dk1"/>
                </a:solidFill>
                <a:latin typeface="Arial"/>
                <a:ea typeface="Arial"/>
                <a:cs typeface="Arial"/>
                <a:sym typeface="Arial"/>
              </a:rPr>
              <a:t>m</a:t>
            </a:r>
            <a:r>
              <a:rPr b="1" lang="en-US" sz="3200">
                <a:solidFill>
                  <a:schemeClr val="dk1"/>
                </a:solidFill>
                <a:latin typeface="Arial"/>
                <a:ea typeface="Arial"/>
                <a:cs typeface="Arial"/>
                <a:sym typeface="Arial"/>
              </a:rPr>
              <a:t>-bit group with an </a:t>
            </a:r>
            <a:br>
              <a:rPr b="1" lang="en-US" sz="3200">
                <a:solidFill>
                  <a:schemeClr val="dk1"/>
                </a:solidFill>
                <a:latin typeface="Arial"/>
                <a:ea typeface="Arial"/>
                <a:cs typeface="Arial"/>
                <a:sym typeface="Arial"/>
              </a:rPr>
            </a:br>
            <a:r>
              <a:rPr b="1" i="1" lang="en-US" sz="3200">
                <a:solidFill>
                  <a:schemeClr val="dk1"/>
                </a:solidFill>
                <a:latin typeface="Arial"/>
                <a:ea typeface="Arial"/>
                <a:cs typeface="Arial"/>
                <a:sym typeface="Arial"/>
              </a:rPr>
              <a:t>n</a:t>
            </a:r>
            <a:r>
              <a:rPr b="1" lang="en-US" sz="3200">
                <a:solidFill>
                  <a:schemeClr val="dk1"/>
                </a:solidFill>
                <a:latin typeface="Arial"/>
                <a:ea typeface="Arial"/>
                <a:cs typeface="Arial"/>
                <a:sym typeface="Arial"/>
              </a:rPr>
              <a:t>-bit group.</a:t>
            </a:r>
            <a:endParaRPr/>
          </a:p>
        </p:txBody>
      </p:sp>
      <p:grpSp>
        <p:nvGrpSpPr>
          <p:cNvPr id="1420" name="Google Shape;1420;p163"/>
          <p:cNvGrpSpPr/>
          <p:nvPr/>
        </p:nvGrpSpPr>
        <p:grpSpPr>
          <a:xfrm>
            <a:off x="1981200" y="1981200"/>
            <a:ext cx="1143000" cy="566738"/>
            <a:chOff x="1200" y="1248"/>
            <a:chExt cx="720" cy="357"/>
          </a:xfrm>
        </p:grpSpPr>
        <p:pic>
          <p:nvPicPr>
            <p:cNvPr id="1421" name="Google Shape;1421;p163"/>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1422" name="Google Shape;1422;p163"/>
            <p:cNvSpPr txBox="1"/>
            <p:nvPr/>
          </p:nvSpPr>
          <p:spPr>
            <a:xfrm>
              <a:off x="1284" y="1248"/>
              <a:ext cx="551" cy="32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chemeClr val="hlink"/>
                  </a:solidFill>
                  <a:latin typeface="Times New Roman"/>
                  <a:ea typeface="Times New Roman"/>
                  <a:cs typeface="Times New Roman"/>
                  <a:sym typeface="Times New Roman"/>
                </a:rPr>
                <a:t>Note</a:t>
              </a:r>
              <a:endParaRPr baseline="-25000" sz="2000">
                <a:solidFill>
                  <a:schemeClr val="dk1"/>
                </a:solidFill>
                <a:latin typeface="Times New Roman"/>
                <a:ea typeface="Times New Roman"/>
                <a:cs typeface="Times New Roman"/>
                <a:sym typeface="Times New Roman"/>
              </a:endParaRPr>
            </a:p>
          </p:txBody>
        </p:sp>
      </p:gr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27" name="Shape 1427"/>
        <p:cNvGrpSpPr/>
        <p:nvPr/>
      </p:nvGrpSpPr>
      <p:grpSpPr>
        <a:xfrm>
          <a:off x="0" y="0"/>
          <a:ext cx="0" cy="0"/>
          <a:chOff x="0" y="0"/>
          <a:chExt cx="0" cy="0"/>
        </a:xfrm>
      </p:grpSpPr>
      <p:sp>
        <p:nvSpPr>
          <p:cNvPr id="1428" name="Google Shape;1428;p164"/>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chemeClr val="lt2"/>
                </a:solidFill>
                <a:latin typeface="Arial"/>
                <a:ea typeface="Arial"/>
                <a:cs typeface="Arial"/>
                <a:sym typeface="Arial"/>
              </a:rPr>
              <a:t>4.</a:t>
            </a:r>
            <a:fld id="{00000000-1234-1234-1234-123412341234}" type="slidenum">
              <a:rPr lang="en-US" sz="2000">
                <a:solidFill>
                  <a:schemeClr val="lt2"/>
                </a:solidFill>
                <a:latin typeface="Arial"/>
                <a:ea typeface="Arial"/>
                <a:cs typeface="Arial"/>
                <a:sym typeface="Arial"/>
              </a:rPr>
              <a:t>‹#›</a:t>
            </a:fld>
            <a:endParaRPr sz="2000">
              <a:solidFill>
                <a:schemeClr val="lt2"/>
              </a:solidFill>
              <a:latin typeface="Arial"/>
              <a:ea typeface="Arial"/>
              <a:cs typeface="Arial"/>
              <a:sym typeface="Arial"/>
            </a:endParaRPr>
          </a:p>
        </p:txBody>
      </p:sp>
      <p:cxnSp>
        <p:nvCxnSpPr>
          <p:cNvPr id="1429" name="Google Shape;1429;p164"/>
          <p:cNvCxnSpPr/>
          <p:nvPr/>
        </p:nvCxnSpPr>
        <p:spPr>
          <a:xfrm>
            <a:off x="1676400" y="152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1430" name="Google Shape;1430;p164"/>
          <p:cNvCxnSpPr/>
          <p:nvPr/>
        </p:nvCxnSpPr>
        <p:spPr>
          <a:xfrm>
            <a:off x="1676400" y="990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1431" name="Google Shape;1431;p164"/>
          <p:cNvSpPr txBox="1"/>
          <p:nvPr/>
        </p:nvSpPr>
        <p:spPr>
          <a:xfrm>
            <a:off x="1828800" y="381000"/>
            <a:ext cx="4052888"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folHlink"/>
                </a:solidFill>
                <a:latin typeface="Times New Roman"/>
                <a:ea typeface="Times New Roman"/>
                <a:cs typeface="Times New Roman"/>
                <a:sym typeface="Times New Roman"/>
              </a:rPr>
              <a:t>Figure 4.14  </a:t>
            </a:r>
            <a:r>
              <a:rPr b="1" i="1" lang="en-US" sz="2000">
                <a:solidFill>
                  <a:schemeClr val="dk1"/>
                </a:solidFill>
                <a:latin typeface="Times New Roman"/>
                <a:ea typeface="Times New Roman"/>
                <a:cs typeface="Times New Roman"/>
                <a:sym typeface="Times New Roman"/>
              </a:rPr>
              <a:t>Block coding concept</a:t>
            </a:r>
            <a:endParaRPr/>
          </a:p>
        </p:txBody>
      </p:sp>
      <p:cxnSp>
        <p:nvCxnSpPr>
          <p:cNvPr id="1432" name="Google Shape;1432;p164"/>
          <p:cNvCxnSpPr/>
          <p:nvPr/>
        </p:nvCxnSpPr>
        <p:spPr>
          <a:xfrm>
            <a:off x="1676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1433" name="Google Shape;1433;p164"/>
          <p:cNvPicPr preferRelativeResize="0"/>
          <p:nvPr/>
        </p:nvPicPr>
        <p:blipFill rotWithShape="1">
          <a:blip r:embed="rId3">
            <a:alphaModFix/>
          </a:blip>
          <a:srcRect b="0" l="0" r="0" t="0"/>
          <a:stretch/>
        </p:blipFill>
        <p:spPr>
          <a:xfrm>
            <a:off x="2982914" y="1635126"/>
            <a:ext cx="5703887" cy="4079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39"/>
          <p:cNvPicPr preferRelativeResize="0"/>
          <p:nvPr>
            <p:ph idx="1" type="body"/>
          </p:nvPr>
        </p:nvPicPr>
        <p:blipFill rotWithShape="1">
          <a:blip r:embed="rId3">
            <a:alphaModFix/>
          </a:blip>
          <a:srcRect b="0" l="0" r="0" t="0"/>
          <a:stretch/>
        </p:blipFill>
        <p:spPr>
          <a:xfrm>
            <a:off x="361507" y="116958"/>
            <a:ext cx="11451265" cy="5603358"/>
          </a:xfrm>
          <a:prstGeom prst="rect">
            <a:avLst/>
          </a:prstGeom>
          <a:noFill/>
          <a:ln>
            <a:noFill/>
          </a:ln>
        </p:spPr>
      </p:pic>
      <p:sp>
        <p:nvSpPr>
          <p:cNvPr id="271" name="Google Shape;271;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272" name="Google Shape;272;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38" name="Shape 1438"/>
        <p:cNvGrpSpPr/>
        <p:nvPr/>
      </p:nvGrpSpPr>
      <p:grpSpPr>
        <a:xfrm>
          <a:off x="0" y="0"/>
          <a:ext cx="0" cy="0"/>
          <a:chOff x="0" y="0"/>
          <a:chExt cx="0" cy="0"/>
        </a:xfrm>
      </p:grpSpPr>
      <p:sp>
        <p:nvSpPr>
          <p:cNvPr id="1439" name="Google Shape;1439;p165"/>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chemeClr val="lt2"/>
                </a:solidFill>
                <a:latin typeface="Arial"/>
                <a:ea typeface="Arial"/>
                <a:cs typeface="Arial"/>
                <a:sym typeface="Arial"/>
              </a:rPr>
              <a:t>4.</a:t>
            </a:r>
            <a:fld id="{00000000-1234-1234-1234-123412341234}" type="slidenum">
              <a:rPr lang="en-US" sz="2000">
                <a:solidFill>
                  <a:schemeClr val="lt2"/>
                </a:solidFill>
                <a:latin typeface="Arial"/>
                <a:ea typeface="Arial"/>
                <a:cs typeface="Arial"/>
                <a:sym typeface="Arial"/>
              </a:rPr>
              <a:t>‹#›</a:t>
            </a:fld>
            <a:endParaRPr sz="2000">
              <a:solidFill>
                <a:schemeClr val="lt2"/>
              </a:solidFill>
              <a:latin typeface="Arial"/>
              <a:ea typeface="Arial"/>
              <a:cs typeface="Arial"/>
              <a:sym typeface="Arial"/>
            </a:endParaRPr>
          </a:p>
        </p:txBody>
      </p:sp>
      <p:cxnSp>
        <p:nvCxnSpPr>
          <p:cNvPr id="1440" name="Google Shape;1440;p165"/>
          <p:cNvCxnSpPr/>
          <p:nvPr/>
        </p:nvCxnSpPr>
        <p:spPr>
          <a:xfrm>
            <a:off x="1676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1441" name="Google Shape;1441;p165"/>
          <p:cNvCxnSpPr/>
          <p:nvPr/>
        </p:nvCxnSpPr>
        <p:spPr>
          <a:xfrm>
            <a:off x="1676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1442" name="Google Shape;1442;p165"/>
          <p:cNvSpPr txBox="1"/>
          <p:nvPr/>
        </p:nvSpPr>
        <p:spPr>
          <a:xfrm>
            <a:off x="1828801" y="762000"/>
            <a:ext cx="7891463"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folHlink"/>
                </a:solidFill>
                <a:latin typeface="Times New Roman"/>
                <a:ea typeface="Times New Roman"/>
                <a:cs typeface="Times New Roman"/>
                <a:sym typeface="Times New Roman"/>
              </a:rPr>
              <a:t>Figure 4.15  </a:t>
            </a:r>
            <a:r>
              <a:rPr b="1" i="1" lang="en-US" sz="2000">
                <a:solidFill>
                  <a:schemeClr val="dk1"/>
                </a:solidFill>
                <a:latin typeface="Times New Roman"/>
                <a:ea typeface="Times New Roman"/>
                <a:cs typeface="Times New Roman"/>
                <a:sym typeface="Times New Roman"/>
              </a:rPr>
              <a:t>Using block coding 4B/5B with NRZ-I line coding scheme</a:t>
            </a:r>
            <a:endParaRPr/>
          </a:p>
        </p:txBody>
      </p:sp>
      <p:cxnSp>
        <p:nvCxnSpPr>
          <p:cNvPr id="1443" name="Google Shape;1443;p165"/>
          <p:cNvCxnSpPr/>
          <p:nvPr/>
        </p:nvCxnSpPr>
        <p:spPr>
          <a:xfrm>
            <a:off x="1676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1444" name="Google Shape;1444;p165"/>
          <p:cNvPicPr preferRelativeResize="0"/>
          <p:nvPr/>
        </p:nvPicPr>
        <p:blipFill rotWithShape="1">
          <a:blip r:embed="rId3">
            <a:alphaModFix/>
          </a:blip>
          <a:srcRect b="0" l="0" r="0" t="0"/>
          <a:stretch/>
        </p:blipFill>
        <p:spPr>
          <a:xfrm>
            <a:off x="1858964" y="2265364"/>
            <a:ext cx="8199437" cy="2382837"/>
          </a:xfrm>
          <a:prstGeom prst="rect">
            <a:avLst/>
          </a:prstGeom>
          <a:noFill/>
          <a:ln>
            <a:noFill/>
          </a:ln>
        </p:spPr>
      </p:pic>
      <p:sp>
        <p:nvSpPr>
          <p:cNvPr id="1445" name="Google Shape;1445;p165"/>
          <p:cNvSpPr txBox="1"/>
          <p:nvPr/>
        </p:nvSpPr>
        <p:spPr>
          <a:xfrm flipH="1">
            <a:off x="1983848" y="5078968"/>
            <a:ext cx="7985099"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OBJECTIVE: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For error detection and synchronization, redundancy is introduced</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NRZ-I – Sequence of 0s are cut with the rule with leading zeros are not more than one and trailing zeros not more than two </a:t>
            </a:r>
            <a:endParaRPr sz="1800">
              <a:solidFill>
                <a:schemeClr val="dk1"/>
              </a:solidFill>
              <a:latin typeface="Calibri"/>
              <a:ea typeface="Calibri"/>
              <a:cs typeface="Calibri"/>
              <a:sym typeface="Calibri"/>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50" name="Shape 1450"/>
        <p:cNvGrpSpPr/>
        <p:nvPr/>
      </p:nvGrpSpPr>
      <p:grpSpPr>
        <a:xfrm>
          <a:off x="0" y="0"/>
          <a:ext cx="0" cy="0"/>
          <a:chOff x="0" y="0"/>
          <a:chExt cx="0" cy="0"/>
        </a:xfrm>
      </p:grpSpPr>
      <p:sp>
        <p:nvSpPr>
          <p:cNvPr id="1451" name="Google Shape;1451;p166"/>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chemeClr val="lt2"/>
                </a:solidFill>
                <a:latin typeface="Arial"/>
                <a:ea typeface="Arial"/>
                <a:cs typeface="Arial"/>
                <a:sym typeface="Arial"/>
              </a:rPr>
              <a:t>4.</a:t>
            </a:r>
            <a:fld id="{00000000-1234-1234-1234-123412341234}" type="slidenum">
              <a:rPr lang="en-US" sz="2000">
                <a:solidFill>
                  <a:schemeClr val="lt2"/>
                </a:solidFill>
                <a:latin typeface="Arial"/>
                <a:ea typeface="Arial"/>
                <a:cs typeface="Arial"/>
                <a:sym typeface="Arial"/>
              </a:rPr>
              <a:t>‹#›</a:t>
            </a:fld>
            <a:endParaRPr sz="2000">
              <a:solidFill>
                <a:schemeClr val="lt2"/>
              </a:solidFill>
              <a:latin typeface="Arial"/>
              <a:ea typeface="Arial"/>
              <a:cs typeface="Arial"/>
              <a:sym typeface="Arial"/>
            </a:endParaRPr>
          </a:p>
        </p:txBody>
      </p:sp>
      <p:sp>
        <p:nvSpPr>
          <p:cNvPr id="1452" name="Google Shape;1452;p166"/>
          <p:cNvSpPr txBox="1"/>
          <p:nvPr/>
        </p:nvSpPr>
        <p:spPr>
          <a:xfrm>
            <a:off x="1600200" y="0"/>
            <a:ext cx="3824288"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folHlink"/>
                </a:solidFill>
                <a:latin typeface="Times New Roman"/>
                <a:ea typeface="Times New Roman"/>
                <a:cs typeface="Times New Roman"/>
                <a:sym typeface="Times New Roman"/>
              </a:rPr>
              <a:t>Table 4.2  </a:t>
            </a:r>
            <a:r>
              <a:rPr b="1" i="1" lang="en-US" sz="2000">
                <a:solidFill>
                  <a:schemeClr val="dk1"/>
                </a:solidFill>
                <a:latin typeface="Times New Roman"/>
                <a:ea typeface="Times New Roman"/>
                <a:cs typeface="Times New Roman"/>
                <a:sym typeface="Times New Roman"/>
              </a:rPr>
              <a:t>4B/5B mapping codes</a:t>
            </a:r>
            <a:endParaRPr/>
          </a:p>
        </p:txBody>
      </p:sp>
      <p:grpSp>
        <p:nvGrpSpPr>
          <p:cNvPr id="1453" name="Google Shape;1453;p166"/>
          <p:cNvGrpSpPr/>
          <p:nvPr/>
        </p:nvGrpSpPr>
        <p:grpSpPr>
          <a:xfrm>
            <a:off x="1660526" y="457200"/>
            <a:ext cx="8702675" cy="5867400"/>
            <a:chOff x="134" y="559"/>
            <a:chExt cx="5482" cy="4058"/>
          </a:xfrm>
        </p:grpSpPr>
        <p:pic>
          <p:nvPicPr>
            <p:cNvPr id="1454" name="Google Shape;1454;p166"/>
            <p:cNvPicPr preferRelativeResize="0"/>
            <p:nvPr/>
          </p:nvPicPr>
          <p:blipFill rotWithShape="1">
            <a:blip r:embed="rId3">
              <a:alphaModFix/>
            </a:blip>
            <a:srcRect b="0" l="0" r="0" t="0"/>
            <a:stretch/>
          </p:blipFill>
          <p:spPr>
            <a:xfrm>
              <a:off x="134" y="559"/>
              <a:ext cx="5482" cy="1745"/>
            </a:xfrm>
            <a:prstGeom prst="rect">
              <a:avLst/>
            </a:prstGeom>
            <a:noFill/>
            <a:ln>
              <a:noFill/>
            </a:ln>
          </p:spPr>
        </p:pic>
        <p:pic>
          <p:nvPicPr>
            <p:cNvPr id="1455" name="Google Shape;1455;p166"/>
            <p:cNvPicPr preferRelativeResize="0"/>
            <p:nvPr/>
          </p:nvPicPr>
          <p:blipFill rotWithShape="1">
            <a:blip r:embed="rId4">
              <a:alphaModFix/>
            </a:blip>
            <a:srcRect b="0" l="0" r="0" t="0"/>
            <a:stretch/>
          </p:blipFill>
          <p:spPr>
            <a:xfrm>
              <a:off x="134" y="2208"/>
              <a:ext cx="5465" cy="2409"/>
            </a:xfrm>
            <a:prstGeom prst="rect">
              <a:avLst/>
            </a:prstGeom>
            <a:noFill/>
            <a:ln>
              <a:noFill/>
            </a:ln>
          </p:spPr>
        </p:pic>
      </p:gr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60" name="Shape 1460"/>
        <p:cNvGrpSpPr/>
        <p:nvPr/>
      </p:nvGrpSpPr>
      <p:grpSpPr>
        <a:xfrm>
          <a:off x="0" y="0"/>
          <a:ext cx="0" cy="0"/>
          <a:chOff x="0" y="0"/>
          <a:chExt cx="0" cy="0"/>
        </a:xfrm>
      </p:grpSpPr>
      <p:sp>
        <p:nvSpPr>
          <p:cNvPr id="1461" name="Google Shape;1461;p167"/>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chemeClr val="lt2"/>
                </a:solidFill>
                <a:latin typeface="Arial"/>
                <a:ea typeface="Arial"/>
                <a:cs typeface="Arial"/>
                <a:sym typeface="Arial"/>
              </a:rPr>
              <a:t>4.</a:t>
            </a:r>
            <a:fld id="{00000000-1234-1234-1234-123412341234}" type="slidenum">
              <a:rPr lang="en-US" sz="2000">
                <a:solidFill>
                  <a:schemeClr val="lt2"/>
                </a:solidFill>
                <a:latin typeface="Arial"/>
                <a:ea typeface="Arial"/>
                <a:cs typeface="Arial"/>
                <a:sym typeface="Arial"/>
              </a:rPr>
              <a:t>‹#›</a:t>
            </a:fld>
            <a:endParaRPr sz="2000">
              <a:solidFill>
                <a:schemeClr val="lt2"/>
              </a:solidFill>
              <a:latin typeface="Arial"/>
              <a:ea typeface="Arial"/>
              <a:cs typeface="Arial"/>
              <a:sym typeface="Arial"/>
            </a:endParaRPr>
          </a:p>
        </p:txBody>
      </p:sp>
      <p:cxnSp>
        <p:nvCxnSpPr>
          <p:cNvPr id="1462" name="Google Shape;1462;p167"/>
          <p:cNvCxnSpPr/>
          <p:nvPr/>
        </p:nvCxnSpPr>
        <p:spPr>
          <a:xfrm>
            <a:off x="1676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1463" name="Google Shape;1463;p167"/>
          <p:cNvCxnSpPr/>
          <p:nvPr/>
        </p:nvCxnSpPr>
        <p:spPr>
          <a:xfrm>
            <a:off x="1676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1464" name="Google Shape;1464;p167"/>
          <p:cNvSpPr txBox="1"/>
          <p:nvPr/>
        </p:nvSpPr>
        <p:spPr>
          <a:xfrm>
            <a:off x="1828800" y="762000"/>
            <a:ext cx="54800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folHlink"/>
                </a:solidFill>
                <a:latin typeface="Times New Roman"/>
                <a:ea typeface="Times New Roman"/>
                <a:cs typeface="Times New Roman"/>
                <a:sym typeface="Times New Roman"/>
              </a:rPr>
              <a:t>Figure 4.16  </a:t>
            </a:r>
            <a:r>
              <a:rPr b="1" i="1" lang="en-US" sz="2000">
                <a:solidFill>
                  <a:schemeClr val="dk1"/>
                </a:solidFill>
                <a:latin typeface="Times New Roman"/>
                <a:ea typeface="Times New Roman"/>
                <a:cs typeface="Times New Roman"/>
                <a:sym typeface="Times New Roman"/>
              </a:rPr>
              <a:t>Substitution in 4B/5B block coding</a:t>
            </a:r>
            <a:endParaRPr/>
          </a:p>
        </p:txBody>
      </p:sp>
      <p:cxnSp>
        <p:nvCxnSpPr>
          <p:cNvPr id="1465" name="Google Shape;1465;p167"/>
          <p:cNvCxnSpPr/>
          <p:nvPr/>
        </p:nvCxnSpPr>
        <p:spPr>
          <a:xfrm>
            <a:off x="1676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1466" name="Google Shape;1466;p167"/>
          <p:cNvPicPr preferRelativeResize="0"/>
          <p:nvPr/>
        </p:nvPicPr>
        <p:blipFill rotWithShape="1">
          <a:blip r:embed="rId3">
            <a:alphaModFix/>
          </a:blip>
          <a:srcRect b="0" l="0" r="0" t="0"/>
          <a:stretch/>
        </p:blipFill>
        <p:spPr>
          <a:xfrm>
            <a:off x="1968500" y="2239964"/>
            <a:ext cx="8318500" cy="2789237"/>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70" name="Shape 1470"/>
        <p:cNvGrpSpPr/>
        <p:nvPr/>
      </p:nvGrpSpPr>
      <p:grpSpPr>
        <a:xfrm>
          <a:off x="0" y="0"/>
          <a:ext cx="0" cy="0"/>
          <a:chOff x="0" y="0"/>
          <a:chExt cx="0" cy="0"/>
        </a:xfrm>
      </p:grpSpPr>
      <p:sp>
        <p:nvSpPr>
          <p:cNvPr id="1471" name="Google Shape;1471;p168"/>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chemeClr val="lt2"/>
                </a:solidFill>
                <a:latin typeface="Arial"/>
                <a:ea typeface="Arial"/>
                <a:cs typeface="Arial"/>
                <a:sym typeface="Arial"/>
              </a:rPr>
              <a:t>4.</a:t>
            </a:r>
            <a:fld id="{00000000-1234-1234-1234-123412341234}" type="slidenum">
              <a:rPr lang="en-US" sz="2000">
                <a:solidFill>
                  <a:schemeClr val="lt2"/>
                </a:solidFill>
                <a:latin typeface="Arial"/>
                <a:ea typeface="Arial"/>
                <a:cs typeface="Arial"/>
                <a:sym typeface="Arial"/>
              </a:rPr>
              <a:t>‹#›</a:t>
            </a:fld>
            <a:endParaRPr sz="2000">
              <a:solidFill>
                <a:schemeClr val="lt2"/>
              </a:solidFill>
              <a:latin typeface="Arial"/>
              <a:ea typeface="Arial"/>
              <a:cs typeface="Arial"/>
              <a:sym typeface="Arial"/>
            </a:endParaRPr>
          </a:p>
        </p:txBody>
      </p:sp>
      <p:sp>
        <p:nvSpPr>
          <p:cNvPr id="1472" name="Google Shape;1472;p168"/>
          <p:cNvSpPr txBox="1"/>
          <p:nvPr>
            <p:ph type="title"/>
          </p:nvPr>
        </p:nvSpPr>
        <p:spPr>
          <a:xfrm>
            <a:off x="1701209" y="372140"/>
            <a:ext cx="8280991" cy="82933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Redundancy</a:t>
            </a:r>
            <a:endParaRPr/>
          </a:p>
        </p:txBody>
      </p:sp>
      <p:sp>
        <p:nvSpPr>
          <p:cNvPr id="1473" name="Google Shape;1473;p168"/>
          <p:cNvSpPr txBox="1"/>
          <p:nvPr>
            <p:ph idx="1" type="body"/>
          </p:nvPr>
        </p:nvSpPr>
        <p:spPr>
          <a:xfrm>
            <a:off x="1414130" y="1339702"/>
            <a:ext cx="9643730" cy="475629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600"/>
              <a:buChar char="•"/>
            </a:pPr>
            <a:r>
              <a:rPr lang="en-US" sz="3600"/>
              <a:t>A 4 bit data word can have 2</a:t>
            </a:r>
            <a:r>
              <a:rPr baseline="30000" lang="en-US" sz="3600"/>
              <a:t>4 </a:t>
            </a:r>
            <a:r>
              <a:rPr lang="en-US" sz="3600"/>
              <a:t>combinations.</a:t>
            </a:r>
            <a:endParaRPr/>
          </a:p>
          <a:p>
            <a:pPr indent="-228600" lvl="0" marL="228600" rtl="0" algn="l">
              <a:lnSpc>
                <a:spcPct val="90000"/>
              </a:lnSpc>
              <a:spcBef>
                <a:spcPts val="1000"/>
              </a:spcBef>
              <a:spcAft>
                <a:spcPts val="0"/>
              </a:spcAft>
              <a:buClr>
                <a:schemeClr val="dk1"/>
              </a:buClr>
              <a:buSzPts val="3600"/>
              <a:buChar char="•"/>
            </a:pPr>
            <a:r>
              <a:rPr lang="en-US" sz="3600"/>
              <a:t>A 5 bit word can have 2</a:t>
            </a:r>
            <a:r>
              <a:rPr baseline="30000" lang="en-US" sz="3600"/>
              <a:t>5</a:t>
            </a:r>
            <a:r>
              <a:rPr lang="en-US" sz="3600"/>
              <a:t>=32 combinations.</a:t>
            </a:r>
            <a:endParaRPr/>
          </a:p>
          <a:p>
            <a:pPr indent="-228600" lvl="0" marL="228600" rtl="0" algn="l">
              <a:lnSpc>
                <a:spcPct val="90000"/>
              </a:lnSpc>
              <a:spcBef>
                <a:spcPts val="1000"/>
              </a:spcBef>
              <a:spcAft>
                <a:spcPts val="0"/>
              </a:spcAft>
              <a:buClr>
                <a:schemeClr val="dk1"/>
              </a:buClr>
              <a:buSzPts val="3600"/>
              <a:buChar char="•"/>
            </a:pPr>
            <a:r>
              <a:rPr lang="en-US" sz="3600"/>
              <a:t>We therefore have 32 - 26 = 16 extra words. </a:t>
            </a:r>
            <a:endParaRPr/>
          </a:p>
          <a:p>
            <a:pPr indent="-228600" lvl="0" marL="228600" rtl="0" algn="l">
              <a:lnSpc>
                <a:spcPct val="90000"/>
              </a:lnSpc>
              <a:spcBef>
                <a:spcPts val="1000"/>
              </a:spcBef>
              <a:spcAft>
                <a:spcPts val="0"/>
              </a:spcAft>
              <a:buClr>
                <a:schemeClr val="dk1"/>
              </a:buClr>
              <a:buSzPts val="3600"/>
              <a:buChar char="•"/>
            </a:pPr>
            <a:r>
              <a:rPr lang="en-US" sz="3600"/>
              <a:t>Some of the extra words are used for control/signalling purposes.</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78" name="Shape 1478"/>
        <p:cNvGrpSpPr/>
        <p:nvPr/>
      </p:nvGrpSpPr>
      <p:grpSpPr>
        <a:xfrm>
          <a:off x="0" y="0"/>
          <a:ext cx="0" cy="0"/>
          <a:chOff x="0" y="0"/>
          <a:chExt cx="0" cy="0"/>
        </a:xfrm>
      </p:grpSpPr>
      <p:sp>
        <p:nvSpPr>
          <p:cNvPr id="1479" name="Google Shape;1479;p169"/>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chemeClr val="lt2"/>
                </a:solidFill>
                <a:latin typeface="Arial"/>
                <a:ea typeface="Arial"/>
                <a:cs typeface="Arial"/>
                <a:sym typeface="Arial"/>
              </a:rPr>
              <a:t>4.</a:t>
            </a:r>
            <a:fld id="{00000000-1234-1234-1234-123412341234}" type="slidenum">
              <a:rPr lang="en-US" sz="2000">
                <a:solidFill>
                  <a:schemeClr val="lt2"/>
                </a:solidFill>
                <a:latin typeface="Arial"/>
                <a:ea typeface="Arial"/>
                <a:cs typeface="Arial"/>
                <a:sym typeface="Arial"/>
              </a:rPr>
              <a:t>‹#›</a:t>
            </a:fld>
            <a:endParaRPr sz="2000">
              <a:solidFill>
                <a:schemeClr val="lt2"/>
              </a:solidFill>
              <a:latin typeface="Arial"/>
              <a:ea typeface="Arial"/>
              <a:cs typeface="Arial"/>
              <a:sym typeface="Arial"/>
            </a:endParaRPr>
          </a:p>
        </p:txBody>
      </p:sp>
      <p:sp>
        <p:nvSpPr>
          <p:cNvPr id="1480" name="Google Shape;1480;p169"/>
          <p:cNvSpPr/>
          <p:nvPr/>
        </p:nvSpPr>
        <p:spPr>
          <a:xfrm>
            <a:off x="1890713" y="107951"/>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1481" name="Google Shape;1481;p169"/>
          <p:cNvSpPr/>
          <p:nvPr/>
        </p:nvSpPr>
        <p:spPr>
          <a:xfrm>
            <a:off x="2273301" y="107951"/>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1482" name="Google Shape;1482;p169"/>
          <p:cNvSpPr/>
          <p:nvPr/>
        </p:nvSpPr>
        <p:spPr>
          <a:xfrm>
            <a:off x="2014539" y="530226"/>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1483" name="Google Shape;1483;p169"/>
          <p:cNvSpPr/>
          <p:nvPr/>
        </p:nvSpPr>
        <p:spPr>
          <a:xfrm>
            <a:off x="2384425" y="530226"/>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1484" name="Google Shape;1484;p169"/>
          <p:cNvSpPr/>
          <p:nvPr/>
        </p:nvSpPr>
        <p:spPr>
          <a:xfrm>
            <a:off x="1600200" y="457201"/>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1485" name="Google Shape;1485;p169"/>
          <p:cNvSpPr/>
          <p:nvPr/>
        </p:nvSpPr>
        <p:spPr>
          <a:xfrm>
            <a:off x="2235200" y="1"/>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1486" name="Google Shape;1486;p169"/>
          <p:cNvSpPr/>
          <p:nvPr/>
        </p:nvSpPr>
        <p:spPr>
          <a:xfrm>
            <a:off x="1966914"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1487" name="Google Shape;1487;p169"/>
          <p:cNvSpPr/>
          <p:nvPr/>
        </p:nvSpPr>
        <p:spPr>
          <a:xfrm>
            <a:off x="1752600" y="1143000"/>
            <a:ext cx="8686800" cy="1373188"/>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i="1" lang="en-US" sz="2800">
                <a:solidFill>
                  <a:schemeClr val="dk1"/>
                </a:solidFill>
                <a:latin typeface="Times New Roman"/>
                <a:ea typeface="Times New Roman"/>
                <a:cs typeface="Times New Roman"/>
                <a:sym typeface="Times New Roman"/>
              </a:rPr>
              <a:t>We need to send data at a 1-Mbps rate. What is the minimum required bandwidth, using a combination of 4B/5B and NRZ-I or Manchester coding?</a:t>
            </a:r>
            <a:endParaRPr/>
          </a:p>
        </p:txBody>
      </p:sp>
      <p:sp>
        <p:nvSpPr>
          <p:cNvPr id="1488" name="Google Shape;1488;p169"/>
          <p:cNvSpPr/>
          <p:nvPr/>
        </p:nvSpPr>
        <p:spPr>
          <a:xfrm>
            <a:off x="1752600" y="2743201"/>
            <a:ext cx="8686800" cy="3508375"/>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i="1" lang="en-US" sz="2800">
                <a:solidFill>
                  <a:schemeClr val="hlink"/>
                </a:solidFill>
                <a:latin typeface="Times New Roman"/>
                <a:ea typeface="Times New Roman"/>
                <a:cs typeface="Times New Roman"/>
                <a:sym typeface="Times New Roman"/>
              </a:rPr>
              <a:t>Solution</a:t>
            </a:r>
            <a:endParaRPr/>
          </a:p>
          <a:p>
            <a:pPr indent="0" lvl="0" marL="0" marR="0" rtl="0" algn="just">
              <a:spcBef>
                <a:spcPts val="0"/>
              </a:spcBef>
              <a:spcAft>
                <a:spcPts val="0"/>
              </a:spcAft>
              <a:buNone/>
            </a:pPr>
            <a:r>
              <a:rPr b="1" i="1" lang="en-US" sz="2800">
                <a:solidFill>
                  <a:schemeClr val="dk1"/>
                </a:solidFill>
                <a:latin typeface="Times"/>
                <a:ea typeface="Times"/>
                <a:cs typeface="Times"/>
                <a:sym typeface="Times"/>
              </a:rPr>
              <a:t>First 4B/5B block coding increases the bit rate to 1.25 Mbps. The minimum bandwidth using NRZ-I is N/2 or 625 kHz. The Manchester scheme needs a minimum bandwidth of 1.25 MHz. The first choice needs a lower bandwidth, but has a DC component problem; the second choice needs a higher bandwidth, but does not have a DC component problem.</a:t>
            </a:r>
            <a:endParaRPr/>
          </a:p>
        </p:txBody>
      </p:sp>
      <p:sp>
        <p:nvSpPr>
          <p:cNvPr id="1489" name="Google Shape;1489;p169"/>
          <p:cNvSpPr txBox="1"/>
          <p:nvPr/>
        </p:nvSpPr>
        <p:spPr>
          <a:xfrm>
            <a:off x="2667001" y="0"/>
            <a:ext cx="2284413"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3200">
                <a:solidFill>
                  <a:schemeClr val="hlink"/>
                </a:solidFill>
                <a:latin typeface="Times New Roman"/>
                <a:ea typeface="Times New Roman"/>
                <a:cs typeface="Times New Roman"/>
                <a:sym typeface="Times New Roman"/>
              </a:rPr>
              <a:t>Example 4.5</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94" name="Shape 1494"/>
        <p:cNvGrpSpPr/>
        <p:nvPr/>
      </p:nvGrpSpPr>
      <p:grpSpPr>
        <a:xfrm>
          <a:off x="0" y="0"/>
          <a:ext cx="0" cy="0"/>
          <a:chOff x="0" y="0"/>
          <a:chExt cx="0" cy="0"/>
        </a:xfrm>
      </p:grpSpPr>
      <p:sp>
        <p:nvSpPr>
          <p:cNvPr id="1495" name="Google Shape;1495;p170"/>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chemeClr val="lt2"/>
                </a:solidFill>
                <a:latin typeface="Arial"/>
                <a:ea typeface="Arial"/>
                <a:cs typeface="Arial"/>
                <a:sym typeface="Arial"/>
              </a:rPr>
              <a:t>4.</a:t>
            </a:r>
            <a:fld id="{00000000-1234-1234-1234-123412341234}" type="slidenum">
              <a:rPr lang="en-US" sz="2000">
                <a:solidFill>
                  <a:schemeClr val="lt2"/>
                </a:solidFill>
                <a:latin typeface="Arial"/>
                <a:ea typeface="Arial"/>
                <a:cs typeface="Arial"/>
                <a:sym typeface="Arial"/>
              </a:rPr>
              <a:t>‹#›</a:t>
            </a:fld>
            <a:endParaRPr sz="2000">
              <a:solidFill>
                <a:schemeClr val="lt2"/>
              </a:solidFill>
              <a:latin typeface="Arial"/>
              <a:ea typeface="Arial"/>
              <a:cs typeface="Arial"/>
              <a:sym typeface="Arial"/>
            </a:endParaRPr>
          </a:p>
        </p:txBody>
      </p:sp>
      <p:cxnSp>
        <p:nvCxnSpPr>
          <p:cNvPr id="1496" name="Google Shape;1496;p170"/>
          <p:cNvCxnSpPr/>
          <p:nvPr/>
        </p:nvCxnSpPr>
        <p:spPr>
          <a:xfrm>
            <a:off x="1676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1497" name="Google Shape;1497;p170"/>
          <p:cNvCxnSpPr/>
          <p:nvPr/>
        </p:nvCxnSpPr>
        <p:spPr>
          <a:xfrm>
            <a:off x="1676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1498" name="Google Shape;1498;p170"/>
          <p:cNvSpPr txBox="1"/>
          <p:nvPr/>
        </p:nvSpPr>
        <p:spPr>
          <a:xfrm>
            <a:off x="1828801" y="762000"/>
            <a:ext cx="714507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folHlink"/>
                </a:solidFill>
                <a:latin typeface="Times New Roman"/>
                <a:ea typeface="Times New Roman"/>
                <a:cs typeface="Times New Roman"/>
                <a:sym typeface="Times New Roman"/>
              </a:rPr>
              <a:t>Figure 4.17  </a:t>
            </a:r>
            <a:r>
              <a:rPr b="1" i="1" lang="en-US" sz="2800">
                <a:solidFill>
                  <a:schemeClr val="dk1"/>
                </a:solidFill>
                <a:latin typeface="Times New Roman"/>
                <a:ea typeface="Times New Roman"/>
                <a:cs typeface="Times New Roman"/>
                <a:sym typeface="Times New Roman"/>
              </a:rPr>
              <a:t>8B/10B block encoding</a:t>
            </a:r>
            <a:endParaRPr/>
          </a:p>
        </p:txBody>
      </p:sp>
      <p:cxnSp>
        <p:nvCxnSpPr>
          <p:cNvPr id="1499" name="Google Shape;1499;p170"/>
          <p:cNvCxnSpPr/>
          <p:nvPr/>
        </p:nvCxnSpPr>
        <p:spPr>
          <a:xfrm>
            <a:off x="1676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1500" name="Google Shape;1500;p170"/>
          <p:cNvPicPr preferRelativeResize="0"/>
          <p:nvPr/>
        </p:nvPicPr>
        <p:blipFill rotWithShape="1">
          <a:blip r:embed="rId3">
            <a:alphaModFix/>
          </a:blip>
          <a:srcRect b="0" l="0" r="0" t="0"/>
          <a:stretch/>
        </p:blipFill>
        <p:spPr>
          <a:xfrm>
            <a:off x="1467293" y="1871330"/>
            <a:ext cx="9314121" cy="3646820"/>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04" name="Shape 1504"/>
        <p:cNvGrpSpPr/>
        <p:nvPr/>
      </p:nvGrpSpPr>
      <p:grpSpPr>
        <a:xfrm>
          <a:off x="0" y="0"/>
          <a:ext cx="0" cy="0"/>
          <a:chOff x="0" y="0"/>
          <a:chExt cx="0" cy="0"/>
        </a:xfrm>
      </p:grpSpPr>
      <p:sp>
        <p:nvSpPr>
          <p:cNvPr id="1505" name="Google Shape;1505;p171"/>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chemeClr val="lt2"/>
                </a:solidFill>
                <a:latin typeface="Arial"/>
                <a:ea typeface="Arial"/>
                <a:cs typeface="Arial"/>
                <a:sym typeface="Arial"/>
              </a:rPr>
              <a:t>4.</a:t>
            </a:r>
            <a:fld id="{00000000-1234-1234-1234-123412341234}" type="slidenum">
              <a:rPr lang="en-US" sz="2000">
                <a:solidFill>
                  <a:schemeClr val="lt2"/>
                </a:solidFill>
                <a:latin typeface="Arial"/>
                <a:ea typeface="Arial"/>
                <a:cs typeface="Arial"/>
                <a:sym typeface="Arial"/>
              </a:rPr>
              <a:t>‹#›</a:t>
            </a:fld>
            <a:endParaRPr sz="2000">
              <a:solidFill>
                <a:schemeClr val="lt2"/>
              </a:solidFill>
              <a:latin typeface="Arial"/>
              <a:ea typeface="Arial"/>
              <a:cs typeface="Arial"/>
              <a:sym typeface="Arial"/>
            </a:endParaRPr>
          </a:p>
        </p:txBody>
      </p:sp>
      <p:sp>
        <p:nvSpPr>
          <p:cNvPr id="1506" name="Google Shape;1506;p171"/>
          <p:cNvSpPr txBox="1"/>
          <p:nvPr>
            <p:ph type="title"/>
          </p:nvPr>
        </p:nvSpPr>
        <p:spPr>
          <a:xfrm>
            <a:off x="2209800" y="609600"/>
            <a:ext cx="7772400" cy="74073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b="1" lang="en-US" sz="4000">
                <a:latin typeface="Calibri"/>
                <a:ea typeface="Calibri"/>
                <a:cs typeface="Calibri"/>
                <a:sym typeface="Calibri"/>
              </a:rPr>
              <a:t>More bits - better error detection</a:t>
            </a:r>
            <a:endParaRPr b="1">
              <a:latin typeface="Calibri"/>
              <a:ea typeface="Calibri"/>
              <a:cs typeface="Calibri"/>
              <a:sym typeface="Calibri"/>
            </a:endParaRPr>
          </a:p>
        </p:txBody>
      </p:sp>
      <p:sp>
        <p:nvSpPr>
          <p:cNvPr id="1507" name="Google Shape;1507;p171"/>
          <p:cNvSpPr txBox="1"/>
          <p:nvPr>
            <p:ph idx="1" type="body"/>
          </p:nvPr>
        </p:nvSpPr>
        <p:spPr>
          <a:xfrm>
            <a:off x="2209800" y="1981200"/>
            <a:ext cx="7772400" cy="41148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600"/>
              <a:buChar char="•"/>
            </a:pPr>
            <a:r>
              <a:rPr lang="en-US" sz="3600"/>
              <a:t>The 8B/10B block code adds more redundant bits and can thereby choose code words that would prevent a long run of a voltage level that would cause DC components.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11" name="Shape 1511"/>
        <p:cNvGrpSpPr/>
        <p:nvPr/>
      </p:nvGrpSpPr>
      <p:grpSpPr>
        <a:xfrm>
          <a:off x="0" y="0"/>
          <a:ext cx="0" cy="0"/>
          <a:chOff x="0" y="0"/>
          <a:chExt cx="0" cy="0"/>
        </a:xfrm>
      </p:grpSpPr>
      <p:sp>
        <p:nvSpPr>
          <p:cNvPr id="1512" name="Google Shape;1512;p172"/>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chemeClr val="lt2"/>
                </a:solidFill>
                <a:latin typeface="Arial"/>
                <a:ea typeface="Arial"/>
                <a:cs typeface="Arial"/>
                <a:sym typeface="Arial"/>
              </a:rPr>
              <a:t>4.</a:t>
            </a:r>
            <a:fld id="{00000000-1234-1234-1234-123412341234}" type="slidenum">
              <a:rPr lang="en-US" sz="2000">
                <a:solidFill>
                  <a:schemeClr val="lt2"/>
                </a:solidFill>
                <a:latin typeface="Arial"/>
                <a:ea typeface="Arial"/>
                <a:cs typeface="Arial"/>
                <a:sym typeface="Arial"/>
              </a:rPr>
              <a:t>‹#›</a:t>
            </a:fld>
            <a:endParaRPr sz="2000">
              <a:solidFill>
                <a:schemeClr val="lt2"/>
              </a:solidFill>
              <a:latin typeface="Arial"/>
              <a:ea typeface="Arial"/>
              <a:cs typeface="Arial"/>
              <a:sym typeface="Arial"/>
            </a:endParaRPr>
          </a:p>
        </p:txBody>
      </p:sp>
      <p:sp>
        <p:nvSpPr>
          <p:cNvPr id="1513" name="Google Shape;1513;p172"/>
          <p:cNvSpPr txBox="1"/>
          <p:nvPr>
            <p:ph type="title"/>
          </p:nvPr>
        </p:nvSpPr>
        <p:spPr>
          <a:xfrm>
            <a:off x="1041297" y="194930"/>
            <a:ext cx="8833884" cy="84706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Scrambling</a:t>
            </a:r>
            <a:endParaRPr/>
          </a:p>
        </p:txBody>
      </p:sp>
      <p:sp>
        <p:nvSpPr>
          <p:cNvPr id="1514" name="Google Shape;1514;p172"/>
          <p:cNvSpPr txBox="1"/>
          <p:nvPr>
            <p:ph idx="1" type="body"/>
          </p:nvPr>
        </p:nvSpPr>
        <p:spPr>
          <a:xfrm>
            <a:off x="934278" y="1244009"/>
            <a:ext cx="10655210" cy="523299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200"/>
              <a:buChar char="•"/>
            </a:pPr>
            <a:r>
              <a:rPr lang="en-US" sz="3200"/>
              <a:t>The best code is one that does not increase the bandwidth for synchronization and has no DC components.</a:t>
            </a:r>
            <a:endParaRPr/>
          </a:p>
          <a:p>
            <a:pPr indent="-228600" lvl="0" marL="228600" rtl="0" algn="l">
              <a:lnSpc>
                <a:spcPct val="90000"/>
              </a:lnSpc>
              <a:spcBef>
                <a:spcPts val="1000"/>
              </a:spcBef>
              <a:spcAft>
                <a:spcPts val="0"/>
              </a:spcAft>
              <a:buClr>
                <a:srgbClr val="FF0000"/>
              </a:buClr>
              <a:buSzPts val="3200"/>
              <a:buChar char="•"/>
            </a:pPr>
            <a:r>
              <a:rPr lang="en-US" sz="3200">
                <a:solidFill>
                  <a:srgbClr val="FF0000"/>
                </a:solidFill>
              </a:rPr>
              <a:t>Scrambling</a:t>
            </a:r>
            <a:r>
              <a:rPr lang="en-US" sz="3200"/>
              <a:t> is a technique used to </a:t>
            </a:r>
            <a:r>
              <a:rPr lang="en-US" sz="3200">
                <a:solidFill>
                  <a:srgbClr val="FF0000"/>
                </a:solidFill>
              </a:rPr>
              <a:t>create a sequence of bits that has the required characteristics for transmission </a:t>
            </a:r>
            <a:r>
              <a:rPr lang="en-US" sz="3200"/>
              <a:t>- self clocking, no low frequencies, no wide bandwidth.</a:t>
            </a:r>
            <a:endParaRPr/>
          </a:p>
          <a:p>
            <a:pPr indent="-228600" lvl="0" marL="228600" rtl="0" algn="l">
              <a:lnSpc>
                <a:spcPct val="90000"/>
              </a:lnSpc>
              <a:spcBef>
                <a:spcPts val="1000"/>
              </a:spcBef>
              <a:spcAft>
                <a:spcPts val="0"/>
              </a:spcAft>
              <a:buClr>
                <a:schemeClr val="dk1"/>
              </a:buClr>
              <a:buSzPts val="3200"/>
              <a:buChar char="•"/>
            </a:pPr>
            <a:r>
              <a:rPr lang="en-US" sz="3200"/>
              <a:t>It is implemented at the same time as encoding, the bit stream is created on the fly.</a:t>
            </a:r>
            <a:endParaRPr/>
          </a:p>
          <a:p>
            <a:pPr indent="-228600" lvl="0" marL="228600" rtl="0" algn="l">
              <a:lnSpc>
                <a:spcPct val="90000"/>
              </a:lnSpc>
              <a:spcBef>
                <a:spcPts val="1000"/>
              </a:spcBef>
              <a:spcAft>
                <a:spcPts val="0"/>
              </a:spcAft>
              <a:buClr>
                <a:schemeClr val="dk1"/>
              </a:buClr>
              <a:buSzPts val="3200"/>
              <a:buChar char="•"/>
            </a:pPr>
            <a:r>
              <a:rPr lang="en-US" sz="3200"/>
              <a:t>It replaces ‘unfriendly’ runs of bits with a violation code that is easy to recognize and removes the unfriendly transmission characteristics.</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19" name="Shape 1519"/>
        <p:cNvGrpSpPr/>
        <p:nvPr/>
      </p:nvGrpSpPr>
      <p:grpSpPr>
        <a:xfrm>
          <a:off x="0" y="0"/>
          <a:ext cx="0" cy="0"/>
          <a:chOff x="0" y="0"/>
          <a:chExt cx="0" cy="0"/>
        </a:xfrm>
      </p:grpSpPr>
      <p:sp>
        <p:nvSpPr>
          <p:cNvPr id="1520" name="Google Shape;1520;p173"/>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chemeClr val="lt2"/>
                </a:solidFill>
                <a:latin typeface="Arial"/>
                <a:ea typeface="Arial"/>
                <a:cs typeface="Arial"/>
                <a:sym typeface="Arial"/>
              </a:rPr>
              <a:t>4.</a:t>
            </a:r>
            <a:fld id="{00000000-1234-1234-1234-123412341234}" type="slidenum">
              <a:rPr lang="en-US" sz="2000">
                <a:solidFill>
                  <a:schemeClr val="lt2"/>
                </a:solidFill>
                <a:latin typeface="Arial"/>
                <a:ea typeface="Arial"/>
                <a:cs typeface="Arial"/>
                <a:sym typeface="Arial"/>
              </a:rPr>
              <a:t>‹#›</a:t>
            </a:fld>
            <a:endParaRPr sz="2000">
              <a:solidFill>
                <a:schemeClr val="lt2"/>
              </a:solidFill>
              <a:latin typeface="Arial"/>
              <a:ea typeface="Arial"/>
              <a:cs typeface="Arial"/>
              <a:sym typeface="Arial"/>
            </a:endParaRPr>
          </a:p>
        </p:txBody>
      </p:sp>
      <p:cxnSp>
        <p:nvCxnSpPr>
          <p:cNvPr id="1521" name="Google Shape;1521;p173"/>
          <p:cNvCxnSpPr/>
          <p:nvPr/>
        </p:nvCxnSpPr>
        <p:spPr>
          <a:xfrm>
            <a:off x="1676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1522" name="Google Shape;1522;p173"/>
          <p:cNvCxnSpPr/>
          <p:nvPr/>
        </p:nvCxnSpPr>
        <p:spPr>
          <a:xfrm>
            <a:off x="1676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1523" name="Google Shape;1523;p173"/>
          <p:cNvSpPr txBox="1"/>
          <p:nvPr/>
        </p:nvSpPr>
        <p:spPr>
          <a:xfrm>
            <a:off x="1828800" y="762000"/>
            <a:ext cx="666661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folHlink"/>
                </a:solidFill>
                <a:latin typeface="Times New Roman"/>
                <a:ea typeface="Times New Roman"/>
                <a:cs typeface="Times New Roman"/>
                <a:sym typeface="Times New Roman"/>
              </a:rPr>
              <a:t>Figure 4.18  </a:t>
            </a:r>
            <a:r>
              <a:rPr b="1" i="1" lang="en-US" sz="2800">
                <a:solidFill>
                  <a:schemeClr val="dk1"/>
                </a:solidFill>
                <a:latin typeface="Times New Roman"/>
                <a:ea typeface="Times New Roman"/>
                <a:cs typeface="Times New Roman"/>
                <a:sym typeface="Times New Roman"/>
              </a:rPr>
              <a:t>AMI used with scrambling</a:t>
            </a:r>
            <a:endParaRPr/>
          </a:p>
        </p:txBody>
      </p:sp>
      <p:cxnSp>
        <p:nvCxnSpPr>
          <p:cNvPr id="1524" name="Google Shape;1524;p173"/>
          <p:cNvCxnSpPr/>
          <p:nvPr/>
        </p:nvCxnSpPr>
        <p:spPr>
          <a:xfrm>
            <a:off x="1676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1525" name="Google Shape;1525;p173"/>
          <p:cNvPicPr preferRelativeResize="0"/>
          <p:nvPr/>
        </p:nvPicPr>
        <p:blipFill rotWithShape="1">
          <a:blip r:embed="rId3">
            <a:alphaModFix/>
          </a:blip>
          <a:srcRect b="0" l="0" r="0" t="0"/>
          <a:stretch/>
        </p:blipFill>
        <p:spPr>
          <a:xfrm>
            <a:off x="1180213" y="1701208"/>
            <a:ext cx="9431079" cy="3708991"/>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30" name="Shape 1530"/>
        <p:cNvGrpSpPr/>
        <p:nvPr/>
      </p:nvGrpSpPr>
      <p:grpSpPr>
        <a:xfrm>
          <a:off x="0" y="0"/>
          <a:ext cx="0" cy="0"/>
          <a:chOff x="0" y="0"/>
          <a:chExt cx="0" cy="0"/>
        </a:xfrm>
      </p:grpSpPr>
      <p:sp>
        <p:nvSpPr>
          <p:cNvPr id="1531" name="Google Shape;1531;p174"/>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chemeClr val="lt2"/>
                </a:solidFill>
                <a:latin typeface="Arial"/>
                <a:ea typeface="Arial"/>
                <a:cs typeface="Arial"/>
                <a:sym typeface="Arial"/>
              </a:rPr>
              <a:t>4.</a:t>
            </a:r>
            <a:fld id="{00000000-1234-1234-1234-123412341234}" type="slidenum">
              <a:rPr lang="en-US" sz="2000">
                <a:solidFill>
                  <a:schemeClr val="lt2"/>
                </a:solidFill>
                <a:latin typeface="Arial"/>
                <a:ea typeface="Arial"/>
                <a:cs typeface="Arial"/>
                <a:sym typeface="Arial"/>
              </a:rPr>
              <a:t>‹#›</a:t>
            </a:fld>
            <a:endParaRPr sz="2000">
              <a:solidFill>
                <a:schemeClr val="lt2"/>
              </a:solidFill>
              <a:latin typeface="Arial"/>
              <a:ea typeface="Arial"/>
              <a:cs typeface="Arial"/>
              <a:sym typeface="Arial"/>
            </a:endParaRPr>
          </a:p>
        </p:txBody>
      </p:sp>
      <p:sp>
        <p:nvSpPr>
          <p:cNvPr id="1532" name="Google Shape;1532;p174"/>
          <p:cNvSpPr/>
          <p:nvPr/>
        </p:nvSpPr>
        <p:spPr>
          <a:xfrm>
            <a:off x="1890713" y="107951"/>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1533" name="Google Shape;1533;p174"/>
          <p:cNvSpPr/>
          <p:nvPr/>
        </p:nvSpPr>
        <p:spPr>
          <a:xfrm>
            <a:off x="2273301" y="107951"/>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1534" name="Google Shape;1534;p174"/>
          <p:cNvSpPr/>
          <p:nvPr/>
        </p:nvSpPr>
        <p:spPr>
          <a:xfrm>
            <a:off x="2014539" y="530226"/>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1535" name="Google Shape;1535;p174"/>
          <p:cNvSpPr/>
          <p:nvPr/>
        </p:nvSpPr>
        <p:spPr>
          <a:xfrm>
            <a:off x="2384425" y="530226"/>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1536" name="Google Shape;1536;p174"/>
          <p:cNvSpPr/>
          <p:nvPr/>
        </p:nvSpPr>
        <p:spPr>
          <a:xfrm>
            <a:off x="1600200" y="457201"/>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1537" name="Google Shape;1537;p174"/>
          <p:cNvSpPr/>
          <p:nvPr/>
        </p:nvSpPr>
        <p:spPr>
          <a:xfrm>
            <a:off x="2235200" y="1"/>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1538" name="Google Shape;1538;p174"/>
          <p:cNvSpPr/>
          <p:nvPr/>
        </p:nvSpPr>
        <p:spPr>
          <a:xfrm>
            <a:off x="1966914"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cxnSp>
        <p:nvCxnSpPr>
          <p:cNvPr id="1539" name="Google Shape;1539;p174"/>
          <p:cNvCxnSpPr/>
          <p:nvPr/>
        </p:nvCxnSpPr>
        <p:spPr>
          <a:xfrm>
            <a:off x="1981200" y="2667000"/>
            <a:ext cx="8153400" cy="0"/>
          </a:xfrm>
          <a:prstGeom prst="straightConnector1">
            <a:avLst/>
          </a:prstGeom>
          <a:noFill/>
          <a:ln cap="flat" cmpd="sng" w="76200">
            <a:solidFill>
              <a:srgbClr val="009900"/>
            </a:solidFill>
            <a:prstDash val="solid"/>
            <a:round/>
            <a:headEnd len="med" w="med" type="none"/>
            <a:tailEnd len="med" w="med" type="none"/>
          </a:ln>
        </p:spPr>
      </p:cxnSp>
      <p:cxnSp>
        <p:nvCxnSpPr>
          <p:cNvPr id="1540" name="Google Shape;1540;p174"/>
          <p:cNvCxnSpPr/>
          <p:nvPr/>
        </p:nvCxnSpPr>
        <p:spPr>
          <a:xfrm>
            <a:off x="1982788" y="3886200"/>
            <a:ext cx="8153400" cy="0"/>
          </a:xfrm>
          <a:prstGeom prst="straightConnector1">
            <a:avLst/>
          </a:prstGeom>
          <a:noFill/>
          <a:ln cap="flat" cmpd="sng" w="76200">
            <a:solidFill>
              <a:srgbClr val="009900"/>
            </a:solidFill>
            <a:prstDash val="solid"/>
            <a:round/>
            <a:headEnd len="med" w="med" type="none"/>
            <a:tailEnd len="med" w="med" type="none"/>
          </a:ln>
        </p:spPr>
      </p:cxnSp>
      <p:sp>
        <p:nvSpPr>
          <p:cNvPr id="1541" name="Google Shape;1541;p174"/>
          <p:cNvSpPr/>
          <p:nvPr/>
        </p:nvSpPr>
        <p:spPr>
          <a:xfrm>
            <a:off x="1981200" y="2743200"/>
            <a:ext cx="8077200" cy="3046988"/>
          </a:xfrm>
          <a:prstGeom prst="rect">
            <a:avLst/>
          </a:prstGeom>
          <a:solidFill>
            <a:srgbClr val="99FF33"/>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200">
                <a:solidFill>
                  <a:schemeClr val="dk1"/>
                </a:solidFill>
                <a:latin typeface="Arial"/>
                <a:ea typeface="Arial"/>
                <a:cs typeface="Arial"/>
                <a:sym typeface="Arial"/>
              </a:rPr>
              <a:t>For example: B8ZS substitutes eight consecutive zeros with 000VB0VB.</a:t>
            </a:r>
            <a:endParaRPr/>
          </a:p>
          <a:p>
            <a:pPr indent="0" lvl="0" marL="0" marR="0" rtl="0" algn="ctr">
              <a:spcBef>
                <a:spcPts val="0"/>
              </a:spcBef>
              <a:spcAft>
                <a:spcPts val="0"/>
              </a:spcAft>
              <a:buNone/>
            </a:pPr>
            <a:r>
              <a:rPr b="1" lang="en-US" sz="3200">
                <a:solidFill>
                  <a:schemeClr val="dk1"/>
                </a:solidFill>
                <a:latin typeface="Arial"/>
                <a:ea typeface="Arial"/>
                <a:cs typeface="Arial"/>
                <a:sym typeface="Arial"/>
              </a:rPr>
              <a:t>The V stands for violation, it violates the line encoding rule</a:t>
            </a:r>
            <a:endParaRPr/>
          </a:p>
          <a:p>
            <a:pPr indent="0" lvl="0" marL="0" marR="0" rtl="0" algn="ctr">
              <a:spcBef>
                <a:spcPts val="0"/>
              </a:spcBef>
              <a:spcAft>
                <a:spcPts val="0"/>
              </a:spcAft>
              <a:buNone/>
            </a:pPr>
            <a:r>
              <a:rPr b="1" lang="en-US" sz="3200">
                <a:solidFill>
                  <a:schemeClr val="dk1"/>
                </a:solidFill>
                <a:latin typeface="Arial"/>
                <a:ea typeface="Arial"/>
                <a:cs typeface="Arial"/>
                <a:sym typeface="Arial"/>
              </a:rPr>
              <a:t>B stands for bipolar, it implements the bipolar line encoding rule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0"/>
          <p:cNvSpPr txBox="1"/>
          <p:nvPr>
            <p:ph type="title"/>
          </p:nvPr>
        </p:nvSpPr>
        <p:spPr>
          <a:xfrm>
            <a:off x="640080" y="141842"/>
            <a:ext cx="10515600" cy="8257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u="sng"/>
              <a:t>Data Representation</a:t>
            </a:r>
            <a:endParaRPr/>
          </a:p>
        </p:txBody>
      </p:sp>
      <p:sp>
        <p:nvSpPr>
          <p:cNvPr id="278" name="Google Shape;278;p40"/>
          <p:cNvSpPr txBox="1"/>
          <p:nvPr>
            <p:ph idx="1" type="body"/>
          </p:nvPr>
        </p:nvSpPr>
        <p:spPr>
          <a:xfrm>
            <a:off x="861237" y="967564"/>
            <a:ext cx="10294443" cy="5388786"/>
          </a:xfrm>
          <a:prstGeom prst="rect">
            <a:avLst/>
          </a:prstGeom>
          <a:noFill/>
          <a:ln>
            <a:noFill/>
          </a:ln>
        </p:spPr>
        <p:txBody>
          <a:bodyPr anchorCtr="0" anchor="t" bIns="45700" lIns="91425" spcFirstLastPara="1" rIns="91425" wrap="square" tIns="45700">
            <a:noAutofit/>
          </a:bodyPr>
          <a:lstStyle/>
          <a:p>
            <a:pPr indent="-228600" lvl="0" marL="228600" rtl="0" algn="just">
              <a:lnSpc>
                <a:spcPct val="90000"/>
              </a:lnSpc>
              <a:spcBef>
                <a:spcPts val="0"/>
              </a:spcBef>
              <a:spcAft>
                <a:spcPts val="0"/>
              </a:spcAft>
              <a:buClr>
                <a:schemeClr val="dk1"/>
              </a:buClr>
              <a:buSzPts val="3200"/>
              <a:buChar char="•"/>
            </a:pPr>
            <a:r>
              <a:rPr lang="en-US" sz="3200"/>
              <a:t>Different forms of data: </a:t>
            </a:r>
            <a:r>
              <a:rPr lang="en-US" sz="3200">
                <a:solidFill>
                  <a:srgbClr val="FF0000"/>
                </a:solidFill>
              </a:rPr>
              <a:t>text, numbers, images, audio, and video.</a:t>
            </a:r>
            <a:endParaRPr/>
          </a:p>
          <a:p>
            <a:pPr indent="0" lvl="0" marL="0" rtl="0" algn="just">
              <a:lnSpc>
                <a:spcPct val="90000"/>
              </a:lnSpc>
              <a:spcBef>
                <a:spcPts val="1000"/>
              </a:spcBef>
              <a:spcAft>
                <a:spcPts val="0"/>
              </a:spcAft>
              <a:buClr>
                <a:srgbClr val="FF0000"/>
              </a:buClr>
              <a:buSzPts val="3600"/>
              <a:buNone/>
            </a:pPr>
            <a:r>
              <a:rPr lang="en-US" sz="3600">
                <a:solidFill>
                  <a:srgbClr val="FF0000"/>
                </a:solidFill>
              </a:rPr>
              <a:t>1. </a:t>
            </a:r>
            <a:r>
              <a:rPr lang="en-US" sz="3600" u="sng">
                <a:solidFill>
                  <a:srgbClr val="FF0000"/>
                </a:solidFill>
              </a:rPr>
              <a:t>Text and numbers: </a:t>
            </a:r>
            <a:r>
              <a:rPr lang="en-US" sz="3600">
                <a:solidFill>
                  <a:srgbClr val="FF0000"/>
                </a:solidFill>
              </a:rPr>
              <a:t>Represented as a bit pattern, a sequence of bits (0s and 1s).</a:t>
            </a:r>
            <a:endParaRPr/>
          </a:p>
          <a:p>
            <a:pPr indent="-228600" lvl="0" marL="228600" rtl="0" algn="just">
              <a:lnSpc>
                <a:spcPct val="90000"/>
              </a:lnSpc>
              <a:spcBef>
                <a:spcPts val="1000"/>
              </a:spcBef>
              <a:spcAft>
                <a:spcPts val="0"/>
              </a:spcAft>
              <a:buClr>
                <a:srgbClr val="000000"/>
              </a:buClr>
              <a:buSzPts val="3600"/>
              <a:buChar char="•"/>
            </a:pPr>
            <a:r>
              <a:rPr lang="en-US" sz="3600">
                <a:solidFill>
                  <a:srgbClr val="000000"/>
                </a:solidFill>
                <a:latin typeface="Calibri"/>
                <a:ea typeface="Calibri"/>
                <a:cs typeface="Calibri"/>
                <a:sym typeface="Calibri"/>
              </a:rPr>
              <a:t>Different sets of bit patterns to represent text symbols. </a:t>
            </a:r>
            <a:endParaRPr/>
          </a:p>
          <a:p>
            <a:pPr indent="-228600" lvl="0" marL="228600" rtl="0" algn="just">
              <a:lnSpc>
                <a:spcPct val="90000"/>
              </a:lnSpc>
              <a:spcBef>
                <a:spcPts val="1000"/>
              </a:spcBef>
              <a:spcAft>
                <a:spcPts val="0"/>
              </a:spcAft>
              <a:buClr>
                <a:srgbClr val="FF0000"/>
              </a:buClr>
              <a:buSzPts val="3600"/>
              <a:buChar char="•"/>
            </a:pPr>
            <a:r>
              <a:rPr lang="en-US" sz="3600">
                <a:solidFill>
                  <a:srgbClr val="FF0000"/>
                </a:solidFill>
                <a:latin typeface="Calibri"/>
                <a:ea typeface="Calibri"/>
                <a:cs typeface="Calibri"/>
                <a:sym typeface="Calibri"/>
              </a:rPr>
              <a:t>Code</a:t>
            </a:r>
            <a:r>
              <a:rPr lang="en-US" sz="3600">
                <a:solidFill>
                  <a:srgbClr val="000000"/>
                </a:solidFill>
                <a:latin typeface="Calibri"/>
                <a:ea typeface="Calibri"/>
                <a:cs typeface="Calibri"/>
                <a:sym typeface="Calibri"/>
              </a:rPr>
              <a:t>-Each set Ex</a:t>
            </a:r>
            <a:r>
              <a:rPr lang="en-US" sz="3600">
                <a:solidFill>
                  <a:srgbClr val="FF0000"/>
                </a:solidFill>
                <a:latin typeface="Calibri"/>
                <a:ea typeface="Calibri"/>
                <a:cs typeface="Calibri"/>
                <a:sym typeface="Calibri"/>
              </a:rPr>
              <a:t>. ASCII </a:t>
            </a:r>
            <a:r>
              <a:rPr lang="en-US" sz="3600">
                <a:solidFill>
                  <a:srgbClr val="000000"/>
                </a:solidFill>
                <a:latin typeface="Calibri"/>
                <a:ea typeface="Calibri"/>
                <a:cs typeface="Calibri"/>
                <a:sym typeface="Calibri"/>
              </a:rPr>
              <a:t>–7 bits, </a:t>
            </a:r>
            <a:r>
              <a:rPr lang="en-US" sz="3600">
                <a:solidFill>
                  <a:srgbClr val="FF0000"/>
                </a:solidFill>
                <a:latin typeface="Calibri"/>
                <a:ea typeface="Calibri"/>
                <a:cs typeface="Calibri"/>
                <a:sym typeface="Calibri"/>
              </a:rPr>
              <a:t>Unicode </a:t>
            </a:r>
            <a:r>
              <a:rPr lang="en-US" sz="3600">
                <a:solidFill>
                  <a:srgbClr val="000000"/>
                </a:solidFill>
                <a:latin typeface="Calibri"/>
                <a:ea typeface="Calibri"/>
                <a:cs typeface="Calibri"/>
                <a:sym typeface="Calibri"/>
              </a:rPr>
              <a:t>–32 bits</a:t>
            </a:r>
            <a:endParaRPr/>
          </a:p>
          <a:p>
            <a:pPr indent="-228600" lvl="0" marL="228600" rtl="0" algn="just">
              <a:lnSpc>
                <a:spcPct val="90000"/>
              </a:lnSpc>
              <a:spcBef>
                <a:spcPts val="1000"/>
              </a:spcBef>
              <a:spcAft>
                <a:spcPts val="0"/>
              </a:spcAft>
              <a:buClr>
                <a:srgbClr val="FF0000"/>
              </a:buClr>
              <a:buSzPts val="3600"/>
              <a:buChar char="•"/>
            </a:pPr>
            <a:r>
              <a:rPr lang="en-US" sz="3600">
                <a:solidFill>
                  <a:srgbClr val="FF0000"/>
                </a:solidFill>
                <a:latin typeface="Calibri"/>
                <a:ea typeface="Calibri"/>
                <a:cs typeface="Calibri"/>
                <a:sym typeface="Calibri"/>
              </a:rPr>
              <a:t>Coding-</a:t>
            </a:r>
            <a:r>
              <a:rPr lang="en-US" sz="3600">
                <a:solidFill>
                  <a:srgbClr val="000000"/>
                </a:solidFill>
                <a:latin typeface="Calibri"/>
                <a:ea typeface="Calibri"/>
                <a:cs typeface="Calibri"/>
                <a:sym typeface="Calibri"/>
              </a:rPr>
              <a:t>the process of representing symbols.</a:t>
            </a:r>
            <a:endParaRPr/>
          </a:p>
          <a:p>
            <a:pPr indent="0" lvl="0" marL="0" rtl="0" algn="l">
              <a:lnSpc>
                <a:spcPct val="90000"/>
              </a:lnSpc>
              <a:spcBef>
                <a:spcPts val="1000"/>
              </a:spcBef>
              <a:spcAft>
                <a:spcPts val="0"/>
              </a:spcAft>
              <a:buClr>
                <a:schemeClr val="dk1"/>
              </a:buClr>
              <a:buSzPts val="3200"/>
              <a:buNone/>
            </a:pPr>
            <a:r>
              <a:t/>
            </a:r>
            <a:endParaRPr sz="3200">
              <a:solidFill>
                <a:srgbClr val="000000"/>
              </a:solidFill>
              <a:latin typeface="Calibri"/>
              <a:ea typeface="Calibri"/>
              <a:cs typeface="Calibri"/>
              <a:sym typeface="Calibri"/>
            </a:endParaRPr>
          </a:p>
          <a:p>
            <a:pPr indent="-25400" lvl="0" marL="228600" rtl="0" algn="l">
              <a:lnSpc>
                <a:spcPct val="90000"/>
              </a:lnSpc>
              <a:spcBef>
                <a:spcPts val="1000"/>
              </a:spcBef>
              <a:spcAft>
                <a:spcPts val="0"/>
              </a:spcAft>
              <a:buClr>
                <a:schemeClr val="dk1"/>
              </a:buClr>
              <a:buSzPts val="3200"/>
              <a:buNone/>
            </a:pPr>
            <a:r>
              <a:t/>
            </a:r>
            <a:endParaRPr sz="3200">
              <a:solidFill>
                <a:srgbClr val="000000"/>
              </a:solidFill>
              <a:latin typeface="Calibri"/>
              <a:ea typeface="Calibri"/>
              <a:cs typeface="Calibri"/>
              <a:sym typeface="Calibri"/>
            </a:endParaRPr>
          </a:p>
          <a:p>
            <a:pPr indent="-25400" lvl="0" marL="228600" rtl="0" algn="l">
              <a:lnSpc>
                <a:spcPct val="90000"/>
              </a:lnSpc>
              <a:spcBef>
                <a:spcPts val="1000"/>
              </a:spcBef>
              <a:spcAft>
                <a:spcPts val="0"/>
              </a:spcAft>
              <a:buClr>
                <a:schemeClr val="dk1"/>
              </a:buClr>
              <a:buSzPts val="3200"/>
              <a:buNone/>
            </a:pPr>
            <a:r>
              <a:t/>
            </a:r>
            <a:endParaRPr sz="3200">
              <a:solidFill>
                <a:schemeClr val="dk1"/>
              </a:solidFill>
            </a:endParaRPr>
          </a:p>
        </p:txBody>
      </p:sp>
      <p:sp>
        <p:nvSpPr>
          <p:cNvPr id="279" name="Google Shape;279;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280" name="Google Shape;280;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8">
                                            <p:txEl>
                                              <p:pRg end="0" st="0"/>
                                            </p:txEl>
                                          </p:spTgt>
                                        </p:tgtEl>
                                        <p:attrNameLst>
                                          <p:attrName>style.visibility</p:attrName>
                                        </p:attrNameLst>
                                      </p:cBhvr>
                                      <p:to>
                                        <p:strVal val="visible"/>
                                      </p:to>
                                    </p:set>
                                    <p:anim calcmode="lin" valueType="num">
                                      <p:cBhvr additive="base">
                                        <p:cTn dur="500"/>
                                        <p:tgtEl>
                                          <p:spTgt spid="278">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8">
                                            <p:txEl>
                                              <p:pRg end="1" st="1"/>
                                            </p:txEl>
                                          </p:spTgt>
                                        </p:tgtEl>
                                        <p:attrNameLst>
                                          <p:attrName>style.visibility</p:attrName>
                                        </p:attrNameLst>
                                      </p:cBhvr>
                                      <p:to>
                                        <p:strVal val="visible"/>
                                      </p:to>
                                    </p:set>
                                    <p:anim calcmode="lin" valueType="num">
                                      <p:cBhvr additive="base">
                                        <p:cTn dur="500"/>
                                        <p:tgtEl>
                                          <p:spTgt spid="278">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8">
                                            <p:txEl>
                                              <p:pRg end="2" st="2"/>
                                            </p:txEl>
                                          </p:spTgt>
                                        </p:tgtEl>
                                        <p:attrNameLst>
                                          <p:attrName>style.visibility</p:attrName>
                                        </p:attrNameLst>
                                      </p:cBhvr>
                                      <p:to>
                                        <p:strVal val="visible"/>
                                      </p:to>
                                    </p:set>
                                    <p:anim calcmode="lin" valueType="num">
                                      <p:cBhvr additive="base">
                                        <p:cTn dur="500"/>
                                        <p:tgtEl>
                                          <p:spTgt spid="278">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8">
                                            <p:txEl>
                                              <p:pRg end="3" st="3"/>
                                            </p:txEl>
                                          </p:spTgt>
                                        </p:tgtEl>
                                        <p:attrNameLst>
                                          <p:attrName>style.visibility</p:attrName>
                                        </p:attrNameLst>
                                      </p:cBhvr>
                                      <p:to>
                                        <p:strVal val="visible"/>
                                      </p:to>
                                    </p:set>
                                    <p:anim calcmode="lin" valueType="num">
                                      <p:cBhvr additive="base">
                                        <p:cTn dur="500"/>
                                        <p:tgtEl>
                                          <p:spTgt spid="278">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8">
                                            <p:txEl>
                                              <p:pRg end="4" st="4"/>
                                            </p:txEl>
                                          </p:spTgt>
                                        </p:tgtEl>
                                        <p:attrNameLst>
                                          <p:attrName>style.visibility</p:attrName>
                                        </p:attrNameLst>
                                      </p:cBhvr>
                                      <p:to>
                                        <p:strVal val="visible"/>
                                      </p:to>
                                    </p:set>
                                    <p:anim calcmode="lin" valueType="num">
                                      <p:cBhvr additive="base">
                                        <p:cTn dur="500"/>
                                        <p:tgtEl>
                                          <p:spTgt spid="278">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8">
                                            <p:txEl>
                                              <p:pRg end="5" st="5"/>
                                            </p:txEl>
                                          </p:spTgt>
                                        </p:tgtEl>
                                        <p:attrNameLst>
                                          <p:attrName>style.visibility</p:attrName>
                                        </p:attrNameLst>
                                      </p:cBhvr>
                                      <p:to>
                                        <p:strVal val="visible"/>
                                      </p:to>
                                    </p:set>
                                    <p:anim calcmode="lin" valueType="num">
                                      <p:cBhvr additive="base">
                                        <p:cTn dur="500"/>
                                        <p:tgtEl>
                                          <p:spTgt spid="278">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8">
                                            <p:txEl>
                                              <p:pRg end="6" st="6"/>
                                            </p:txEl>
                                          </p:spTgt>
                                        </p:tgtEl>
                                        <p:attrNameLst>
                                          <p:attrName>style.visibility</p:attrName>
                                        </p:attrNameLst>
                                      </p:cBhvr>
                                      <p:to>
                                        <p:strVal val="visible"/>
                                      </p:to>
                                    </p:set>
                                    <p:anim calcmode="lin" valueType="num">
                                      <p:cBhvr additive="base">
                                        <p:cTn dur="500"/>
                                        <p:tgtEl>
                                          <p:spTgt spid="278">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8">
                                            <p:txEl>
                                              <p:pRg end="7" st="7"/>
                                            </p:txEl>
                                          </p:spTgt>
                                        </p:tgtEl>
                                        <p:attrNameLst>
                                          <p:attrName>style.visibility</p:attrName>
                                        </p:attrNameLst>
                                      </p:cBhvr>
                                      <p:to>
                                        <p:strVal val="visible"/>
                                      </p:to>
                                    </p:set>
                                    <p:anim calcmode="lin" valueType="num">
                                      <p:cBhvr additive="base">
                                        <p:cTn dur="500"/>
                                        <p:tgtEl>
                                          <p:spTgt spid="278">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46" name="Shape 1546"/>
        <p:cNvGrpSpPr/>
        <p:nvPr/>
      </p:nvGrpSpPr>
      <p:grpSpPr>
        <a:xfrm>
          <a:off x="0" y="0"/>
          <a:ext cx="0" cy="0"/>
          <a:chOff x="0" y="0"/>
          <a:chExt cx="0" cy="0"/>
        </a:xfrm>
      </p:grpSpPr>
      <p:sp>
        <p:nvSpPr>
          <p:cNvPr id="1547" name="Google Shape;1547;p175"/>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chemeClr val="lt2"/>
                </a:solidFill>
                <a:latin typeface="Arial"/>
                <a:ea typeface="Arial"/>
                <a:cs typeface="Arial"/>
                <a:sym typeface="Arial"/>
              </a:rPr>
              <a:t>4.</a:t>
            </a:r>
            <a:fld id="{00000000-1234-1234-1234-123412341234}" type="slidenum">
              <a:rPr lang="en-US" sz="2000">
                <a:solidFill>
                  <a:schemeClr val="lt2"/>
                </a:solidFill>
                <a:latin typeface="Arial"/>
                <a:ea typeface="Arial"/>
                <a:cs typeface="Arial"/>
                <a:sym typeface="Arial"/>
              </a:rPr>
              <a:t>‹#›</a:t>
            </a:fld>
            <a:endParaRPr sz="2000">
              <a:solidFill>
                <a:schemeClr val="lt2"/>
              </a:solidFill>
              <a:latin typeface="Arial"/>
              <a:ea typeface="Arial"/>
              <a:cs typeface="Arial"/>
              <a:sym typeface="Arial"/>
            </a:endParaRPr>
          </a:p>
        </p:txBody>
      </p:sp>
      <p:cxnSp>
        <p:nvCxnSpPr>
          <p:cNvPr id="1548" name="Google Shape;1548;p175"/>
          <p:cNvCxnSpPr/>
          <p:nvPr/>
        </p:nvCxnSpPr>
        <p:spPr>
          <a:xfrm>
            <a:off x="1676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1549" name="Google Shape;1549;p175"/>
          <p:cNvCxnSpPr/>
          <p:nvPr/>
        </p:nvCxnSpPr>
        <p:spPr>
          <a:xfrm>
            <a:off x="1676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1550" name="Google Shape;1550;p175"/>
          <p:cNvSpPr txBox="1"/>
          <p:nvPr/>
        </p:nvSpPr>
        <p:spPr>
          <a:xfrm>
            <a:off x="1828799" y="762000"/>
            <a:ext cx="804884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folHlink"/>
                </a:solidFill>
                <a:latin typeface="Times New Roman"/>
                <a:ea typeface="Times New Roman"/>
                <a:cs typeface="Times New Roman"/>
                <a:sym typeface="Times New Roman"/>
              </a:rPr>
              <a:t>Figure 4.19  </a:t>
            </a:r>
            <a:r>
              <a:rPr b="1" i="1" lang="en-US" sz="2400">
                <a:solidFill>
                  <a:schemeClr val="dk1"/>
                </a:solidFill>
                <a:latin typeface="Times New Roman"/>
                <a:ea typeface="Times New Roman"/>
                <a:cs typeface="Times New Roman"/>
                <a:sym typeface="Times New Roman"/>
              </a:rPr>
              <a:t>Two cases of B8ZS scrambling technique</a:t>
            </a:r>
            <a:endParaRPr/>
          </a:p>
        </p:txBody>
      </p:sp>
      <p:cxnSp>
        <p:nvCxnSpPr>
          <p:cNvPr id="1551" name="Google Shape;1551;p175"/>
          <p:cNvCxnSpPr/>
          <p:nvPr/>
        </p:nvCxnSpPr>
        <p:spPr>
          <a:xfrm>
            <a:off x="1676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1552" name="Google Shape;1552;p175"/>
          <p:cNvPicPr preferRelativeResize="0"/>
          <p:nvPr/>
        </p:nvPicPr>
        <p:blipFill rotWithShape="1">
          <a:blip r:embed="rId3">
            <a:alphaModFix/>
          </a:blip>
          <a:srcRect b="0" l="0" r="0" t="0"/>
          <a:stretch/>
        </p:blipFill>
        <p:spPr>
          <a:xfrm>
            <a:off x="1676401" y="1881963"/>
            <a:ext cx="9594111" cy="3291700"/>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57" name="Shape 1557"/>
        <p:cNvGrpSpPr/>
        <p:nvPr/>
      </p:nvGrpSpPr>
      <p:grpSpPr>
        <a:xfrm>
          <a:off x="0" y="0"/>
          <a:ext cx="0" cy="0"/>
          <a:chOff x="0" y="0"/>
          <a:chExt cx="0" cy="0"/>
        </a:xfrm>
      </p:grpSpPr>
      <p:sp>
        <p:nvSpPr>
          <p:cNvPr id="1558" name="Google Shape;1558;p176"/>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chemeClr val="lt2"/>
                </a:solidFill>
                <a:latin typeface="Arial"/>
                <a:ea typeface="Arial"/>
                <a:cs typeface="Arial"/>
                <a:sym typeface="Arial"/>
              </a:rPr>
              <a:t>4.</a:t>
            </a:r>
            <a:fld id="{00000000-1234-1234-1234-123412341234}" type="slidenum">
              <a:rPr lang="en-US" sz="2000">
                <a:solidFill>
                  <a:schemeClr val="lt2"/>
                </a:solidFill>
                <a:latin typeface="Arial"/>
                <a:ea typeface="Arial"/>
                <a:cs typeface="Arial"/>
                <a:sym typeface="Arial"/>
              </a:rPr>
              <a:t>‹#›</a:t>
            </a:fld>
            <a:endParaRPr sz="2000">
              <a:solidFill>
                <a:schemeClr val="lt2"/>
              </a:solidFill>
              <a:latin typeface="Arial"/>
              <a:ea typeface="Arial"/>
              <a:cs typeface="Arial"/>
              <a:sym typeface="Arial"/>
            </a:endParaRPr>
          </a:p>
        </p:txBody>
      </p:sp>
      <p:sp>
        <p:nvSpPr>
          <p:cNvPr id="1559" name="Google Shape;1559;p176"/>
          <p:cNvSpPr/>
          <p:nvPr/>
        </p:nvSpPr>
        <p:spPr>
          <a:xfrm>
            <a:off x="1890713" y="107951"/>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1560" name="Google Shape;1560;p176"/>
          <p:cNvSpPr/>
          <p:nvPr/>
        </p:nvSpPr>
        <p:spPr>
          <a:xfrm>
            <a:off x="2273301" y="107951"/>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1561" name="Google Shape;1561;p176"/>
          <p:cNvSpPr/>
          <p:nvPr/>
        </p:nvSpPr>
        <p:spPr>
          <a:xfrm>
            <a:off x="2014539" y="530226"/>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1562" name="Google Shape;1562;p176"/>
          <p:cNvSpPr/>
          <p:nvPr/>
        </p:nvSpPr>
        <p:spPr>
          <a:xfrm>
            <a:off x="2384425" y="530226"/>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1563" name="Google Shape;1563;p176"/>
          <p:cNvSpPr/>
          <p:nvPr/>
        </p:nvSpPr>
        <p:spPr>
          <a:xfrm>
            <a:off x="1600200" y="457201"/>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1564" name="Google Shape;1564;p176"/>
          <p:cNvSpPr/>
          <p:nvPr/>
        </p:nvSpPr>
        <p:spPr>
          <a:xfrm>
            <a:off x="2235200" y="1"/>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1565" name="Google Shape;1565;p176"/>
          <p:cNvSpPr/>
          <p:nvPr/>
        </p:nvSpPr>
        <p:spPr>
          <a:xfrm>
            <a:off x="1966914"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cxnSp>
        <p:nvCxnSpPr>
          <p:cNvPr id="1566" name="Google Shape;1566;p176"/>
          <p:cNvCxnSpPr/>
          <p:nvPr/>
        </p:nvCxnSpPr>
        <p:spPr>
          <a:xfrm>
            <a:off x="1981200" y="2667000"/>
            <a:ext cx="8153400" cy="0"/>
          </a:xfrm>
          <a:prstGeom prst="straightConnector1">
            <a:avLst/>
          </a:prstGeom>
          <a:noFill/>
          <a:ln cap="flat" cmpd="sng" w="76200">
            <a:solidFill>
              <a:srgbClr val="009900"/>
            </a:solidFill>
            <a:prstDash val="solid"/>
            <a:round/>
            <a:headEnd len="med" w="med" type="none"/>
            <a:tailEnd len="med" w="med" type="none"/>
          </a:ln>
        </p:spPr>
      </p:cxnSp>
      <p:cxnSp>
        <p:nvCxnSpPr>
          <p:cNvPr id="1567" name="Google Shape;1567;p176"/>
          <p:cNvCxnSpPr/>
          <p:nvPr/>
        </p:nvCxnSpPr>
        <p:spPr>
          <a:xfrm>
            <a:off x="1982788" y="4876800"/>
            <a:ext cx="8153400" cy="0"/>
          </a:xfrm>
          <a:prstGeom prst="straightConnector1">
            <a:avLst/>
          </a:prstGeom>
          <a:noFill/>
          <a:ln cap="flat" cmpd="sng" w="76200">
            <a:solidFill>
              <a:srgbClr val="009900"/>
            </a:solidFill>
            <a:prstDash val="solid"/>
            <a:round/>
            <a:headEnd len="med" w="med" type="none"/>
            <a:tailEnd len="med" w="med" type="none"/>
          </a:ln>
        </p:spPr>
      </p:cxnSp>
      <p:sp>
        <p:nvSpPr>
          <p:cNvPr id="1568" name="Google Shape;1568;p176"/>
          <p:cNvSpPr/>
          <p:nvPr/>
        </p:nvSpPr>
        <p:spPr>
          <a:xfrm>
            <a:off x="2019300" y="1219200"/>
            <a:ext cx="8077200" cy="5016758"/>
          </a:xfrm>
          <a:prstGeom prst="rect">
            <a:avLst/>
          </a:prstGeom>
          <a:solidFill>
            <a:srgbClr val="99FF33"/>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200">
                <a:solidFill>
                  <a:schemeClr val="dk1"/>
                </a:solidFill>
                <a:latin typeface="Arial"/>
                <a:ea typeface="Arial"/>
                <a:cs typeface="Arial"/>
                <a:sym typeface="Arial"/>
              </a:rPr>
              <a:t>HDB3 substitutes four consecutive zeros with 000V or B00V depending</a:t>
            </a:r>
            <a:endParaRPr/>
          </a:p>
          <a:p>
            <a:pPr indent="0" lvl="0" marL="0" marR="0" rtl="0" algn="ctr">
              <a:spcBef>
                <a:spcPts val="0"/>
              </a:spcBef>
              <a:spcAft>
                <a:spcPts val="0"/>
              </a:spcAft>
              <a:buNone/>
            </a:pPr>
            <a:r>
              <a:rPr b="1" lang="en-US" sz="3200">
                <a:solidFill>
                  <a:schemeClr val="dk1"/>
                </a:solidFill>
                <a:latin typeface="Arial"/>
                <a:ea typeface="Arial"/>
                <a:cs typeface="Arial"/>
                <a:sym typeface="Arial"/>
              </a:rPr>
              <a:t>on the number of nonzero pulses after the last substitution.</a:t>
            </a:r>
            <a:endParaRPr/>
          </a:p>
          <a:p>
            <a:pPr indent="0" lvl="0" marL="0" marR="0" rtl="0" algn="ctr">
              <a:spcBef>
                <a:spcPts val="0"/>
              </a:spcBef>
              <a:spcAft>
                <a:spcPts val="0"/>
              </a:spcAft>
              <a:buNone/>
            </a:pPr>
            <a:r>
              <a:rPr b="1" lang="en-US" sz="3200">
                <a:solidFill>
                  <a:schemeClr val="dk1"/>
                </a:solidFill>
                <a:latin typeface="Arial"/>
                <a:ea typeface="Arial"/>
                <a:cs typeface="Arial"/>
                <a:sym typeface="Arial"/>
              </a:rPr>
              <a:t>If # of non zero pulses is even the substitution is B00V to make total # of non zero pulse even.</a:t>
            </a:r>
            <a:endParaRPr/>
          </a:p>
          <a:p>
            <a:pPr indent="0" lvl="0" marL="0" marR="0" rtl="0" algn="ctr">
              <a:spcBef>
                <a:spcPts val="0"/>
              </a:spcBef>
              <a:spcAft>
                <a:spcPts val="0"/>
              </a:spcAft>
              <a:buNone/>
            </a:pPr>
            <a:r>
              <a:rPr b="1" lang="en-US" sz="3200">
                <a:solidFill>
                  <a:schemeClr val="dk1"/>
                </a:solidFill>
                <a:latin typeface="Arial"/>
                <a:ea typeface="Arial"/>
                <a:cs typeface="Arial"/>
                <a:sym typeface="Arial"/>
              </a:rPr>
              <a:t>If # of non zero pulses is odd the substitution is 000V to make total # of non zero pulses even.</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73" name="Shape 1573"/>
        <p:cNvGrpSpPr/>
        <p:nvPr/>
      </p:nvGrpSpPr>
      <p:grpSpPr>
        <a:xfrm>
          <a:off x="0" y="0"/>
          <a:ext cx="0" cy="0"/>
          <a:chOff x="0" y="0"/>
          <a:chExt cx="0" cy="0"/>
        </a:xfrm>
      </p:grpSpPr>
      <p:sp>
        <p:nvSpPr>
          <p:cNvPr id="1574" name="Google Shape;1574;p177"/>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chemeClr val="lt2"/>
                </a:solidFill>
                <a:latin typeface="Arial"/>
                <a:ea typeface="Arial"/>
                <a:cs typeface="Arial"/>
                <a:sym typeface="Arial"/>
              </a:rPr>
              <a:t>4.</a:t>
            </a:r>
            <a:fld id="{00000000-1234-1234-1234-123412341234}" type="slidenum">
              <a:rPr lang="en-US" sz="2000">
                <a:solidFill>
                  <a:schemeClr val="lt2"/>
                </a:solidFill>
                <a:latin typeface="Arial"/>
                <a:ea typeface="Arial"/>
                <a:cs typeface="Arial"/>
                <a:sym typeface="Arial"/>
              </a:rPr>
              <a:t>‹#›</a:t>
            </a:fld>
            <a:endParaRPr sz="2000">
              <a:solidFill>
                <a:schemeClr val="lt2"/>
              </a:solidFill>
              <a:latin typeface="Arial"/>
              <a:ea typeface="Arial"/>
              <a:cs typeface="Arial"/>
              <a:sym typeface="Arial"/>
            </a:endParaRPr>
          </a:p>
        </p:txBody>
      </p:sp>
      <p:cxnSp>
        <p:nvCxnSpPr>
          <p:cNvPr id="1575" name="Google Shape;1575;p177"/>
          <p:cNvCxnSpPr/>
          <p:nvPr/>
        </p:nvCxnSpPr>
        <p:spPr>
          <a:xfrm>
            <a:off x="1676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1576" name="Google Shape;1576;p177"/>
          <p:cNvCxnSpPr/>
          <p:nvPr/>
        </p:nvCxnSpPr>
        <p:spPr>
          <a:xfrm>
            <a:off x="1676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1577" name="Google Shape;1577;p177"/>
          <p:cNvSpPr txBox="1"/>
          <p:nvPr/>
        </p:nvSpPr>
        <p:spPr>
          <a:xfrm>
            <a:off x="1360967" y="762000"/>
            <a:ext cx="8835656"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folHlink"/>
                </a:solidFill>
                <a:latin typeface="Times New Roman"/>
                <a:ea typeface="Times New Roman"/>
                <a:cs typeface="Times New Roman"/>
                <a:sym typeface="Times New Roman"/>
              </a:rPr>
              <a:t>Figure 4.20  </a:t>
            </a:r>
            <a:r>
              <a:rPr b="1" i="1" lang="en-US" sz="2400">
                <a:solidFill>
                  <a:schemeClr val="dk1"/>
                </a:solidFill>
                <a:latin typeface="Times New Roman"/>
                <a:ea typeface="Times New Roman"/>
                <a:cs typeface="Times New Roman"/>
                <a:sym typeface="Times New Roman"/>
              </a:rPr>
              <a:t>Different situations in HDB3 scrambling technique</a:t>
            </a:r>
            <a:endParaRPr/>
          </a:p>
        </p:txBody>
      </p:sp>
      <p:cxnSp>
        <p:nvCxnSpPr>
          <p:cNvPr id="1578" name="Google Shape;1578;p177"/>
          <p:cNvCxnSpPr/>
          <p:nvPr/>
        </p:nvCxnSpPr>
        <p:spPr>
          <a:xfrm>
            <a:off x="1676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1579" name="Google Shape;1579;p177"/>
          <p:cNvPicPr preferRelativeResize="0"/>
          <p:nvPr/>
        </p:nvPicPr>
        <p:blipFill rotWithShape="1">
          <a:blip r:embed="rId3">
            <a:alphaModFix/>
          </a:blip>
          <a:srcRect b="0" l="0" r="0" t="0"/>
          <a:stretch/>
        </p:blipFill>
        <p:spPr>
          <a:xfrm>
            <a:off x="2438401" y="1922464"/>
            <a:ext cx="6462713" cy="3563937"/>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sp>
        <p:nvSpPr>
          <p:cNvPr id="1584" name="Google Shape;1584;p17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2000">
                <a:solidFill>
                  <a:schemeClr val="lt2"/>
                </a:solidFill>
                <a:latin typeface="Arial"/>
                <a:ea typeface="Arial"/>
                <a:cs typeface="Arial"/>
                <a:sym typeface="Arial"/>
              </a:rPr>
              <a:t>6.</a:t>
            </a:r>
            <a:fld id="{00000000-1234-1234-1234-123412341234}" type="slidenum">
              <a:rPr b="1" lang="en-US" sz="2000">
                <a:solidFill>
                  <a:schemeClr val="lt2"/>
                </a:solidFill>
                <a:latin typeface="Arial"/>
                <a:ea typeface="Arial"/>
                <a:cs typeface="Arial"/>
                <a:sym typeface="Arial"/>
              </a:rPr>
              <a:t>‹#›</a:t>
            </a:fld>
            <a:endParaRPr b="1" sz="2000">
              <a:solidFill>
                <a:schemeClr val="lt2"/>
              </a:solidFill>
              <a:latin typeface="Arial"/>
              <a:ea typeface="Arial"/>
              <a:cs typeface="Arial"/>
              <a:sym typeface="Arial"/>
            </a:endParaRPr>
          </a:p>
        </p:txBody>
      </p:sp>
      <p:sp>
        <p:nvSpPr>
          <p:cNvPr id="1585" name="Google Shape;1585;p178"/>
          <p:cNvSpPr/>
          <p:nvPr/>
        </p:nvSpPr>
        <p:spPr>
          <a:xfrm>
            <a:off x="2667000" y="2514601"/>
            <a:ext cx="6858000" cy="310854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400">
                <a:solidFill>
                  <a:schemeClr val="dk2"/>
                </a:solidFill>
                <a:latin typeface="Arial"/>
                <a:ea typeface="Arial"/>
                <a:cs typeface="Arial"/>
                <a:sym typeface="Arial"/>
              </a:rPr>
              <a:t>Chapter 6</a:t>
            </a:r>
            <a:endParaRPr/>
          </a:p>
          <a:p>
            <a:pPr indent="0" lvl="0" marL="0" marR="0" rtl="0" algn="ctr">
              <a:spcBef>
                <a:spcPts val="0"/>
              </a:spcBef>
              <a:spcAft>
                <a:spcPts val="0"/>
              </a:spcAft>
              <a:buNone/>
            </a:pPr>
            <a:r>
              <a:t/>
            </a:r>
            <a:endParaRPr b="1" sz="2000">
              <a:solidFill>
                <a:schemeClr val="dk2"/>
              </a:solidFill>
              <a:latin typeface="Arial"/>
              <a:ea typeface="Arial"/>
              <a:cs typeface="Arial"/>
              <a:sym typeface="Arial"/>
            </a:endParaRPr>
          </a:p>
          <a:p>
            <a:pPr indent="0" lvl="0" marL="0" marR="0" rtl="0" algn="ctr">
              <a:spcBef>
                <a:spcPts val="0"/>
              </a:spcBef>
              <a:spcAft>
                <a:spcPts val="0"/>
              </a:spcAft>
              <a:buNone/>
            </a:pPr>
            <a:r>
              <a:rPr b="1" lang="en-US" sz="4400">
                <a:solidFill>
                  <a:schemeClr val="dk1"/>
                </a:solidFill>
                <a:latin typeface="Arial"/>
                <a:ea typeface="Arial"/>
                <a:cs typeface="Arial"/>
                <a:sym typeface="Arial"/>
              </a:rPr>
              <a:t>Bandwidth Utilization:</a:t>
            </a:r>
            <a:endParaRPr/>
          </a:p>
          <a:p>
            <a:pPr indent="0" lvl="0" marL="0" marR="0" rtl="0" algn="ctr">
              <a:spcBef>
                <a:spcPts val="0"/>
              </a:spcBef>
              <a:spcAft>
                <a:spcPts val="0"/>
              </a:spcAft>
              <a:buNone/>
            </a:pPr>
            <a:r>
              <a:rPr b="1" lang="en-US" sz="4400">
                <a:solidFill>
                  <a:schemeClr val="dk1"/>
                </a:solidFill>
                <a:latin typeface="Arial"/>
                <a:ea typeface="Arial"/>
                <a:cs typeface="Arial"/>
                <a:sym typeface="Arial"/>
              </a:rPr>
              <a:t>Multiplexing and Spreading</a:t>
            </a:r>
            <a:endParaRPr/>
          </a:p>
        </p:txBody>
      </p:sp>
      <p:sp>
        <p:nvSpPr>
          <p:cNvPr id="1586" name="Google Shape;1586;p178"/>
          <p:cNvSpPr txBox="1"/>
          <p:nvPr>
            <p:ph idx="1" type="body"/>
          </p:nvPr>
        </p:nvSpPr>
        <p:spPr>
          <a:xfrm>
            <a:off x="838200" y="365125"/>
            <a:ext cx="10515600" cy="58118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0" name="Shape 1590"/>
        <p:cNvGrpSpPr/>
        <p:nvPr/>
      </p:nvGrpSpPr>
      <p:grpSpPr>
        <a:xfrm>
          <a:off x="0" y="0"/>
          <a:ext cx="0" cy="0"/>
          <a:chOff x="0" y="0"/>
          <a:chExt cx="0" cy="0"/>
        </a:xfrm>
      </p:grpSpPr>
      <p:sp>
        <p:nvSpPr>
          <p:cNvPr id="1591" name="Google Shape;1591;p179"/>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2"/>
                </a:solidFill>
                <a:latin typeface="Arial"/>
                <a:ea typeface="Arial"/>
                <a:cs typeface="Arial"/>
                <a:sym typeface="Arial"/>
              </a:rPr>
              <a:t>6.</a:t>
            </a:r>
            <a:fld id="{00000000-1234-1234-1234-123412341234}" type="slidenum">
              <a:rPr b="1" lang="en-US" sz="2000">
                <a:solidFill>
                  <a:schemeClr val="lt2"/>
                </a:solidFill>
                <a:latin typeface="Arial"/>
                <a:ea typeface="Arial"/>
                <a:cs typeface="Arial"/>
                <a:sym typeface="Arial"/>
              </a:rPr>
              <a:t>‹#›</a:t>
            </a:fld>
            <a:endParaRPr b="1" sz="2000">
              <a:solidFill>
                <a:schemeClr val="lt2"/>
              </a:solidFill>
              <a:latin typeface="Arial"/>
              <a:ea typeface="Arial"/>
              <a:cs typeface="Arial"/>
              <a:sym typeface="Arial"/>
            </a:endParaRPr>
          </a:p>
        </p:txBody>
      </p:sp>
      <p:sp>
        <p:nvSpPr>
          <p:cNvPr id="1592" name="Google Shape;1592;p179"/>
          <p:cNvSpPr/>
          <p:nvPr/>
        </p:nvSpPr>
        <p:spPr>
          <a:xfrm>
            <a:off x="1890713" y="107951"/>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593" name="Google Shape;1593;p179"/>
          <p:cNvSpPr/>
          <p:nvPr/>
        </p:nvSpPr>
        <p:spPr>
          <a:xfrm>
            <a:off x="2273301" y="107951"/>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594" name="Google Shape;1594;p179"/>
          <p:cNvSpPr/>
          <p:nvPr/>
        </p:nvSpPr>
        <p:spPr>
          <a:xfrm>
            <a:off x="2014539" y="530226"/>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595" name="Google Shape;1595;p179"/>
          <p:cNvSpPr/>
          <p:nvPr/>
        </p:nvSpPr>
        <p:spPr>
          <a:xfrm>
            <a:off x="2384425" y="530226"/>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596" name="Google Shape;1596;p179"/>
          <p:cNvSpPr/>
          <p:nvPr/>
        </p:nvSpPr>
        <p:spPr>
          <a:xfrm>
            <a:off x="1600200" y="457201"/>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597" name="Google Shape;1597;p179"/>
          <p:cNvSpPr/>
          <p:nvPr/>
        </p:nvSpPr>
        <p:spPr>
          <a:xfrm>
            <a:off x="2235200" y="1"/>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598" name="Google Shape;1598;p179"/>
          <p:cNvSpPr/>
          <p:nvPr/>
        </p:nvSpPr>
        <p:spPr>
          <a:xfrm>
            <a:off x="1966914"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cxnSp>
        <p:nvCxnSpPr>
          <p:cNvPr id="1599" name="Google Shape;1599;p179"/>
          <p:cNvCxnSpPr/>
          <p:nvPr/>
        </p:nvCxnSpPr>
        <p:spPr>
          <a:xfrm>
            <a:off x="1981200" y="1981200"/>
            <a:ext cx="8153400" cy="0"/>
          </a:xfrm>
          <a:prstGeom prst="straightConnector1">
            <a:avLst/>
          </a:prstGeom>
          <a:noFill/>
          <a:ln cap="flat" cmpd="sng" w="76200">
            <a:solidFill>
              <a:srgbClr val="009900"/>
            </a:solidFill>
            <a:prstDash val="solid"/>
            <a:round/>
            <a:headEnd len="med" w="med" type="none"/>
            <a:tailEnd len="med" w="med" type="none"/>
          </a:ln>
        </p:spPr>
      </p:cxnSp>
      <p:cxnSp>
        <p:nvCxnSpPr>
          <p:cNvPr id="1600" name="Google Shape;1600;p179"/>
          <p:cNvCxnSpPr/>
          <p:nvPr/>
        </p:nvCxnSpPr>
        <p:spPr>
          <a:xfrm>
            <a:off x="1982788" y="5715000"/>
            <a:ext cx="8153400" cy="0"/>
          </a:xfrm>
          <a:prstGeom prst="straightConnector1">
            <a:avLst/>
          </a:prstGeom>
          <a:noFill/>
          <a:ln cap="flat" cmpd="sng" w="76200">
            <a:solidFill>
              <a:srgbClr val="009900"/>
            </a:solidFill>
            <a:prstDash val="solid"/>
            <a:round/>
            <a:headEnd len="med" w="med" type="none"/>
            <a:tailEnd len="med" w="med" type="none"/>
          </a:ln>
        </p:spPr>
      </p:cxnSp>
      <p:sp>
        <p:nvSpPr>
          <p:cNvPr id="1601" name="Google Shape;1601;p179"/>
          <p:cNvSpPr/>
          <p:nvPr/>
        </p:nvSpPr>
        <p:spPr>
          <a:xfrm>
            <a:off x="2019300" y="2073275"/>
            <a:ext cx="8077200" cy="3539430"/>
          </a:xfrm>
          <a:prstGeom prst="rect">
            <a:avLst/>
          </a:prstGeom>
          <a:solidFill>
            <a:srgbClr val="99FF33"/>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200">
                <a:solidFill>
                  <a:schemeClr val="dk1"/>
                </a:solidFill>
                <a:latin typeface="Arial"/>
                <a:ea typeface="Arial"/>
                <a:cs typeface="Arial"/>
                <a:sym typeface="Arial"/>
              </a:rPr>
              <a:t>Bandwidth utilization is the wise use of </a:t>
            </a:r>
            <a:br>
              <a:rPr b="1" lang="en-US" sz="3200">
                <a:solidFill>
                  <a:schemeClr val="dk1"/>
                </a:solidFill>
                <a:latin typeface="Arial"/>
                <a:ea typeface="Arial"/>
                <a:cs typeface="Arial"/>
                <a:sym typeface="Arial"/>
              </a:rPr>
            </a:br>
            <a:r>
              <a:rPr b="1" lang="en-US" sz="3200">
                <a:solidFill>
                  <a:schemeClr val="dk1"/>
                </a:solidFill>
                <a:latin typeface="Arial"/>
                <a:ea typeface="Arial"/>
                <a:cs typeface="Arial"/>
                <a:sym typeface="Arial"/>
              </a:rPr>
              <a:t>available bandwidth to achieve </a:t>
            </a:r>
            <a:br>
              <a:rPr b="1" lang="en-US" sz="3200">
                <a:solidFill>
                  <a:schemeClr val="dk1"/>
                </a:solidFill>
                <a:latin typeface="Arial"/>
                <a:ea typeface="Arial"/>
                <a:cs typeface="Arial"/>
                <a:sym typeface="Arial"/>
              </a:rPr>
            </a:br>
            <a:r>
              <a:rPr b="1" lang="en-US" sz="3200">
                <a:solidFill>
                  <a:schemeClr val="dk1"/>
                </a:solidFill>
                <a:latin typeface="Arial"/>
                <a:ea typeface="Arial"/>
                <a:cs typeface="Arial"/>
                <a:sym typeface="Arial"/>
              </a:rPr>
              <a:t>specific goals.</a:t>
            </a:r>
            <a:br>
              <a:rPr b="1" lang="en-US" sz="3200">
                <a:solidFill>
                  <a:schemeClr val="dk1"/>
                </a:solidFill>
                <a:latin typeface="Arial"/>
                <a:ea typeface="Arial"/>
                <a:cs typeface="Arial"/>
                <a:sym typeface="Arial"/>
              </a:rPr>
            </a:br>
            <a:endParaRPr b="1" sz="3200">
              <a:solidFill>
                <a:schemeClr val="dk1"/>
              </a:solidFill>
              <a:latin typeface="Arial"/>
              <a:ea typeface="Arial"/>
              <a:cs typeface="Arial"/>
              <a:sym typeface="Arial"/>
            </a:endParaRPr>
          </a:p>
          <a:p>
            <a:pPr indent="0" lvl="0" marL="0" marR="0" rtl="0" algn="ctr">
              <a:spcBef>
                <a:spcPts val="0"/>
              </a:spcBef>
              <a:spcAft>
                <a:spcPts val="0"/>
              </a:spcAft>
              <a:buNone/>
            </a:pPr>
            <a:r>
              <a:rPr b="1" lang="en-US" sz="3200">
                <a:solidFill>
                  <a:schemeClr val="dk1"/>
                </a:solidFill>
                <a:latin typeface="Arial"/>
                <a:ea typeface="Arial"/>
                <a:cs typeface="Arial"/>
                <a:sym typeface="Arial"/>
              </a:rPr>
              <a:t>Efficiency can be achieved by multiplexing; i.e., sharing of the bandwidth between multiple users. </a:t>
            </a:r>
            <a:endParaRPr/>
          </a:p>
        </p:txBody>
      </p:sp>
      <p:grpSp>
        <p:nvGrpSpPr>
          <p:cNvPr id="1602" name="Google Shape;1602;p179"/>
          <p:cNvGrpSpPr/>
          <p:nvPr/>
        </p:nvGrpSpPr>
        <p:grpSpPr>
          <a:xfrm>
            <a:off x="1981200" y="1371600"/>
            <a:ext cx="1143000" cy="566738"/>
            <a:chOff x="1200" y="1248"/>
            <a:chExt cx="720" cy="357"/>
          </a:xfrm>
        </p:grpSpPr>
        <p:pic>
          <p:nvPicPr>
            <p:cNvPr id="1603" name="Google Shape;1603;p179"/>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1604" name="Google Shape;1604;p179"/>
            <p:cNvSpPr txBox="1"/>
            <p:nvPr/>
          </p:nvSpPr>
          <p:spPr>
            <a:xfrm>
              <a:off x="1284" y="1248"/>
              <a:ext cx="551" cy="32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chemeClr val="hlink"/>
                  </a:solidFill>
                  <a:latin typeface="Times New Roman"/>
                  <a:ea typeface="Times New Roman"/>
                  <a:cs typeface="Times New Roman"/>
                  <a:sym typeface="Times New Roman"/>
                </a:rPr>
                <a:t>Note</a:t>
              </a:r>
              <a:endParaRPr/>
            </a:p>
          </p:txBody>
        </p:sp>
      </p:gr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8" name="Shape 1608"/>
        <p:cNvGrpSpPr/>
        <p:nvPr/>
      </p:nvGrpSpPr>
      <p:grpSpPr>
        <a:xfrm>
          <a:off x="0" y="0"/>
          <a:ext cx="0" cy="0"/>
          <a:chOff x="0" y="0"/>
          <a:chExt cx="0" cy="0"/>
        </a:xfrm>
      </p:grpSpPr>
      <p:sp>
        <p:nvSpPr>
          <p:cNvPr id="1609" name="Google Shape;1609;p180"/>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2"/>
                </a:solidFill>
                <a:latin typeface="Arial"/>
                <a:ea typeface="Arial"/>
                <a:cs typeface="Arial"/>
                <a:sym typeface="Arial"/>
              </a:rPr>
              <a:t>6.</a:t>
            </a:r>
            <a:fld id="{00000000-1234-1234-1234-123412341234}" type="slidenum">
              <a:rPr b="1" lang="en-US" sz="2000">
                <a:solidFill>
                  <a:schemeClr val="lt2"/>
                </a:solidFill>
                <a:latin typeface="Arial"/>
                <a:ea typeface="Arial"/>
                <a:cs typeface="Arial"/>
                <a:sym typeface="Arial"/>
              </a:rPr>
              <a:t>‹#›</a:t>
            </a:fld>
            <a:endParaRPr b="1" sz="2000">
              <a:solidFill>
                <a:schemeClr val="lt2"/>
              </a:solidFill>
              <a:latin typeface="Arial"/>
              <a:ea typeface="Arial"/>
              <a:cs typeface="Arial"/>
              <a:sym typeface="Arial"/>
            </a:endParaRPr>
          </a:p>
        </p:txBody>
      </p:sp>
      <p:sp>
        <p:nvSpPr>
          <p:cNvPr id="1610" name="Google Shape;1610;p180"/>
          <p:cNvSpPr/>
          <p:nvPr/>
        </p:nvSpPr>
        <p:spPr>
          <a:xfrm>
            <a:off x="1524000" y="0"/>
            <a:ext cx="9144000" cy="990600"/>
          </a:xfrm>
          <a:prstGeom prst="rect">
            <a:avLst/>
          </a:prstGeom>
          <a:solidFill>
            <a:srgbClr val="33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611" name="Google Shape;1611;p180"/>
          <p:cNvSpPr txBox="1"/>
          <p:nvPr/>
        </p:nvSpPr>
        <p:spPr>
          <a:xfrm>
            <a:off x="1752600" y="228600"/>
            <a:ext cx="238398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a:ea typeface="Times"/>
                <a:cs typeface="Times"/>
                <a:sym typeface="Times"/>
              </a:rPr>
              <a:t>6-1   MULTIPLEXING</a:t>
            </a:r>
            <a:endParaRPr/>
          </a:p>
        </p:txBody>
      </p:sp>
      <p:sp>
        <p:nvSpPr>
          <p:cNvPr id="1612" name="Google Shape;1612;p180"/>
          <p:cNvSpPr txBox="1"/>
          <p:nvPr/>
        </p:nvSpPr>
        <p:spPr>
          <a:xfrm>
            <a:off x="9753600" y="6400801"/>
            <a:ext cx="1841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1800">
              <a:solidFill>
                <a:schemeClr val="dk1"/>
              </a:solidFill>
              <a:latin typeface="Times New Roman"/>
              <a:ea typeface="Times New Roman"/>
              <a:cs typeface="Times New Roman"/>
              <a:sym typeface="Times New Roman"/>
            </a:endParaRPr>
          </a:p>
        </p:txBody>
      </p:sp>
      <p:sp>
        <p:nvSpPr>
          <p:cNvPr id="1613" name="Google Shape;1613;p180"/>
          <p:cNvSpPr/>
          <p:nvPr/>
        </p:nvSpPr>
        <p:spPr>
          <a:xfrm>
            <a:off x="1828800" y="1268641"/>
            <a:ext cx="8229600" cy="2677656"/>
          </a:xfrm>
          <a:prstGeom prst="rect">
            <a:avLst/>
          </a:prstGeom>
          <a:noFill/>
          <a:ln>
            <a:noFill/>
          </a:ln>
        </p:spPr>
        <p:txBody>
          <a:bodyPr anchorCtr="0" anchor="ctr" bIns="45700" lIns="91425" spcFirstLastPara="1" rIns="91425" wrap="square" tIns="45700">
            <a:noAutofit/>
          </a:bodyPr>
          <a:lstStyle/>
          <a:p>
            <a:pPr indent="0" lvl="0" marL="0" marR="0" rtl="0" algn="just">
              <a:spcBef>
                <a:spcPts val="0"/>
              </a:spcBef>
              <a:spcAft>
                <a:spcPts val="0"/>
              </a:spcAft>
              <a:buNone/>
            </a:pPr>
            <a:r>
              <a:rPr i="1" lang="en-US" sz="2800">
                <a:solidFill>
                  <a:schemeClr val="dk1"/>
                </a:solidFill>
                <a:latin typeface="Times New Roman"/>
                <a:ea typeface="Times New Roman"/>
                <a:cs typeface="Times New Roman"/>
                <a:sym typeface="Times New Roman"/>
              </a:rPr>
              <a:t>Whenever the bandwidth of a medium linking two devices is greater than the bandwidth needs of the devices, the link can be shared. Multiplexing is the set of techniques that allows the (simultaneous) transmission of multiple signals across a single data link. As data and telecommunications use increases, so does traffic.</a:t>
            </a:r>
            <a:endParaRPr/>
          </a:p>
        </p:txBody>
      </p:sp>
      <p:sp>
        <p:nvSpPr>
          <p:cNvPr id="1614" name="Google Shape;1614;p180"/>
          <p:cNvSpPr/>
          <p:nvPr/>
        </p:nvSpPr>
        <p:spPr>
          <a:xfrm>
            <a:off x="1676400" y="4772025"/>
            <a:ext cx="6705600" cy="1569660"/>
          </a:xfrm>
          <a:prstGeom prst="rect">
            <a:avLst/>
          </a:prstGeom>
          <a:noFill/>
          <a:ln>
            <a:noFill/>
          </a:ln>
        </p:spPr>
        <p:txBody>
          <a:bodyPr anchorCtr="0" anchor="t" bIns="45700" lIns="91425" spcFirstLastPara="1" rIns="91425" wrap="square" tIns="45700">
            <a:noAutofit/>
          </a:bodyPr>
          <a:lstStyle/>
          <a:p>
            <a:pPr indent="-178308" lvl="0" marL="0" marR="0" rtl="0" algn="l">
              <a:spcBef>
                <a:spcPts val="0"/>
              </a:spcBef>
              <a:spcAft>
                <a:spcPts val="0"/>
              </a:spcAft>
              <a:buClr>
                <a:schemeClr val="dk1"/>
              </a:buClr>
              <a:buSzPts val="2808"/>
              <a:buFont typeface="Noto Sans Symbols"/>
              <a:buChar char="❑"/>
            </a:pPr>
            <a:r>
              <a:rPr b="1" lang="en-US" sz="2400">
                <a:solidFill>
                  <a:srgbClr val="0033CC"/>
                </a:solidFill>
                <a:latin typeface="Times New Roman"/>
                <a:ea typeface="Times New Roman"/>
                <a:cs typeface="Times New Roman"/>
                <a:sym typeface="Times New Roman"/>
              </a:rPr>
              <a:t> Frequency-Division Multiplexing</a:t>
            </a:r>
            <a:endParaRPr b="1" sz="2400">
              <a:solidFill>
                <a:srgbClr val="0033CC"/>
              </a:solidFill>
              <a:latin typeface="Times New Roman"/>
              <a:ea typeface="Times New Roman"/>
              <a:cs typeface="Times New Roman"/>
              <a:sym typeface="Times New Roman"/>
            </a:endParaRPr>
          </a:p>
          <a:p>
            <a:pPr indent="-178308" lvl="0" marL="0" marR="0" rtl="0" algn="l">
              <a:spcBef>
                <a:spcPts val="0"/>
              </a:spcBef>
              <a:spcAft>
                <a:spcPts val="0"/>
              </a:spcAft>
              <a:buClr>
                <a:schemeClr val="dk1"/>
              </a:buClr>
              <a:buSzPts val="2808"/>
              <a:buFont typeface="Noto Sans Symbols"/>
              <a:buChar char="❑"/>
            </a:pPr>
            <a:r>
              <a:rPr b="1" lang="en-US" sz="2400">
                <a:solidFill>
                  <a:srgbClr val="0033CC"/>
                </a:solidFill>
                <a:latin typeface="Times New Roman"/>
                <a:ea typeface="Times New Roman"/>
                <a:cs typeface="Times New Roman"/>
                <a:sym typeface="Times New Roman"/>
              </a:rPr>
              <a:t> Wavelength-Division Multiplexing</a:t>
            </a:r>
            <a:endParaRPr/>
          </a:p>
          <a:p>
            <a:pPr indent="-178308" lvl="0" marL="0" marR="0" rtl="0" algn="l">
              <a:spcBef>
                <a:spcPts val="0"/>
              </a:spcBef>
              <a:spcAft>
                <a:spcPts val="0"/>
              </a:spcAft>
              <a:buClr>
                <a:schemeClr val="dk1"/>
              </a:buClr>
              <a:buSzPts val="2808"/>
              <a:buFont typeface="Noto Sans Symbols"/>
              <a:buChar char="❑"/>
            </a:pPr>
            <a:r>
              <a:rPr b="1" lang="en-US" sz="2400">
                <a:solidFill>
                  <a:srgbClr val="0033CC"/>
                </a:solidFill>
                <a:latin typeface="Times New Roman"/>
                <a:ea typeface="Times New Roman"/>
                <a:cs typeface="Times New Roman"/>
                <a:sym typeface="Times New Roman"/>
              </a:rPr>
              <a:t> Synchronous Time-Division Multiplexing</a:t>
            </a:r>
            <a:endParaRPr/>
          </a:p>
          <a:p>
            <a:pPr indent="-178308" lvl="0" marL="0" marR="0" rtl="0" algn="l">
              <a:spcBef>
                <a:spcPts val="0"/>
              </a:spcBef>
              <a:spcAft>
                <a:spcPts val="0"/>
              </a:spcAft>
              <a:buClr>
                <a:schemeClr val="dk1"/>
              </a:buClr>
              <a:buSzPts val="2808"/>
              <a:buFont typeface="Noto Sans Symbols"/>
              <a:buChar char="❑"/>
            </a:pPr>
            <a:r>
              <a:rPr b="1" lang="en-US" sz="2400">
                <a:solidFill>
                  <a:srgbClr val="0033CC"/>
                </a:solidFill>
                <a:latin typeface="Times New Roman"/>
                <a:ea typeface="Times New Roman"/>
                <a:cs typeface="Times New Roman"/>
                <a:sym typeface="Times New Roman"/>
              </a:rPr>
              <a:t> Statistical Time-Division Multiplexing</a:t>
            </a:r>
            <a:endParaRPr/>
          </a:p>
        </p:txBody>
      </p:sp>
      <p:sp>
        <p:nvSpPr>
          <p:cNvPr id="1615" name="Google Shape;1615;p180"/>
          <p:cNvSpPr txBox="1"/>
          <p:nvPr/>
        </p:nvSpPr>
        <p:spPr>
          <a:xfrm>
            <a:off x="1687514" y="4295776"/>
            <a:ext cx="4867275" cy="5191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2800" u="sng">
                <a:solidFill>
                  <a:schemeClr val="hlink"/>
                </a:solidFill>
                <a:latin typeface="Times New Roman"/>
                <a:ea typeface="Times New Roman"/>
                <a:cs typeface="Times New Roman"/>
                <a:sym typeface="Times New Roman"/>
              </a:rPr>
              <a:t>Topics discussed in this section:</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9" name="Shape 1619"/>
        <p:cNvGrpSpPr/>
        <p:nvPr/>
      </p:nvGrpSpPr>
      <p:grpSpPr>
        <a:xfrm>
          <a:off x="0" y="0"/>
          <a:ext cx="0" cy="0"/>
          <a:chOff x="0" y="0"/>
          <a:chExt cx="0" cy="0"/>
        </a:xfrm>
      </p:grpSpPr>
      <p:sp>
        <p:nvSpPr>
          <p:cNvPr id="1620" name="Google Shape;1620;p181"/>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2"/>
                </a:solidFill>
                <a:latin typeface="Arial"/>
                <a:ea typeface="Arial"/>
                <a:cs typeface="Arial"/>
                <a:sym typeface="Arial"/>
              </a:rPr>
              <a:t>6.</a:t>
            </a:r>
            <a:fld id="{00000000-1234-1234-1234-123412341234}" type="slidenum">
              <a:rPr b="1" lang="en-US" sz="2000">
                <a:solidFill>
                  <a:schemeClr val="lt2"/>
                </a:solidFill>
                <a:latin typeface="Arial"/>
                <a:ea typeface="Arial"/>
                <a:cs typeface="Arial"/>
                <a:sym typeface="Arial"/>
              </a:rPr>
              <a:t>‹#›</a:t>
            </a:fld>
            <a:endParaRPr b="1" sz="2000">
              <a:solidFill>
                <a:schemeClr val="lt2"/>
              </a:solidFill>
              <a:latin typeface="Arial"/>
              <a:ea typeface="Arial"/>
              <a:cs typeface="Arial"/>
              <a:sym typeface="Arial"/>
            </a:endParaRPr>
          </a:p>
        </p:txBody>
      </p:sp>
      <p:cxnSp>
        <p:nvCxnSpPr>
          <p:cNvPr id="1621" name="Google Shape;1621;p181"/>
          <p:cNvCxnSpPr/>
          <p:nvPr/>
        </p:nvCxnSpPr>
        <p:spPr>
          <a:xfrm>
            <a:off x="1676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1622" name="Google Shape;1622;p181"/>
          <p:cNvCxnSpPr/>
          <p:nvPr/>
        </p:nvCxnSpPr>
        <p:spPr>
          <a:xfrm>
            <a:off x="1676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1623" name="Google Shape;1623;p181"/>
          <p:cNvSpPr txBox="1"/>
          <p:nvPr/>
        </p:nvSpPr>
        <p:spPr>
          <a:xfrm>
            <a:off x="1828800" y="762000"/>
            <a:ext cx="47053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folHlink"/>
                </a:solidFill>
                <a:latin typeface="Times New Roman"/>
                <a:ea typeface="Times New Roman"/>
                <a:cs typeface="Times New Roman"/>
                <a:sym typeface="Times New Roman"/>
              </a:rPr>
              <a:t>Figure 6.1  </a:t>
            </a:r>
            <a:r>
              <a:rPr b="1" i="1" lang="en-US" sz="2000">
                <a:solidFill>
                  <a:schemeClr val="dk1"/>
                </a:solidFill>
                <a:latin typeface="Times New Roman"/>
                <a:ea typeface="Times New Roman"/>
                <a:cs typeface="Times New Roman"/>
                <a:sym typeface="Times New Roman"/>
              </a:rPr>
              <a:t>Dividing a link into channels</a:t>
            </a:r>
            <a:endParaRPr/>
          </a:p>
        </p:txBody>
      </p:sp>
      <p:cxnSp>
        <p:nvCxnSpPr>
          <p:cNvPr id="1624" name="Google Shape;1624;p181"/>
          <p:cNvCxnSpPr/>
          <p:nvPr/>
        </p:nvCxnSpPr>
        <p:spPr>
          <a:xfrm>
            <a:off x="1676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1625" name="Google Shape;1625;p181"/>
          <p:cNvPicPr preferRelativeResize="0"/>
          <p:nvPr/>
        </p:nvPicPr>
        <p:blipFill rotWithShape="1">
          <a:blip r:embed="rId3">
            <a:alphaModFix/>
          </a:blip>
          <a:srcRect b="0" l="0" r="0" t="0"/>
          <a:stretch/>
        </p:blipFill>
        <p:spPr>
          <a:xfrm>
            <a:off x="838199" y="2209800"/>
            <a:ext cx="10365509" cy="2438401"/>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9" name="Shape 1629"/>
        <p:cNvGrpSpPr/>
        <p:nvPr/>
      </p:nvGrpSpPr>
      <p:grpSpPr>
        <a:xfrm>
          <a:off x="0" y="0"/>
          <a:ext cx="0" cy="0"/>
          <a:chOff x="0" y="0"/>
          <a:chExt cx="0" cy="0"/>
        </a:xfrm>
      </p:grpSpPr>
      <p:sp>
        <p:nvSpPr>
          <p:cNvPr id="1630" name="Google Shape;1630;p182"/>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2"/>
                </a:solidFill>
                <a:latin typeface="Arial"/>
                <a:ea typeface="Arial"/>
                <a:cs typeface="Arial"/>
                <a:sym typeface="Arial"/>
              </a:rPr>
              <a:t>6.</a:t>
            </a:r>
            <a:fld id="{00000000-1234-1234-1234-123412341234}" type="slidenum">
              <a:rPr b="1" lang="en-US" sz="2000">
                <a:solidFill>
                  <a:schemeClr val="lt2"/>
                </a:solidFill>
                <a:latin typeface="Arial"/>
                <a:ea typeface="Arial"/>
                <a:cs typeface="Arial"/>
                <a:sym typeface="Arial"/>
              </a:rPr>
              <a:t>‹#›</a:t>
            </a:fld>
            <a:endParaRPr b="1" sz="2000">
              <a:solidFill>
                <a:schemeClr val="lt2"/>
              </a:solidFill>
              <a:latin typeface="Arial"/>
              <a:ea typeface="Arial"/>
              <a:cs typeface="Arial"/>
              <a:sym typeface="Arial"/>
            </a:endParaRPr>
          </a:p>
        </p:txBody>
      </p:sp>
      <p:cxnSp>
        <p:nvCxnSpPr>
          <p:cNvPr id="1631" name="Google Shape;1631;p182"/>
          <p:cNvCxnSpPr/>
          <p:nvPr/>
        </p:nvCxnSpPr>
        <p:spPr>
          <a:xfrm>
            <a:off x="1676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1632" name="Google Shape;1632;p182"/>
          <p:cNvCxnSpPr/>
          <p:nvPr/>
        </p:nvCxnSpPr>
        <p:spPr>
          <a:xfrm>
            <a:off x="1676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1633" name="Google Shape;1633;p182"/>
          <p:cNvSpPr txBox="1"/>
          <p:nvPr/>
        </p:nvSpPr>
        <p:spPr>
          <a:xfrm>
            <a:off x="1828801" y="762000"/>
            <a:ext cx="4437063"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folHlink"/>
                </a:solidFill>
                <a:latin typeface="Times New Roman"/>
                <a:ea typeface="Times New Roman"/>
                <a:cs typeface="Times New Roman"/>
                <a:sym typeface="Times New Roman"/>
              </a:rPr>
              <a:t>Figure 6.2  </a:t>
            </a:r>
            <a:r>
              <a:rPr b="1" i="1" lang="en-US" sz="2000">
                <a:solidFill>
                  <a:schemeClr val="dk1"/>
                </a:solidFill>
                <a:latin typeface="Times New Roman"/>
                <a:ea typeface="Times New Roman"/>
                <a:cs typeface="Times New Roman"/>
                <a:sym typeface="Times New Roman"/>
              </a:rPr>
              <a:t>Categories of multiplexing</a:t>
            </a:r>
            <a:endParaRPr/>
          </a:p>
        </p:txBody>
      </p:sp>
      <p:cxnSp>
        <p:nvCxnSpPr>
          <p:cNvPr id="1634" name="Google Shape;1634;p182"/>
          <p:cNvCxnSpPr/>
          <p:nvPr/>
        </p:nvCxnSpPr>
        <p:spPr>
          <a:xfrm>
            <a:off x="1676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1635" name="Google Shape;1635;p182"/>
          <p:cNvPicPr preferRelativeResize="0"/>
          <p:nvPr/>
        </p:nvPicPr>
        <p:blipFill rotWithShape="1">
          <a:blip r:embed="rId3">
            <a:alphaModFix/>
          </a:blip>
          <a:srcRect b="0" l="0" r="0" t="0"/>
          <a:stretch/>
        </p:blipFill>
        <p:spPr>
          <a:xfrm>
            <a:off x="1533236" y="2390776"/>
            <a:ext cx="9790546" cy="2409825"/>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sp>
        <p:nvSpPr>
          <p:cNvPr id="1640" name="Google Shape;1640;p183"/>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2"/>
                </a:solidFill>
                <a:latin typeface="Arial"/>
                <a:ea typeface="Arial"/>
                <a:cs typeface="Arial"/>
                <a:sym typeface="Arial"/>
              </a:rPr>
              <a:t>6.</a:t>
            </a:r>
            <a:fld id="{00000000-1234-1234-1234-123412341234}" type="slidenum">
              <a:rPr b="1" lang="en-US" sz="2000">
                <a:solidFill>
                  <a:schemeClr val="lt2"/>
                </a:solidFill>
                <a:latin typeface="Arial"/>
                <a:ea typeface="Arial"/>
                <a:cs typeface="Arial"/>
                <a:sym typeface="Arial"/>
              </a:rPr>
              <a:t>‹#›</a:t>
            </a:fld>
            <a:endParaRPr b="1" sz="2000">
              <a:solidFill>
                <a:schemeClr val="lt2"/>
              </a:solidFill>
              <a:latin typeface="Arial"/>
              <a:ea typeface="Arial"/>
              <a:cs typeface="Arial"/>
              <a:sym typeface="Arial"/>
            </a:endParaRPr>
          </a:p>
        </p:txBody>
      </p:sp>
      <p:cxnSp>
        <p:nvCxnSpPr>
          <p:cNvPr id="1641" name="Google Shape;1641;p183"/>
          <p:cNvCxnSpPr/>
          <p:nvPr/>
        </p:nvCxnSpPr>
        <p:spPr>
          <a:xfrm>
            <a:off x="1676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1642" name="Google Shape;1642;p183"/>
          <p:cNvCxnSpPr/>
          <p:nvPr/>
        </p:nvCxnSpPr>
        <p:spPr>
          <a:xfrm>
            <a:off x="1676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1643" name="Google Shape;1643;p183"/>
          <p:cNvSpPr txBox="1"/>
          <p:nvPr/>
        </p:nvSpPr>
        <p:spPr>
          <a:xfrm>
            <a:off x="1828801" y="762000"/>
            <a:ext cx="5891213"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folHlink"/>
                </a:solidFill>
                <a:latin typeface="Times New Roman"/>
                <a:ea typeface="Times New Roman"/>
                <a:cs typeface="Times New Roman"/>
                <a:sym typeface="Times New Roman"/>
              </a:rPr>
              <a:t>Figure 6.3  </a:t>
            </a:r>
            <a:r>
              <a:rPr b="1" i="1" lang="en-US" sz="2000">
                <a:solidFill>
                  <a:schemeClr val="dk1"/>
                </a:solidFill>
                <a:latin typeface="Times New Roman"/>
                <a:ea typeface="Times New Roman"/>
                <a:cs typeface="Times New Roman"/>
                <a:sym typeface="Times New Roman"/>
              </a:rPr>
              <a:t>Frequency-division multiplexing (FDM)</a:t>
            </a:r>
            <a:endParaRPr/>
          </a:p>
        </p:txBody>
      </p:sp>
      <p:cxnSp>
        <p:nvCxnSpPr>
          <p:cNvPr id="1644" name="Google Shape;1644;p183"/>
          <p:cNvCxnSpPr/>
          <p:nvPr/>
        </p:nvCxnSpPr>
        <p:spPr>
          <a:xfrm>
            <a:off x="1676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1645" name="Google Shape;1645;p183"/>
          <p:cNvPicPr preferRelativeResize="0"/>
          <p:nvPr/>
        </p:nvPicPr>
        <p:blipFill rotWithShape="1">
          <a:blip r:embed="rId3">
            <a:alphaModFix/>
          </a:blip>
          <a:srcRect b="0" l="0" r="0" t="0"/>
          <a:stretch/>
        </p:blipFill>
        <p:spPr>
          <a:xfrm>
            <a:off x="838200" y="1847276"/>
            <a:ext cx="10383981" cy="3029524"/>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9" name="Shape 1649"/>
        <p:cNvGrpSpPr/>
        <p:nvPr/>
      </p:nvGrpSpPr>
      <p:grpSpPr>
        <a:xfrm>
          <a:off x="0" y="0"/>
          <a:ext cx="0" cy="0"/>
          <a:chOff x="0" y="0"/>
          <a:chExt cx="0" cy="0"/>
        </a:xfrm>
      </p:grpSpPr>
      <p:sp>
        <p:nvSpPr>
          <p:cNvPr id="1650" name="Google Shape;1650;p184"/>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2"/>
                </a:solidFill>
                <a:latin typeface="Arial"/>
                <a:ea typeface="Arial"/>
                <a:cs typeface="Arial"/>
                <a:sym typeface="Arial"/>
              </a:rPr>
              <a:t>6.</a:t>
            </a:r>
            <a:fld id="{00000000-1234-1234-1234-123412341234}" type="slidenum">
              <a:rPr b="1" lang="en-US" sz="2000">
                <a:solidFill>
                  <a:schemeClr val="lt2"/>
                </a:solidFill>
                <a:latin typeface="Arial"/>
                <a:ea typeface="Arial"/>
                <a:cs typeface="Arial"/>
                <a:sym typeface="Arial"/>
              </a:rPr>
              <a:t>‹#›</a:t>
            </a:fld>
            <a:endParaRPr b="1" sz="2000">
              <a:solidFill>
                <a:schemeClr val="lt2"/>
              </a:solidFill>
              <a:latin typeface="Arial"/>
              <a:ea typeface="Arial"/>
              <a:cs typeface="Arial"/>
              <a:sym typeface="Arial"/>
            </a:endParaRPr>
          </a:p>
        </p:txBody>
      </p:sp>
      <p:sp>
        <p:nvSpPr>
          <p:cNvPr id="1651" name="Google Shape;1651;p184"/>
          <p:cNvSpPr/>
          <p:nvPr/>
        </p:nvSpPr>
        <p:spPr>
          <a:xfrm>
            <a:off x="1890713" y="107951"/>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652" name="Google Shape;1652;p184"/>
          <p:cNvSpPr/>
          <p:nvPr/>
        </p:nvSpPr>
        <p:spPr>
          <a:xfrm>
            <a:off x="2273301" y="107951"/>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653" name="Google Shape;1653;p184"/>
          <p:cNvSpPr/>
          <p:nvPr/>
        </p:nvSpPr>
        <p:spPr>
          <a:xfrm>
            <a:off x="2014539" y="530226"/>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654" name="Google Shape;1654;p184"/>
          <p:cNvSpPr/>
          <p:nvPr/>
        </p:nvSpPr>
        <p:spPr>
          <a:xfrm>
            <a:off x="2384425" y="530226"/>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655" name="Google Shape;1655;p184"/>
          <p:cNvSpPr/>
          <p:nvPr/>
        </p:nvSpPr>
        <p:spPr>
          <a:xfrm>
            <a:off x="1600200" y="457201"/>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656" name="Google Shape;1656;p184"/>
          <p:cNvSpPr/>
          <p:nvPr/>
        </p:nvSpPr>
        <p:spPr>
          <a:xfrm>
            <a:off x="2235200" y="1"/>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657" name="Google Shape;1657;p184"/>
          <p:cNvSpPr/>
          <p:nvPr/>
        </p:nvSpPr>
        <p:spPr>
          <a:xfrm>
            <a:off x="1966914"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cxnSp>
        <p:nvCxnSpPr>
          <p:cNvPr id="1658" name="Google Shape;1658;p184"/>
          <p:cNvCxnSpPr/>
          <p:nvPr/>
        </p:nvCxnSpPr>
        <p:spPr>
          <a:xfrm>
            <a:off x="1981200" y="2971800"/>
            <a:ext cx="8153400" cy="0"/>
          </a:xfrm>
          <a:prstGeom prst="straightConnector1">
            <a:avLst/>
          </a:prstGeom>
          <a:noFill/>
          <a:ln cap="flat" cmpd="sng" w="76200">
            <a:solidFill>
              <a:srgbClr val="009900"/>
            </a:solidFill>
            <a:prstDash val="solid"/>
            <a:round/>
            <a:headEnd len="med" w="med" type="none"/>
            <a:tailEnd len="med" w="med" type="none"/>
          </a:ln>
        </p:spPr>
      </p:cxnSp>
      <p:cxnSp>
        <p:nvCxnSpPr>
          <p:cNvPr id="1659" name="Google Shape;1659;p184"/>
          <p:cNvCxnSpPr/>
          <p:nvPr/>
        </p:nvCxnSpPr>
        <p:spPr>
          <a:xfrm>
            <a:off x="1982788" y="4191000"/>
            <a:ext cx="8153400" cy="0"/>
          </a:xfrm>
          <a:prstGeom prst="straightConnector1">
            <a:avLst/>
          </a:prstGeom>
          <a:noFill/>
          <a:ln cap="flat" cmpd="sng" w="76200">
            <a:solidFill>
              <a:srgbClr val="009900"/>
            </a:solidFill>
            <a:prstDash val="solid"/>
            <a:round/>
            <a:headEnd len="med" w="med" type="none"/>
            <a:tailEnd len="med" w="med" type="none"/>
          </a:ln>
        </p:spPr>
      </p:cxnSp>
      <p:sp>
        <p:nvSpPr>
          <p:cNvPr id="1660" name="Google Shape;1660;p184"/>
          <p:cNvSpPr/>
          <p:nvPr/>
        </p:nvSpPr>
        <p:spPr>
          <a:xfrm>
            <a:off x="2019300" y="3063876"/>
            <a:ext cx="8077200" cy="1569660"/>
          </a:xfrm>
          <a:prstGeom prst="rect">
            <a:avLst/>
          </a:prstGeom>
          <a:solidFill>
            <a:srgbClr val="99FF33"/>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200">
                <a:solidFill>
                  <a:schemeClr val="dk1"/>
                </a:solidFill>
                <a:latin typeface="Arial"/>
                <a:ea typeface="Arial"/>
                <a:cs typeface="Arial"/>
                <a:sym typeface="Arial"/>
              </a:rPr>
              <a:t>FDM is an analog multiplexing technique that combines analog signals.</a:t>
            </a:r>
            <a:endParaRPr/>
          </a:p>
          <a:p>
            <a:pPr indent="0" lvl="0" marL="0" marR="0" rtl="0" algn="ctr">
              <a:spcBef>
                <a:spcPts val="0"/>
              </a:spcBef>
              <a:spcAft>
                <a:spcPts val="0"/>
              </a:spcAft>
              <a:buNone/>
            </a:pPr>
            <a:r>
              <a:rPr b="1" lang="en-US" sz="3200">
                <a:solidFill>
                  <a:schemeClr val="dk1"/>
                </a:solidFill>
                <a:latin typeface="Arial"/>
                <a:ea typeface="Arial"/>
                <a:cs typeface="Arial"/>
                <a:sym typeface="Arial"/>
              </a:rPr>
              <a:t>It uses the concept of modulation.</a:t>
            </a:r>
            <a:endParaRPr/>
          </a:p>
        </p:txBody>
      </p:sp>
      <p:grpSp>
        <p:nvGrpSpPr>
          <p:cNvPr id="1661" name="Google Shape;1661;p184"/>
          <p:cNvGrpSpPr/>
          <p:nvPr/>
        </p:nvGrpSpPr>
        <p:grpSpPr>
          <a:xfrm>
            <a:off x="1981200" y="2252664"/>
            <a:ext cx="1143000" cy="566737"/>
            <a:chOff x="1200" y="1248"/>
            <a:chExt cx="720" cy="357"/>
          </a:xfrm>
        </p:grpSpPr>
        <p:pic>
          <p:nvPicPr>
            <p:cNvPr id="1662" name="Google Shape;1662;p184"/>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1663" name="Google Shape;1663;p184"/>
            <p:cNvSpPr txBox="1"/>
            <p:nvPr/>
          </p:nvSpPr>
          <p:spPr>
            <a:xfrm>
              <a:off x="1284" y="1248"/>
              <a:ext cx="551" cy="32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chemeClr val="hlink"/>
                  </a:solidFill>
                  <a:latin typeface="Times New Roman"/>
                  <a:ea typeface="Times New Roman"/>
                  <a:cs typeface="Times New Roman"/>
                  <a:sym typeface="Times New Roman"/>
                </a:rPr>
                <a:t>Note</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1"/>
          <p:cNvSpPr txBox="1"/>
          <p:nvPr>
            <p:ph idx="1" type="body"/>
          </p:nvPr>
        </p:nvSpPr>
        <p:spPr>
          <a:xfrm>
            <a:off x="838200" y="361507"/>
            <a:ext cx="10515600" cy="5815456"/>
          </a:xfrm>
          <a:prstGeom prst="rect">
            <a:avLst/>
          </a:prstGeom>
          <a:noFill/>
          <a:ln>
            <a:noFill/>
          </a:ln>
        </p:spPr>
        <p:txBody>
          <a:bodyPr anchorCtr="0" anchor="t" bIns="45700" lIns="91425" spcFirstLastPara="1" rIns="91425" wrap="square" tIns="45700">
            <a:normAutofit/>
          </a:bodyPr>
          <a:lstStyle/>
          <a:p>
            <a:pPr indent="-139700" lvl="0" marL="228600" rtl="0" algn="l">
              <a:lnSpc>
                <a:spcPct val="90000"/>
              </a:lnSpc>
              <a:spcBef>
                <a:spcPts val="0"/>
              </a:spcBef>
              <a:spcAft>
                <a:spcPts val="0"/>
              </a:spcAft>
              <a:buClr>
                <a:schemeClr val="dk1"/>
              </a:buClr>
              <a:buSzPts val="1400"/>
              <a:buNone/>
            </a:pPr>
            <a:r>
              <a:t/>
            </a:r>
            <a:endParaRPr b="0" i="0" sz="1400" u="none" strike="noStrike">
              <a:solidFill>
                <a:srgbClr val="000000"/>
              </a:solidFill>
              <a:latin typeface="Calibri"/>
              <a:ea typeface="Calibri"/>
              <a:cs typeface="Calibri"/>
              <a:sym typeface="Calibri"/>
            </a:endParaRPr>
          </a:p>
          <a:p>
            <a:pPr indent="0" lvl="0" marL="0" rtl="0" algn="just">
              <a:lnSpc>
                <a:spcPct val="90000"/>
              </a:lnSpc>
              <a:spcBef>
                <a:spcPts val="1000"/>
              </a:spcBef>
              <a:spcAft>
                <a:spcPts val="0"/>
              </a:spcAft>
              <a:buClr>
                <a:srgbClr val="FF0000"/>
              </a:buClr>
              <a:buSzPts val="4000"/>
              <a:buNone/>
            </a:pPr>
            <a:r>
              <a:rPr b="0" i="0" lang="en-US" sz="4000" u="sng" strike="noStrike">
                <a:solidFill>
                  <a:srgbClr val="FF0000"/>
                </a:solidFill>
                <a:latin typeface="Calibri"/>
                <a:ea typeface="Calibri"/>
                <a:cs typeface="Calibri"/>
                <a:sym typeface="Calibri"/>
              </a:rPr>
              <a:t>2. Images </a:t>
            </a:r>
            <a:r>
              <a:rPr lang="en-US" sz="3600">
                <a:solidFill>
                  <a:srgbClr val="000000"/>
                </a:solidFill>
                <a:latin typeface="Calibri"/>
                <a:ea typeface="Calibri"/>
                <a:cs typeface="Calibri"/>
                <a:sym typeface="Calibri"/>
              </a:rPr>
              <a:t>represented by </a:t>
            </a:r>
            <a:r>
              <a:rPr lang="en-US" sz="3600">
                <a:solidFill>
                  <a:srgbClr val="FF0000"/>
                </a:solidFill>
                <a:latin typeface="Calibri"/>
                <a:ea typeface="Calibri"/>
                <a:cs typeface="Calibri"/>
                <a:sym typeface="Calibri"/>
              </a:rPr>
              <a:t>bit patterns</a:t>
            </a:r>
            <a:r>
              <a:rPr lang="en-US" sz="3600">
                <a:solidFill>
                  <a:srgbClr val="000000"/>
                </a:solidFill>
                <a:latin typeface="Calibri"/>
                <a:ea typeface="Calibri"/>
                <a:cs typeface="Calibri"/>
                <a:sym typeface="Calibri"/>
              </a:rPr>
              <a:t>. </a:t>
            </a:r>
            <a:endParaRPr/>
          </a:p>
          <a:p>
            <a:pPr indent="-228600" lvl="0" marL="228600" rtl="0" algn="just">
              <a:lnSpc>
                <a:spcPct val="90000"/>
              </a:lnSpc>
              <a:spcBef>
                <a:spcPts val="1000"/>
              </a:spcBef>
              <a:spcAft>
                <a:spcPts val="0"/>
              </a:spcAft>
              <a:buClr>
                <a:srgbClr val="000000"/>
              </a:buClr>
              <a:buSzPts val="3600"/>
              <a:buChar char="•"/>
            </a:pPr>
            <a:r>
              <a:rPr lang="en-US" sz="3600">
                <a:solidFill>
                  <a:srgbClr val="000000"/>
                </a:solidFill>
                <a:latin typeface="Calibri"/>
                <a:ea typeface="Calibri"/>
                <a:cs typeface="Calibri"/>
                <a:sym typeface="Calibri"/>
              </a:rPr>
              <a:t>An image is composed of a </a:t>
            </a:r>
            <a:r>
              <a:rPr lang="en-US" sz="3600">
                <a:solidFill>
                  <a:srgbClr val="FF0000"/>
                </a:solidFill>
                <a:latin typeface="Calibri"/>
                <a:ea typeface="Calibri"/>
                <a:cs typeface="Calibri"/>
                <a:sym typeface="Calibri"/>
              </a:rPr>
              <a:t>matrix of pixels </a:t>
            </a:r>
            <a:r>
              <a:rPr lang="en-US" sz="3600">
                <a:solidFill>
                  <a:srgbClr val="000000"/>
                </a:solidFill>
                <a:latin typeface="Calibri"/>
                <a:ea typeface="Calibri"/>
                <a:cs typeface="Calibri"/>
                <a:sym typeface="Calibri"/>
              </a:rPr>
              <a:t>(picture elements), where each pixel is a small dot. </a:t>
            </a:r>
            <a:endParaRPr/>
          </a:p>
          <a:p>
            <a:pPr indent="-228600" lvl="0" marL="228600" rtl="0" algn="just">
              <a:lnSpc>
                <a:spcPct val="90000"/>
              </a:lnSpc>
              <a:spcBef>
                <a:spcPts val="1000"/>
              </a:spcBef>
              <a:spcAft>
                <a:spcPts val="0"/>
              </a:spcAft>
              <a:buClr>
                <a:srgbClr val="000000"/>
              </a:buClr>
              <a:buSzPts val="3600"/>
              <a:buChar char="•"/>
            </a:pPr>
            <a:r>
              <a:rPr lang="en-US" sz="3600">
                <a:solidFill>
                  <a:srgbClr val="000000"/>
                </a:solidFill>
                <a:latin typeface="Calibri"/>
                <a:ea typeface="Calibri"/>
                <a:cs typeface="Calibri"/>
                <a:sym typeface="Calibri"/>
              </a:rPr>
              <a:t>The size of the pixel </a:t>
            </a:r>
            <a:r>
              <a:rPr lang="en-US" sz="3600">
                <a:solidFill>
                  <a:srgbClr val="FF0000"/>
                </a:solidFill>
                <a:latin typeface="Calibri"/>
                <a:ea typeface="Calibri"/>
                <a:cs typeface="Calibri"/>
                <a:sym typeface="Calibri"/>
              </a:rPr>
              <a:t>depends on the resolution</a:t>
            </a:r>
            <a:r>
              <a:rPr lang="en-US" sz="3600">
                <a:solidFill>
                  <a:srgbClr val="000000"/>
                </a:solidFill>
                <a:latin typeface="Calibri"/>
                <a:ea typeface="Calibri"/>
                <a:cs typeface="Calibri"/>
                <a:sym typeface="Calibri"/>
              </a:rPr>
              <a:t>. </a:t>
            </a:r>
            <a:endParaRPr/>
          </a:p>
          <a:p>
            <a:pPr indent="-228600" lvl="0" marL="228600" rtl="0" algn="just">
              <a:lnSpc>
                <a:spcPct val="90000"/>
              </a:lnSpc>
              <a:spcBef>
                <a:spcPts val="1000"/>
              </a:spcBef>
              <a:spcAft>
                <a:spcPts val="0"/>
              </a:spcAft>
              <a:buClr>
                <a:srgbClr val="000000"/>
              </a:buClr>
              <a:buSzPts val="3600"/>
              <a:buChar char="•"/>
            </a:pPr>
            <a:r>
              <a:rPr lang="en-US" sz="3600">
                <a:solidFill>
                  <a:srgbClr val="000000"/>
                </a:solidFill>
                <a:latin typeface="Calibri"/>
                <a:ea typeface="Calibri"/>
                <a:cs typeface="Calibri"/>
                <a:sym typeface="Calibri"/>
              </a:rPr>
              <a:t>Ex., an image can be divided into 1000 pixels (low resolution) or 10,000 pixels (high resolution-needs more memory)</a:t>
            </a:r>
            <a:endParaRPr/>
          </a:p>
          <a:p>
            <a:pPr indent="-228600" lvl="0" marL="228600" rtl="0" algn="just">
              <a:lnSpc>
                <a:spcPct val="90000"/>
              </a:lnSpc>
              <a:spcBef>
                <a:spcPts val="1000"/>
              </a:spcBef>
              <a:spcAft>
                <a:spcPts val="0"/>
              </a:spcAft>
              <a:buClr>
                <a:srgbClr val="000000"/>
              </a:buClr>
              <a:buSzPts val="3600"/>
              <a:buChar char="•"/>
            </a:pPr>
            <a:r>
              <a:rPr lang="en-US" sz="3600">
                <a:solidFill>
                  <a:srgbClr val="000000"/>
                </a:solidFill>
                <a:latin typeface="Calibri"/>
                <a:ea typeface="Calibri"/>
                <a:cs typeface="Calibri"/>
                <a:sym typeface="Calibri"/>
              </a:rPr>
              <a:t>Each pixel is assigned a bit pattern.</a:t>
            </a:r>
            <a:endParaRPr/>
          </a:p>
          <a:p>
            <a:pPr indent="0" lvl="0" marL="228600" rtl="0" algn="just">
              <a:lnSpc>
                <a:spcPct val="90000"/>
              </a:lnSpc>
              <a:spcBef>
                <a:spcPts val="1000"/>
              </a:spcBef>
              <a:spcAft>
                <a:spcPts val="0"/>
              </a:spcAft>
              <a:buClr>
                <a:schemeClr val="dk1"/>
              </a:buClr>
              <a:buSzPts val="3600"/>
              <a:buNone/>
            </a:pPr>
            <a:r>
              <a:t/>
            </a:r>
            <a:endParaRPr sz="3600">
              <a:solidFill>
                <a:srgbClr val="000000"/>
              </a:solidFill>
              <a:latin typeface="Calibri"/>
              <a:ea typeface="Calibri"/>
              <a:cs typeface="Calibri"/>
              <a:sym typeface="Calibri"/>
            </a:endParaRPr>
          </a:p>
          <a:p>
            <a:pPr indent="-50800" lvl="0" marL="228600" rtl="0" algn="l">
              <a:lnSpc>
                <a:spcPct val="90000"/>
              </a:lnSpc>
              <a:spcBef>
                <a:spcPts val="1000"/>
              </a:spcBef>
              <a:spcAft>
                <a:spcPts val="0"/>
              </a:spcAft>
              <a:buClr>
                <a:schemeClr val="dk1"/>
              </a:buClr>
              <a:buSzPts val="2800"/>
              <a:buNone/>
            </a:pPr>
            <a:r>
              <a:t/>
            </a:r>
            <a:endParaRPr/>
          </a:p>
        </p:txBody>
      </p:sp>
      <p:sp>
        <p:nvSpPr>
          <p:cNvPr id="286" name="Google Shape;286;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287" name="Google Shape;287;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7" name="Shape 1667"/>
        <p:cNvGrpSpPr/>
        <p:nvPr/>
      </p:nvGrpSpPr>
      <p:grpSpPr>
        <a:xfrm>
          <a:off x="0" y="0"/>
          <a:ext cx="0" cy="0"/>
          <a:chOff x="0" y="0"/>
          <a:chExt cx="0" cy="0"/>
        </a:xfrm>
      </p:grpSpPr>
      <p:sp>
        <p:nvSpPr>
          <p:cNvPr id="1668" name="Google Shape;1668;p18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1669" name="Google Shape;1669;p18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70" name="Google Shape;1670;p185"/>
          <p:cNvSpPr txBox="1"/>
          <p:nvPr/>
        </p:nvSpPr>
        <p:spPr>
          <a:xfrm>
            <a:off x="1080655" y="535709"/>
            <a:ext cx="10437090" cy="5078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rgbClr val="FF0000"/>
                </a:solidFill>
                <a:latin typeface="Calibri"/>
                <a:ea typeface="Calibri"/>
                <a:cs typeface="Calibri"/>
                <a:sym typeface="Calibri"/>
              </a:rPr>
              <a:t>Modulation</a:t>
            </a:r>
            <a:r>
              <a:rPr lang="en-US" sz="3600">
                <a:solidFill>
                  <a:schemeClr val="dk1"/>
                </a:solidFill>
                <a:latin typeface="Calibri"/>
                <a:ea typeface="Calibri"/>
                <a:cs typeface="Calibri"/>
                <a:sym typeface="Calibri"/>
              </a:rPr>
              <a:t>: Modulation is the process of overlaying a message signal on a carrier signal to enable long-distance message transmission. The high frequency signal used to carry the message signal in this case is known as the carrier signal. </a:t>
            </a:r>
            <a:endParaRPr/>
          </a:p>
          <a:p>
            <a:pPr indent="0" lvl="0" marL="0" marR="0" rtl="0" algn="l">
              <a:spcBef>
                <a:spcPts val="0"/>
              </a:spcBef>
              <a:spcAft>
                <a:spcPts val="0"/>
              </a:spcAft>
              <a:buNone/>
            </a:pPr>
            <a:r>
              <a:rPr lang="en-US" sz="3600">
                <a:solidFill>
                  <a:srgbClr val="FF0000"/>
                </a:solidFill>
                <a:latin typeface="Calibri"/>
                <a:ea typeface="Calibri"/>
                <a:cs typeface="Calibri"/>
                <a:sym typeface="Calibri"/>
              </a:rPr>
              <a:t>Demodulation: </a:t>
            </a:r>
            <a:r>
              <a:rPr lang="en-US" sz="3600">
                <a:solidFill>
                  <a:schemeClr val="dk1"/>
                </a:solidFill>
                <a:latin typeface="Calibri"/>
                <a:ea typeface="Calibri"/>
                <a:cs typeface="Calibri"/>
                <a:sym typeface="Calibri"/>
              </a:rPr>
              <a:t>Demodulation is the process of extracting the original message from a modulated signal. Demodulation is the process of separating a message signal from a carrier signal.</a:t>
            </a:r>
            <a:endParaRPr sz="3600">
              <a:solidFill>
                <a:schemeClr val="dk1"/>
              </a:solidFill>
              <a:latin typeface="Calibri"/>
              <a:ea typeface="Calibri"/>
              <a:cs typeface="Calibri"/>
              <a:sym typeface="Calibri"/>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4" name="Shape 1674"/>
        <p:cNvGrpSpPr/>
        <p:nvPr/>
      </p:nvGrpSpPr>
      <p:grpSpPr>
        <a:xfrm>
          <a:off x="0" y="0"/>
          <a:ext cx="0" cy="0"/>
          <a:chOff x="0" y="0"/>
          <a:chExt cx="0" cy="0"/>
        </a:xfrm>
      </p:grpSpPr>
      <p:sp>
        <p:nvSpPr>
          <p:cNvPr id="1675" name="Google Shape;1675;p186"/>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2"/>
                </a:solidFill>
                <a:latin typeface="Arial"/>
                <a:ea typeface="Arial"/>
                <a:cs typeface="Arial"/>
                <a:sym typeface="Arial"/>
              </a:rPr>
              <a:t>6.</a:t>
            </a:r>
            <a:fld id="{00000000-1234-1234-1234-123412341234}" type="slidenum">
              <a:rPr b="1" lang="en-US" sz="2000">
                <a:solidFill>
                  <a:schemeClr val="lt2"/>
                </a:solidFill>
                <a:latin typeface="Arial"/>
                <a:ea typeface="Arial"/>
                <a:cs typeface="Arial"/>
                <a:sym typeface="Arial"/>
              </a:rPr>
              <a:t>‹#›</a:t>
            </a:fld>
            <a:endParaRPr b="1" sz="2000">
              <a:solidFill>
                <a:schemeClr val="lt2"/>
              </a:solidFill>
              <a:latin typeface="Arial"/>
              <a:ea typeface="Arial"/>
              <a:cs typeface="Arial"/>
              <a:sym typeface="Arial"/>
            </a:endParaRPr>
          </a:p>
        </p:txBody>
      </p:sp>
      <p:cxnSp>
        <p:nvCxnSpPr>
          <p:cNvPr id="1676" name="Google Shape;1676;p186"/>
          <p:cNvCxnSpPr/>
          <p:nvPr/>
        </p:nvCxnSpPr>
        <p:spPr>
          <a:xfrm>
            <a:off x="1676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1677" name="Google Shape;1677;p186"/>
          <p:cNvCxnSpPr/>
          <p:nvPr/>
        </p:nvCxnSpPr>
        <p:spPr>
          <a:xfrm>
            <a:off x="1676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1678" name="Google Shape;1678;p186"/>
          <p:cNvSpPr txBox="1"/>
          <p:nvPr/>
        </p:nvSpPr>
        <p:spPr>
          <a:xfrm>
            <a:off x="1828800" y="762000"/>
            <a:ext cx="3074988"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folHlink"/>
                </a:solidFill>
                <a:latin typeface="Times New Roman"/>
                <a:ea typeface="Times New Roman"/>
                <a:cs typeface="Times New Roman"/>
                <a:sym typeface="Times New Roman"/>
              </a:rPr>
              <a:t>Figure 6.4  </a:t>
            </a:r>
            <a:r>
              <a:rPr b="1" i="1" lang="en-US" sz="2000">
                <a:solidFill>
                  <a:schemeClr val="dk1"/>
                </a:solidFill>
                <a:latin typeface="Times New Roman"/>
                <a:ea typeface="Times New Roman"/>
                <a:cs typeface="Times New Roman"/>
                <a:sym typeface="Times New Roman"/>
              </a:rPr>
              <a:t>FDM process</a:t>
            </a:r>
            <a:endParaRPr/>
          </a:p>
        </p:txBody>
      </p:sp>
      <p:cxnSp>
        <p:nvCxnSpPr>
          <p:cNvPr id="1679" name="Google Shape;1679;p186"/>
          <p:cNvCxnSpPr/>
          <p:nvPr/>
        </p:nvCxnSpPr>
        <p:spPr>
          <a:xfrm>
            <a:off x="1676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1680" name="Google Shape;1680;p186"/>
          <p:cNvPicPr preferRelativeResize="0"/>
          <p:nvPr/>
        </p:nvPicPr>
        <p:blipFill rotWithShape="1">
          <a:blip r:embed="rId3">
            <a:alphaModFix/>
          </a:blip>
          <a:srcRect b="0" l="0" r="0" t="0"/>
          <a:stretch/>
        </p:blipFill>
        <p:spPr>
          <a:xfrm>
            <a:off x="2108200" y="1973264"/>
            <a:ext cx="8255000" cy="3741737"/>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4" name="Shape 1684"/>
        <p:cNvGrpSpPr/>
        <p:nvPr/>
      </p:nvGrpSpPr>
      <p:grpSpPr>
        <a:xfrm>
          <a:off x="0" y="0"/>
          <a:ext cx="0" cy="0"/>
          <a:chOff x="0" y="0"/>
          <a:chExt cx="0" cy="0"/>
        </a:xfrm>
      </p:grpSpPr>
      <p:sp>
        <p:nvSpPr>
          <p:cNvPr id="1685" name="Google Shape;1685;p187"/>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2"/>
                </a:solidFill>
                <a:latin typeface="Arial"/>
                <a:ea typeface="Arial"/>
                <a:cs typeface="Arial"/>
                <a:sym typeface="Arial"/>
              </a:rPr>
              <a:t>6.</a:t>
            </a:r>
            <a:fld id="{00000000-1234-1234-1234-123412341234}" type="slidenum">
              <a:rPr b="1" lang="en-US" sz="2000">
                <a:solidFill>
                  <a:schemeClr val="lt2"/>
                </a:solidFill>
                <a:latin typeface="Arial"/>
                <a:ea typeface="Arial"/>
                <a:cs typeface="Arial"/>
                <a:sym typeface="Arial"/>
              </a:rPr>
              <a:t>‹#›</a:t>
            </a:fld>
            <a:endParaRPr b="1" sz="2000">
              <a:solidFill>
                <a:schemeClr val="lt2"/>
              </a:solidFill>
              <a:latin typeface="Arial"/>
              <a:ea typeface="Arial"/>
              <a:cs typeface="Arial"/>
              <a:sym typeface="Arial"/>
            </a:endParaRPr>
          </a:p>
        </p:txBody>
      </p:sp>
      <p:cxnSp>
        <p:nvCxnSpPr>
          <p:cNvPr id="1686" name="Google Shape;1686;p187"/>
          <p:cNvCxnSpPr/>
          <p:nvPr/>
        </p:nvCxnSpPr>
        <p:spPr>
          <a:xfrm>
            <a:off x="1676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1687" name="Google Shape;1687;p187"/>
          <p:cNvCxnSpPr/>
          <p:nvPr/>
        </p:nvCxnSpPr>
        <p:spPr>
          <a:xfrm>
            <a:off x="1676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1688" name="Google Shape;1688;p187"/>
          <p:cNvSpPr txBox="1"/>
          <p:nvPr/>
        </p:nvSpPr>
        <p:spPr>
          <a:xfrm>
            <a:off x="1828801" y="762000"/>
            <a:ext cx="4803775"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folHlink"/>
                </a:solidFill>
                <a:latin typeface="Times New Roman"/>
                <a:ea typeface="Times New Roman"/>
                <a:cs typeface="Times New Roman"/>
                <a:sym typeface="Times New Roman"/>
              </a:rPr>
              <a:t>Figure 6.5  </a:t>
            </a:r>
            <a:r>
              <a:rPr b="1" i="1" lang="en-US" sz="2000">
                <a:solidFill>
                  <a:schemeClr val="dk1"/>
                </a:solidFill>
                <a:latin typeface="Times New Roman"/>
                <a:ea typeface="Times New Roman"/>
                <a:cs typeface="Times New Roman"/>
                <a:sym typeface="Times New Roman"/>
              </a:rPr>
              <a:t>FDM demultiplexing example</a:t>
            </a:r>
            <a:endParaRPr/>
          </a:p>
        </p:txBody>
      </p:sp>
      <p:cxnSp>
        <p:nvCxnSpPr>
          <p:cNvPr id="1689" name="Google Shape;1689;p187"/>
          <p:cNvCxnSpPr/>
          <p:nvPr/>
        </p:nvCxnSpPr>
        <p:spPr>
          <a:xfrm>
            <a:off x="1676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1690" name="Google Shape;1690;p187"/>
          <p:cNvPicPr preferRelativeResize="0"/>
          <p:nvPr/>
        </p:nvPicPr>
        <p:blipFill rotWithShape="1">
          <a:blip r:embed="rId3">
            <a:alphaModFix/>
          </a:blip>
          <a:srcRect b="0" l="0" r="0" t="0"/>
          <a:stretch/>
        </p:blipFill>
        <p:spPr>
          <a:xfrm>
            <a:off x="1806576" y="1870076"/>
            <a:ext cx="8556625" cy="3692525"/>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4" name="Shape 1694"/>
        <p:cNvGrpSpPr/>
        <p:nvPr/>
      </p:nvGrpSpPr>
      <p:grpSpPr>
        <a:xfrm>
          <a:off x="0" y="0"/>
          <a:ext cx="0" cy="0"/>
          <a:chOff x="0" y="0"/>
          <a:chExt cx="0" cy="0"/>
        </a:xfrm>
      </p:grpSpPr>
      <p:sp>
        <p:nvSpPr>
          <p:cNvPr id="1695" name="Google Shape;1695;p188"/>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2"/>
                </a:solidFill>
                <a:latin typeface="Arial"/>
                <a:ea typeface="Arial"/>
                <a:cs typeface="Arial"/>
                <a:sym typeface="Arial"/>
              </a:rPr>
              <a:t>6.</a:t>
            </a:r>
            <a:fld id="{00000000-1234-1234-1234-123412341234}" type="slidenum">
              <a:rPr b="1" lang="en-US" sz="2000">
                <a:solidFill>
                  <a:schemeClr val="lt2"/>
                </a:solidFill>
                <a:latin typeface="Arial"/>
                <a:ea typeface="Arial"/>
                <a:cs typeface="Arial"/>
                <a:sym typeface="Arial"/>
              </a:rPr>
              <a:t>‹#›</a:t>
            </a:fld>
            <a:endParaRPr b="1" sz="2000">
              <a:solidFill>
                <a:schemeClr val="lt2"/>
              </a:solidFill>
              <a:latin typeface="Arial"/>
              <a:ea typeface="Arial"/>
              <a:cs typeface="Arial"/>
              <a:sym typeface="Arial"/>
            </a:endParaRPr>
          </a:p>
        </p:txBody>
      </p:sp>
      <p:sp>
        <p:nvSpPr>
          <p:cNvPr id="1696" name="Google Shape;1696;p188"/>
          <p:cNvSpPr/>
          <p:nvPr/>
        </p:nvSpPr>
        <p:spPr>
          <a:xfrm>
            <a:off x="1890713" y="107951"/>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697" name="Google Shape;1697;p188"/>
          <p:cNvSpPr/>
          <p:nvPr/>
        </p:nvSpPr>
        <p:spPr>
          <a:xfrm>
            <a:off x="2273301" y="107951"/>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698" name="Google Shape;1698;p188"/>
          <p:cNvSpPr/>
          <p:nvPr/>
        </p:nvSpPr>
        <p:spPr>
          <a:xfrm>
            <a:off x="2014539" y="530226"/>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699" name="Google Shape;1699;p188"/>
          <p:cNvSpPr/>
          <p:nvPr/>
        </p:nvSpPr>
        <p:spPr>
          <a:xfrm>
            <a:off x="2384425" y="530226"/>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700" name="Google Shape;1700;p188"/>
          <p:cNvSpPr/>
          <p:nvPr/>
        </p:nvSpPr>
        <p:spPr>
          <a:xfrm>
            <a:off x="1600200" y="457201"/>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701" name="Google Shape;1701;p188"/>
          <p:cNvSpPr/>
          <p:nvPr/>
        </p:nvSpPr>
        <p:spPr>
          <a:xfrm>
            <a:off x="2235200" y="1"/>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702" name="Google Shape;1702;p188"/>
          <p:cNvSpPr/>
          <p:nvPr/>
        </p:nvSpPr>
        <p:spPr>
          <a:xfrm>
            <a:off x="1966914"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703" name="Google Shape;1703;p188"/>
          <p:cNvSpPr/>
          <p:nvPr/>
        </p:nvSpPr>
        <p:spPr>
          <a:xfrm>
            <a:off x="1752600" y="914401"/>
            <a:ext cx="8686800" cy="2227263"/>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i="1" lang="en-US" sz="2800">
                <a:solidFill>
                  <a:schemeClr val="dk1"/>
                </a:solidFill>
                <a:latin typeface="Times New Roman"/>
                <a:ea typeface="Times New Roman"/>
                <a:cs typeface="Times New Roman"/>
                <a:sym typeface="Times New Roman"/>
              </a:rPr>
              <a:t>Assume that a voice channel occupies a bandwidth of 4 kHz. We need to combine three voice channels into a link with a bandwidth of 12 kHz, from 20 to 32 kHz. Show the configuration, using the frequency domain. Assume there are no guard bands.</a:t>
            </a:r>
            <a:endParaRPr/>
          </a:p>
        </p:txBody>
      </p:sp>
      <p:sp>
        <p:nvSpPr>
          <p:cNvPr id="1704" name="Google Shape;1704;p188"/>
          <p:cNvSpPr/>
          <p:nvPr/>
        </p:nvSpPr>
        <p:spPr>
          <a:xfrm>
            <a:off x="1752600" y="3200400"/>
            <a:ext cx="8686800" cy="30813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2800">
                <a:solidFill>
                  <a:schemeClr val="hlink"/>
                </a:solidFill>
                <a:latin typeface="Times New Roman"/>
                <a:ea typeface="Times New Roman"/>
                <a:cs typeface="Times New Roman"/>
                <a:sym typeface="Times New Roman"/>
              </a:rPr>
              <a:t>Solution</a:t>
            </a:r>
            <a:endParaRPr/>
          </a:p>
          <a:p>
            <a:pPr indent="0" lvl="0" marL="0" marR="0" rtl="0" algn="l">
              <a:spcBef>
                <a:spcPts val="0"/>
              </a:spcBef>
              <a:spcAft>
                <a:spcPts val="0"/>
              </a:spcAft>
              <a:buNone/>
            </a:pPr>
            <a:r>
              <a:rPr b="1" i="1" lang="en-US" sz="2800">
                <a:solidFill>
                  <a:schemeClr val="dk1"/>
                </a:solidFill>
                <a:latin typeface="Times"/>
                <a:ea typeface="Times"/>
                <a:cs typeface="Times"/>
                <a:sym typeface="Times"/>
              </a:rPr>
              <a:t>We shift (modulate) each of the three voice channels to a different bandwidth, as shown in Figure 6.6. We use the 20- to 24-kHz bandwidth for the first channel, the 24- to 28-kHz bandwidth for the second channel, and the 28- to 32-kHz bandwidth for the third one. Then we combine them as shown in Figure 6.6. </a:t>
            </a:r>
            <a:endParaRPr/>
          </a:p>
        </p:txBody>
      </p:sp>
      <p:sp>
        <p:nvSpPr>
          <p:cNvPr id="1705" name="Google Shape;1705;p188"/>
          <p:cNvSpPr/>
          <p:nvPr/>
        </p:nvSpPr>
        <p:spPr>
          <a:xfrm>
            <a:off x="2590800" y="0"/>
            <a:ext cx="2533650" cy="5794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3200">
                <a:solidFill>
                  <a:schemeClr val="hlink"/>
                </a:solidFill>
                <a:latin typeface="Arial"/>
                <a:ea typeface="Arial"/>
                <a:cs typeface="Arial"/>
                <a:sym typeface="Arial"/>
              </a:rPr>
              <a:t>Example 6.1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04"/>
                                        </p:tgtEl>
                                        <p:attrNameLst>
                                          <p:attrName>style.visibility</p:attrName>
                                        </p:attrNameLst>
                                      </p:cBhvr>
                                      <p:to>
                                        <p:strVal val="visible"/>
                                      </p:to>
                                    </p:set>
                                    <p:anim calcmode="lin" valueType="num">
                                      <p:cBhvr additive="base">
                                        <p:cTn dur="500"/>
                                        <p:tgtEl>
                                          <p:spTgt spid="170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9" name="Shape 1709"/>
        <p:cNvGrpSpPr/>
        <p:nvPr/>
      </p:nvGrpSpPr>
      <p:grpSpPr>
        <a:xfrm>
          <a:off x="0" y="0"/>
          <a:ext cx="0" cy="0"/>
          <a:chOff x="0" y="0"/>
          <a:chExt cx="0" cy="0"/>
        </a:xfrm>
      </p:grpSpPr>
      <p:sp>
        <p:nvSpPr>
          <p:cNvPr id="1710" name="Google Shape;1710;p189"/>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2"/>
                </a:solidFill>
                <a:latin typeface="Arial"/>
                <a:ea typeface="Arial"/>
                <a:cs typeface="Arial"/>
                <a:sym typeface="Arial"/>
              </a:rPr>
              <a:t>6.</a:t>
            </a:r>
            <a:fld id="{00000000-1234-1234-1234-123412341234}" type="slidenum">
              <a:rPr b="1" lang="en-US" sz="2000">
                <a:solidFill>
                  <a:schemeClr val="lt2"/>
                </a:solidFill>
                <a:latin typeface="Arial"/>
                <a:ea typeface="Arial"/>
                <a:cs typeface="Arial"/>
                <a:sym typeface="Arial"/>
              </a:rPr>
              <a:t>‹#›</a:t>
            </a:fld>
            <a:endParaRPr b="1" sz="2000">
              <a:solidFill>
                <a:schemeClr val="lt2"/>
              </a:solidFill>
              <a:latin typeface="Arial"/>
              <a:ea typeface="Arial"/>
              <a:cs typeface="Arial"/>
              <a:sym typeface="Arial"/>
            </a:endParaRPr>
          </a:p>
        </p:txBody>
      </p:sp>
      <p:cxnSp>
        <p:nvCxnSpPr>
          <p:cNvPr id="1711" name="Google Shape;1711;p189"/>
          <p:cNvCxnSpPr/>
          <p:nvPr/>
        </p:nvCxnSpPr>
        <p:spPr>
          <a:xfrm>
            <a:off x="1676400" y="2286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1712" name="Google Shape;1712;p189"/>
          <p:cNvCxnSpPr/>
          <p:nvPr/>
        </p:nvCxnSpPr>
        <p:spPr>
          <a:xfrm>
            <a:off x="1676400" y="838200"/>
            <a:ext cx="8763000" cy="0"/>
          </a:xfrm>
          <a:prstGeom prst="straightConnector1">
            <a:avLst/>
          </a:prstGeom>
          <a:noFill/>
          <a:ln cap="flat" cmpd="sng" w="19050">
            <a:solidFill>
              <a:schemeClr val="hlink"/>
            </a:solidFill>
            <a:prstDash val="solid"/>
            <a:round/>
            <a:headEnd len="med" w="med" type="none"/>
            <a:tailEnd len="med" w="med" type="none"/>
          </a:ln>
        </p:spPr>
      </p:cxnSp>
      <p:sp>
        <p:nvSpPr>
          <p:cNvPr id="1713" name="Google Shape;1713;p189"/>
          <p:cNvSpPr txBox="1"/>
          <p:nvPr/>
        </p:nvSpPr>
        <p:spPr>
          <a:xfrm>
            <a:off x="1828801" y="228600"/>
            <a:ext cx="2968625"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folHlink"/>
                </a:solidFill>
                <a:latin typeface="Times New Roman"/>
                <a:ea typeface="Times New Roman"/>
                <a:cs typeface="Times New Roman"/>
                <a:sym typeface="Times New Roman"/>
              </a:rPr>
              <a:t>Figure 6.6  </a:t>
            </a:r>
            <a:r>
              <a:rPr b="1" i="1" lang="en-US" sz="2000">
                <a:solidFill>
                  <a:schemeClr val="dk1"/>
                </a:solidFill>
                <a:latin typeface="Times New Roman"/>
                <a:ea typeface="Times New Roman"/>
                <a:cs typeface="Times New Roman"/>
                <a:sym typeface="Times New Roman"/>
              </a:rPr>
              <a:t>Example 6.1</a:t>
            </a:r>
            <a:endParaRPr/>
          </a:p>
        </p:txBody>
      </p:sp>
      <p:cxnSp>
        <p:nvCxnSpPr>
          <p:cNvPr id="1714" name="Google Shape;1714;p189"/>
          <p:cNvCxnSpPr/>
          <p:nvPr/>
        </p:nvCxnSpPr>
        <p:spPr>
          <a:xfrm>
            <a:off x="1676400" y="63246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1715" name="Google Shape;1715;p189"/>
          <p:cNvPicPr preferRelativeResize="0"/>
          <p:nvPr/>
        </p:nvPicPr>
        <p:blipFill rotWithShape="1">
          <a:blip r:embed="rId3">
            <a:alphaModFix/>
          </a:blip>
          <a:srcRect b="0" l="0" r="0" t="0"/>
          <a:stretch/>
        </p:blipFill>
        <p:spPr>
          <a:xfrm>
            <a:off x="2209800" y="898526"/>
            <a:ext cx="8153400" cy="5349875"/>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9" name="Shape 1719"/>
        <p:cNvGrpSpPr/>
        <p:nvPr/>
      </p:nvGrpSpPr>
      <p:grpSpPr>
        <a:xfrm>
          <a:off x="0" y="0"/>
          <a:ext cx="0" cy="0"/>
          <a:chOff x="0" y="0"/>
          <a:chExt cx="0" cy="0"/>
        </a:xfrm>
      </p:grpSpPr>
      <p:sp>
        <p:nvSpPr>
          <p:cNvPr id="1720" name="Google Shape;1720;p190"/>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2"/>
                </a:solidFill>
                <a:latin typeface="Arial"/>
                <a:ea typeface="Arial"/>
                <a:cs typeface="Arial"/>
                <a:sym typeface="Arial"/>
              </a:rPr>
              <a:t>6.</a:t>
            </a:r>
            <a:fld id="{00000000-1234-1234-1234-123412341234}" type="slidenum">
              <a:rPr b="1" lang="en-US" sz="2000">
                <a:solidFill>
                  <a:schemeClr val="lt2"/>
                </a:solidFill>
                <a:latin typeface="Arial"/>
                <a:ea typeface="Arial"/>
                <a:cs typeface="Arial"/>
                <a:sym typeface="Arial"/>
              </a:rPr>
              <a:t>‹#›</a:t>
            </a:fld>
            <a:endParaRPr b="1" sz="2000">
              <a:solidFill>
                <a:schemeClr val="lt2"/>
              </a:solidFill>
              <a:latin typeface="Arial"/>
              <a:ea typeface="Arial"/>
              <a:cs typeface="Arial"/>
              <a:sym typeface="Arial"/>
            </a:endParaRPr>
          </a:p>
        </p:txBody>
      </p:sp>
      <p:sp>
        <p:nvSpPr>
          <p:cNvPr id="1721" name="Google Shape;1721;p190"/>
          <p:cNvSpPr/>
          <p:nvPr/>
        </p:nvSpPr>
        <p:spPr>
          <a:xfrm>
            <a:off x="1890713" y="107951"/>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722" name="Google Shape;1722;p190"/>
          <p:cNvSpPr/>
          <p:nvPr/>
        </p:nvSpPr>
        <p:spPr>
          <a:xfrm>
            <a:off x="2273301" y="107951"/>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723" name="Google Shape;1723;p190"/>
          <p:cNvSpPr/>
          <p:nvPr/>
        </p:nvSpPr>
        <p:spPr>
          <a:xfrm>
            <a:off x="2014539" y="530226"/>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724" name="Google Shape;1724;p190"/>
          <p:cNvSpPr/>
          <p:nvPr/>
        </p:nvSpPr>
        <p:spPr>
          <a:xfrm>
            <a:off x="2384425" y="530226"/>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725" name="Google Shape;1725;p190"/>
          <p:cNvSpPr/>
          <p:nvPr/>
        </p:nvSpPr>
        <p:spPr>
          <a:xfrm>
            <a:off x="1600200" y="457201"/>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726" name="Google Shape;1726;p190"/>
          <p:cNvSpPr/>
          <p:nvPr/>
        </p:nvSpPr>
        <p:spPr>
          <a:xfrm>
            <a:off x="2235200" y="1"/>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727" name="Google Shape;1727;p190"/>
          <p:cNvSpPr/>
          <p:nvPr/>
        </p:nvSpPr>
        <p:spPr>
          <a:xfrm>
            <a:off x="1966914"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728" name="Google Shape;1728;p190"/>
          <p:cNvSpPr/>
          <p:nvPr/>
        </p:nvSpPr>
        <p:spPr>
          <a:xfrm>
            <a:off x="838199" y="1447801"/>
            <a:ext cx="10411691" cy="1800225"/>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i="1" lang="en-US" sz="2800">
                <a:solidFill>
                  <a:schemeClr val="dk1"/>
                </a:solidFill>
                <a:latin typeface="Times New Roman"/>
                <a:ea typeface="Times New Roman"/>
                <a:cs typeface="Times New Roman"/>
                <a:sym typeface="Times New Roman"/>
              </a:rPr>
              <a:t>Five channels, each with a 100-kHz bandwidth, are to be multiplexed together. What is the minimum bandwidth of the link if there is a need for a guard band of 10 kHz between the channels to prevent interference?</a:t>
            </a:r>
            <a:endParaRPr/>
          </a:p>
        </p:txBody>
      </p:sp>
      <p:sp>
        <p:nvSpPr>
          <p:cNvPr id="1729" name="Google Shape;1729;p190"/>
          <p:cNvSpPr/>
          <p:nvPr/>
        </p:nvSpPr>
        <p:spPr>
          <a:xfrm>
            <a:off x="1034473" y="3838576"/>
            <a:ext cx="10411691" cy="2227263"/>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i="1" lang="en-US" sz="2800">
                <a:solidFill>
                  <a:schemeClr val="hlink"/>
                </a:solidFill>
                <a:latin typeface="Times New Roman"/>
                <a:ea typeface="Times New Roman"/>
                <a:cs typeface="Times New Roman"/>
                <a:sym typeface="Times New Roman"/>
              </a:rPr>
              <a:t>Solution</a:t>
            </a:r>
            <a:endParaRPr/>
          </a:p>
          <a:p>
            <a:pPr indent="0" lvl="0" marL="0" marR="0" rtl="0" algn="just">
              <a:spcBef>
                <a:spcPts val="0"/>
              </a:spcBef>
              <a:spcAft>
                <a:spcPts val="0"/>
              </a:spcAft>
              <a:buNone/>
            </a:pPr>
            <a:r>
              <a:rPr b="1" i="1" lang="en-US" sz="2800">
                <a:solidFill>
                  <a:schemeClr val="dk1"/>
                </a:solidFill>
                <a:latin typeface="Times"/>
                <a:ea typeface="Times"/>
                <a:cs typeface="Times"/>
                <a:sym typeface="Times"/>
              </a:rPr>
              <a:t>For five channels, we need at least four guard bands. This means that the required bandwidth is at least </a:t>
            </a:r>
            <a:endParaRPr/>
          </a:p>
          <a:p>
            <a:pPr indent="0" lvl="0" marL="0" marR="0" rtl="0" algn="ctr">
              <a:spcBef>
                <a:spcPts val="0"/>
              </a:spcBef>
              <a:spcAft>
                <a:spcPts val="0"/>
              </a:spcAft>
              <a:buNone/>
            </a:pPr>
            <a:r>
              <a:rPr b="1" i="1" lang="en-US" sz="2800">
                <a:solidFill>
                  <a:schemeClr val="hlink"/>
                </a:solidFill>
                <a:latin typeface="Times"/>
                <a:ea typeface="Times"/>
                <a:cs typeface="Times"/>
                <a:sym typeface="Times"/>
              </a:rPr>
              <a:t>5 × 100 + 4 × 10 = 540 kHz,</a:t>
            </a:r>
            <a:r>
              <a:rPr b="1" i="1" lang="en-US" sz="2800">
                <a:solidFill>
                  <a:schemeClr val="dk1"/>
                </a:solidFill>
                <a:latin typeface="Times"/>
                <a:ea typeface="Times"/>
                <a:cs typeface="Times"/>
                <a:sym typeface="Times"/>
              </a:rPr>
              <a:t> </a:t>
            </a:r>
            <a:endParaRPr/>
          </a:p>
          <a:p>
            <a:pPr indent="0" lvl="0" marL="0" marR="0" rtl="0" algn="just">
              <a:spcBef>
                <a:spcPts val="0"/>
              </a:spcBef>
              <a:spcAft>
                <a:spcPts val="0"/>
              </a:spcAft>
              <a:buNone/>
            </a:pPr>
            <a:r>
              <a:rPr b="1" i="1" lang="en-US" sz="2800">
                <a:solidFill>
                  <a:schemeClr val="dk1"/>
                </a:solidFill>
                <a:latin typeface="Times"/>
                <a:ea typeface="Times"/>
                <a:cs typeface="Times"/>
                <a:sym typeface="Times"/>
              </a:rPr>
              <a:t>as shown in Figure 6.7.</a:t>
            </a:r>
            <a:endParaRPr/>
          </a:p>
        </p:txBody>
      </p:sp>
      <p:sp>
        <p:nvSpPr>
          <p:cNvPr id="1730" name="Google Shape;1730;p190"/>
          <p:cNvSpPr/>
          <p:nvPr/>
        </p:nvSpPr>
        <p:spPr>
          <a:xfrm>
            <a:off x="2590800" y="0"/>
            <a:ext cx="2533650" cy="5794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3200">
                <a:solidFill>
                  <a:schemeClr val="hlink"/>
                </a:solidFill>
                <a:latin typeface="Arial"/>
                <a:ea typeface="Arial"/>
                <a:cs typeface="Arial"/>
                <a:sym typeface="Arial"/>
              </a:rPr>
              <a:t>Example 6.2</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29"/>
                                        </p:tgtEl>
                                        <p:attrNameLst>
                                          <p:attrName>style.visibility</p:attrName>
                                        </p:attrNameLst>
                                      </p:cBhvr>
                                      <p:to>
                                        <p:strVal val="visible"/>
                                      </p:to>
                                    </p:set>
                                    <p:anim calcmode="lin" valueType="num">
                                      <p:cBhvr additive="base">
                                        <p:cTn dur="500"/>
                                        <p:tgtEl>
                                          <p:spTgt spid="172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4" name="Shape 1734"/>
        <p:cNvGrpSpPr/>
        <p:nvPr/>
      </p:nvGrpSpPr>
      <p:grpSpPr>
        <a:xfrm>
          <a:off x="0" y="0"/>
          <a:ext cx="0" cy="0"/>
          <a:chOff x="0" y="0"/>
          <a:chExt cx="0" cy="0"/>
        </a:xfrm>
      </p:grpSpPr>
      <p:sp>
        <p:nvSpPr>
          <p:cNvPr id="1735" name="Google Shape;1735;p191"/>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2"/>
                </a:solidFill>
                <a:latin typeface="Arial"/>
                <a:ea typeface="Arial"/>
                <a:cs typeface="Arial"/>
                <a:sym typeface="Arial"/>
              </a:rPr>
              <a:t>6.</a:t>
            </a:r>
            <a:fld id="{00000000-1234-1234-1234-123412341234}" type="slidenum">
              <a:rPr b="1" lang="en-US" sz="2000">
                <a:solidFill>
                  <a:schemeClr val="lt2"/>
                </a:solidFill>
                <a:latin typeface="Arial"/>
                <a:ea typeface="Arial"/>
                <a:cs typeface="Arial"/>
                <a:sym typeface="Arial"/>
              </a:rPr>
              <a:t>‹#›</a:t>
            </a:fld>
            <a:endParaRPr b="1" sz="2000">
              <a:solidFill>
                <a:schemeClr val="lt2"/>
              </a:solidFill>
              <a:latin typeface="Arial"/>
              <a:ea typeface="Arial"/>
              <a:cs typeface="Arial"/>
              <a:sym typeface="Arial"/>
            </a:endParaRPr>
          </a:p>
        </p:txBody>
      </p:sp>
      <p:cxnSp>
        <p:nvCxnSpPr>
          <p:cNvPr id="1736" name="Google Shape;1736;p191"/>
          <p:cNvCxnSpPr/>
          <p:nvPr/>
        </p:nvCxnSpPr>
        <p:spPr>
          <a:xfrm>
            <a:off x="1676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1737" name="Google Shape;1737;p191"/>
          <p:cNvCxnSpPr/>
          <p:nvPr/>
        </p:nvCxnSpPr>
        <p:spPr>
          <a:xfrm>
            <a:off x="1676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1738" name="Google Shape;1738;p191"/>
          <p:cNvSpPr txBox="1"/>
          <p:nvPr/>
        </p:nvSpPr>
        <p:spPr>
          <a:xfrm>
            <a:off x="1828801" y="762000"/>
            <a:ext cx="2968625"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folHlink"/>
                </a:solidFill>
                <a:latin typeface="Times New Roman"/>
                <a:ea typeface="Times New Roman"/>
                <a:cs typeface="Times New Roman"/>
                <a:sym typeface="Times New Roman"/>
              </a:rPr>
              <a:t>Figure 6.7  </a:t>
            </a:r>
            <a:r>
              <a:rPr b="1" i="1" lang="en-US" sz="2000">
                <a:solidFill>
                  <a:schemeClr val="dk1"/>
                </a:solidFill>
                <a:latin typeface="Times New Roman"/>
                <a:ea typeface="Times New Roman"/>
                <a:cs typeface="Times New Roman"/>
                <a:sym typeface="Times New Roman"/>
              </a:rPr>
              <a:t>Example 6.2</a:t>
            </a:r>
            <a:endParaRPr/>
          </a:p>
        </p:txBody>
      </p:sp>
      <p:cxnSp>
        <p:nvCxnSpPr>
          <p:cNvPr id="1739" name="Google Shape;1739;p191"/>
          <p:cNvCxnSpPr/>
          <p:nvPr/>
        </p:nvCxnSpPr>
        <p:spPr>
          <a:xfrm>
            <a:off x="1676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1740" name="Google Shape;1740;p191"/>
          <p:cNvPicPr preferRelativeResize="0"/>
          <p:nvPr/>
        </p:nvPicPr>
        <p:blipFill rotWithShape="1">
          <a:blip r:embed="rId3">
            <a:alphaModFix/>
          </a:blip>
          <a:srcRect b="0" l="0" r="0" t="0"/>
          <a:stretch/>
        </p:blipFill>
        <p:spPr>
          <a:xfrm>
            <a:off x="2133600" y="2614614"/>
            <a:ext cx="7696200" cy="2338387"/>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4" name="Shape 1744"/>
        <p:cNvGrpSpPr/>
        <p:nvPr/>
      </p:nvGrpSpPr>
      <p:grpSpPr>
        <a:xfrm>
          <a:off x="0" y="0"/>
          <a:ext cx="0" cy="0"/>
          <a:chOff x="0" y="0"/>
          <a:chExt cx="0" cy="0"/>
        </a:xfrm>
      </p:grpSpPr>
      <p:sp>
        <p:nvSpPr>
          <p:cNvPr id="1745" name="Google Shape;1745;p192"/>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2"/>
                </a:solidFill>
                <a:latin typeface="Arial"/>
                <a:ea typeface="Arial"/>
                <a:cs typeface="Arial"/>
                <a:sym typeface="Arial"/>
              </a:rPr>
              <a:t>6.</a:t>
            </a:r>
            <a:fld id="{00000000-1234-1234-1234-123412341234}" type="slidenum">
              <a:rPr b="1" lang="en-US" sz="2000">
                <a:solidFill>
                  <a:schemeClr val="lt2"/>
                </a:solidFill>
                <a:latin typeface="Arial"/>
                <a:ea typeface="Arial"/>
                <a:cs typeface="Arial"/>
                <a:sym typeface="Arial"/>
              </a:rPr>
              <a:t>‹#›</a:t>
            </a:fld>
            <a:endParaRPr b="1" sz="2000">
              <a:solidFill>
                <a:schemeClr val="lt2"/>
              </a:solidFill>
              <a:latin typeface="Arial"/>
              <a:ea typeface="Arial"/>
              <a:cs typeface="Arial"/>
              <a:sym typeface="Arial"/>
            </a:endParaRPr>
          </a:p>
        </p:txBody>
      </p:sp>
      <p:cxnSp>
        <p:nvCxnSpPr>
          <p:cNvPr id="1746" name="Google Shape;1746;p192"/>
          <p:cNvCxnSpPr/>
          <p:nvPr/>
        </p:nvCxnSpPr>
        <p:spPr>
          <a:xfrm>
            <a:off x="1676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1747" name="Google Shape;1747;p192"/>
          <p:cNvCxnSpPr/>
          <p:nvPr/>
        </p:nvCxnSpPr>
        <p:spPr>
          <a:xfrm>
            <a:off x="1676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1748" name="Google Shape;1748;p192"/>
          <p:cNvSpPr txBox="1"/>
          <p:nvPr/>
        </p:nvSpPr>
        <p:spPr>
          <a:xfrm>
            <a:off x="1828800" y="762000"/>
            <a:ext cx="34988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folHlink"/>
                </a:solidFill>
                <a:latin typeface="Times New Roman"/>
                <a:ea typeface="Times New Roman"/>
                <a:cs typeface="Times New Roman"/>
                <a:sym typeface="Times New Roman"/>
              </a:rPr>
              <a:t>Figure 6.9  </a:t>
            </a:r>
            <a:r>
              <a:rPr b="1" i="1" lang="en-US" sz="2000">
                <a:solidFill>
                  <a:schemeClr val="dk1"/>
                </a:solidFill>
                <a:latin typeface="Times New Roman"/>
                <a:ea typeface="Times New Roman"/>
                <a:cs typeface="Times New Roman"/>
                <a:sym typeface="Times New Roman"/>
              </a:rPr>
              <a:t>Analog hierarchy</a:t>
            </a:r>
            <a:endParaRPr/>
          </a:p>
        </p:txBody>
      </p:sp>
      <p:cxnSp>
        <p:nvCxnSpPr>
          <p:cNvPr id="1749" name="Google Shape;1749;p192"/>
          <p:cNvCxnSpPr/>
          <p:nvPr/>
        </p:nvCxnSpPr>
        <p:spPr>
          <a:xfrm>
            <a:off x="1676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1750" name="Google Shape;1750;p192"/>
          <p:cNvPicPr preferRelativeResize="0"/>
          <p:nvPr/>
        </p:nvPicPr>
        <p:blipFill rotWithShape="1">
          <a:blip r:embed="rId3">
            <a:alphaModFix/>
          </a:blip>
          <a:srcRect b="0" l="0" r="0" t="0"/>
          <a:stretch/>
        </p:blipFill>
        <p:spPr>
          <a:xfrm>
            <a:off x="1938338" y="1866900"/>
            <a:ext cx="8272462" cy="3619500"/>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4" name="Shape 1754"/>
        <p:cNvGrpSpPr/>
        <p:nvPr/>
      </p:nvGrpSpPr>
      <p:grpSpPr>
        <a:xfrm>
          <a:off x="0" y="0"/>
          <a:ext cx="0" cy="0"/>
          <a:chOff x="0" y="0"/>
          <a:chExt cx="0" cy="0"/>
        </a:xfrm>
      </p:grpSpPr>
      <p:sp>
        <p:nvSpPr>
          <p:cNvPr id="1755" name="Google Shape;1755;p193"/>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2"/>
                </a:solidFill>
                <a:latin typeface="Arial"/>
                <a:ea typeface="Arial"/>
                <a:cs typeface="Arial"/>
                <a:sym typeface="Arial"/>
              </a:rPr>
              <a:t>6.</a:t>
            </a:r>
            <a:fld id="{00000000-1234-1234-1234-123412341234}" type="slidenum">
              <a:rPr b="1" lang="en-US" sz="2000">
                <a:solidFill>
                  <a:schemeClr val="lt2"/>
                </a:solidFill>
                <a:latin typeface="Arial"/>
                <a:ea typeface="Arial"/>
                <a:cs typeface="Arial"/>
                <a:sym typeface="Arial"/>
              </a:rPr>
              <a:t>‹#›</a:t>
            </a:fld>
            <a:endParaRPr b="1" sz="2000">
              <a:solidFill>
                <a:schemeClr val="lt2"/>
              </a:solidFill>
              <a:latin typeface="Arial"/>
              <a:ea typeface="Arial"/>
              <a:cs typeface="Arial"/>
              <a:sym typeface="Arial"/>
            </a:endParaRPr>
          </a:p>
        </p:txBody>
      </p:sp>
      <p:sp>
        <p:nvSpPr>
          <p:cNvPr id="1756" name="Google Shape;1756;p193"/>
          <p:cNvSpPr txBox="1"/>
          <p:nvPr/>
        </p:nvSpPr>
        <p:spPr>
          <a:xfrm>
            <a:off x="296091" y="188641"/>
            <a:ext cx="11547566" cy="575542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800">
                <a:solidFill>
                  <a:schemeClr val="dk1"/>
                </a:solidFill>
                <a:latin typeface="Times New Roman"/>
                <a:ea typeface="Times New Roman"/>
                <a:cs typeface="Times New Roman"/>
                <a:sym typeface="Times New Roman"/>
              </a:rPr>
              <a:t>Other Applications of FDM</a:t>
            </a:r>
            <a:endParaRPr/>
          </a:p>
          <a:p>
            <a:pPr indent="0" lvl="0" marL="0" marR="0" rtl="0" algn="just">
              <a:spcBef>
                <a:spcPts val="0"/>
              </a:spcBef>
              <a:spcAft>
                <a:spcPts val="0"/>
              </a:spcAft>
              <a:buNone/>
            </a:pPr>
            <a:r>
              <a:t/>
            </a:r>
            <a:endParaRPr b="1" sz="2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b="1" lang="en-US" sz="2800">
                <a:solidFill>
                  <a:schemeClr val="dk1"/>
                </a:solidFill>
                <a:latin typeface="Times New Roman"/>
                <a:ea typeface="Times New Roman"/>
                <a:cs typeface="Times New Roman"/>
                <a:sym typeface="Times New Roman"/>
              </a:rPr>
              <a:t> A very common application of FDM is </a:t>
            </a:r>
            <a:r>
              <a:rPr b="1" lang="en-US" sz="2800">
                <a:solidFill>
                  <a:srgbClr val="FF0000"/>
                </a:solidFill>
                <a:latin typeface="Times New Roman"/>
                <a:ea typeface="Times New Roman"/>
                <a:cs typeface="Times New Roman"/>
                <a:sym typeface="Times New Roman"/>
              </a:rPr>
              <a:t>AM and FM radio broadcasting</a:t>
            </a:r>
            <a:r>
              <a:rPr b="1" lang="en-US" sz="2800">
                <a:solidFill>
                  <a:schemeClr val="dk1"/>
                </a:solidFill>
                <a:latin typeface="Times New Roman"/>
                <a:ea typeface="Times New Roman"/>
                <a:cs typeface="Times New Roman"/>
                <a:sym typeface="Times New Roman"/>
              </a:rPr>
              <a:t>. </a:t>
            </a:r>
            <a:endParaRPr/>
          </a:p>
          <a:p>
            <a:pPr indent="0" lvl="0" marL="0" marR="0" rtl="0" algn="just">
              <a:spcBef>
                <a:spcPts val="0"/>
              </a:spcBef>
              <a:spcAft>
                <a:spcPts val="0"/>
              </a:spcAft>
              <a:buNone/>
            </a:pPr>
            <a:r>
              <a:t/>
            </a:r>
            <a:endParaRPr b="1" sz="2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b="1" lang="en-US" sz="2800">
                <a:solidFill>
                  <a:schemeClr val="dk1"/>
                </a:solidFill>
                <a:latin typeface="Times New Roman"/>
                <a:ea typeface="Times New Roman"/>
                <a:cs typeface="Times New Roman"/>
                <a:sym typeface="Times New Roman"/>
              </a:rPr>
              <a:t>Radio uses the air as the transmission medium. </a:t>
            </a:r>
            <a:endParaRPr/>
          </a:p>
          <a:p>
            <a:pPr indent="0" lvl="0" marL="0" marR="0" rtl="0" algn="just">
              <a:spcBef>
                <a:spcPts val="0"/>
              </a:spcBef>
              <a:spcAft>
                <a:spcPts val="0"/>
              </a:spcAft>
              <a:buNone/>
            </a:pPr>
            <a:r>
              <a:rPr b="1" lang="en-US" sz="2800">
                <a:solidFill>
                  <a:schemeClr val="dk1"/>
                </a:solidFill>
                <a:latin typeface="Times New Roman"/>
                <a:ea typeface="Times New Roman"/>
                <a:cs typeface="Times New Roman"/>
                <a:sym typeface="Times New Roman"/>
              </a:rPr>
              <a:t>	A special band from </a:t>
            </a:r>
            <a:r>
              <a:rPr b="1" lang="en-US" sz="2800">
                <a:solidFill>
                  <a:srgbClr val="FF0000"/>
                </a:solidFill>
                <a:latin typeface="Times New Roman"/>
                <a:ea typeface="Times New Roman"/>
                <a:cs typeface="Times New Roman"/>
                <a:sym typeface="Times New Roman"/>
              </a:rPr>
              <a:t>530 to 1700 kHz is assigned to AM radio. </a:t>
            </a:r>
            <a:endParaRPr/>
          </a:p>
          <a:p>
            <a:pPr indent="0" lvl="0" marL="0" marR="0" rtl="0" algn="just">
              <a:spcBef>
                <a:spcPts val="0"/>
              </a:spcBef>
              <a:spcAft>
                <a:spcPts val="0"/>
              </a:spcAft>
              <a:buNone/>
            </a:pPr>
            <a:r>
              <a:rPr b="1" lang="en-US" sz="2800">
                <a:solidFill>
                  <a:schemeClr val="dk1"/>
                </a:solidFill>
                <a:latin typeface="Times New Roman"/>
                <a:ea typeface="Times New Roman"/>
                <a:cs typeface="Times New Roman"/>
                <a:sym typeface="Times New Roman"/>
              </a:rPr>
              <a:t>	All radio stations need to share this band. </a:t>
            </a:r>
            <a:endParaRPr/>
          </a:p>
          <a:p>
            <a:pPr indent="0" lvl="0" marL="0" marR="0" rtl="0" algn="just">
              <a:spcBef>
                <a:spcPts val="0"/>
              </a:spcBef>
              <a:spcAft>
                <a:spcPts val="0"/>
              </a:spcAft>
              <a:buNone/>
            </a:pPr>
            <a:r>
              <a:rPr b="1" lang="en-US" sz="2800">
                <a:solidFill>
                  <a:schemeClr val="dk1"/>
                </a:solidFill>
                <a:latin typeface="Times New Roman"/>
                <a:ea typeface="Times New Roman"/>
                <a:cs typeface="Times New Roman"/>
                <a:sym typeface="Times New Roman"/>
              </a:rPr>
              <a:t>	Each AM station needs </a:t>
            </a:r>
            <a:r>
              <a:rPr b="1" lang="en-US" sz="2800">
                <a:solidFill>
                  <a:srgbClr val="FF0000"/>
                </a:solidFill>
                <a:latin typeface="Times New Roman"/>
                <a:ea typeface="Times New Roman"/>
                <a:cs typeface="Times New Roman"/>
                <a:sym typeface="Times New Roman"/>
              </a:rPr>
              <a:t>10 kHz of bandwidth</a:t>
            </a:r>
            <a:r>
              <a:rPr b="1" lang="en-US" sz="2800">
                <a:solidFill>
                  <a:schemeClr val="dk1"/>
                </a:solidFill>
                <a:latin typeface="Times New Roman"/>
                <a:ea typeface="Times New Roman"/>
                <a:cs typeface="Times New Roman"/>
                <a:sym typeface="Times New Roman"/>
              </a:rPr>
              <a:t>.</a:t>
            </a:r>
            <a:endParaRPr/>
          </a:p>
          <a:p>
            <a:pPr indent="0" lvl="0" marL="0" marR="0" rtl="0" algn="just">
              <a:spcBef>
                <a:spcPts val="0"/>
              </a:spcBef>
              <a:spcAft>
                <a:spcPts val="0"/>
              </a:spcAft>
              <a:buNone/>
            </a:pPr>
            <a:r>
              <a:rPr b="1" lang="en-US" sz="2800">
                <a:solidFill>
                  <a:schemeClr val="dk1"/>
                </a:solidFill>
                <a:latin typeface="Times New Roman"/>
                <a:ea typeface="Times New Roman"/>
                <a:cs typeface="Times New Roman"/>
                <a:sym typeface="Times New Roman"/>
              </a:rPr>
              <a:t>	Without multiplexing, only one AM station could broadcast to the common link, the air.</a:t>
            </a:r>
            <a:endParaRPr/>
          </a:p>
          <a:p>
            <a:pPr indent="0" lvl="0" marL="0" marR="0" rtl="0" algn="just">
              <a:spcBef>
                <a:spcPts val="0"/>
              </a:spcBef>
              <a:spcAft>
                <a:spcPts val="0"/>
              </a:spcAft>
              <a:buNone/>
            </a:pPr>
            <a:r>
              <a:rPr b="1" lang="en-US" sz="2800">
                <a:solidFill>
                  <a:schemeClr val="dk1"/>
                </a:solidFill>
                <a:latin typeface="Times New Roman"/>
                <a:ea typeface="Times New Roman"/>
                <a:cs typeface="Times New Roman"/>
                <a:sym typeface="Times New Roman"/>
              </a:rPr>
              <a:t>	FM </a:t>
            </a:r>
            <a:r>
              <a:rPr b="1" lang="en-US" sz="3200">
                <a:solidFill>
                  <a:schemeClr val="dk1"/>
                </a:solidFill>
                <a:latin typeface="Times New Roman"/>
                <a:ea typeface="Times New Roman"/>
                <a:cs typeface="Times New Roman"/>
                <a:sym typeface="Times New Roman"/>
              </a:rPr>
              <a:t>has</a:t>
            </a:r>
            <a:r>
              <a:rPr b="1" lang="en-US" sz="2800">
                <a:solidFill>
                  <a:schemeClr val="dk1"/>
                </a:solidFill>
                <a:latin typeface="Times New Roman"/>
                <a:ea typeface="Times New Roman"/>
                <a:cs typeface="Times New Roman"/>
                <a:sym typeface="Times New Roman"/>
              </a:rPr>
              <a:t> a wider band of </a:t>
            </a:r>
            <a:r>
              <a:rPr b="1" lang="en-US" sz="2800">
                <a:solidFill>
                  <a:srgbClr val="FF0000"/>
                </a:solidFill>
                <a:latin typeface="Times New Roman"/>
                <a:ea typeface="Times New Roman"/>
                <a:cs typeface="Times New Roman"/>
                <a:sym typeface="Times New Roman"/>
              </a:rPr>
              <a:t>88 to 108 MHz </a:t>
            </a:r>
            <a:r>
              <a:rPr b="1" lang="en-US" sz="2800">
                <a:solidFill>
                  <a:schemeClr val="dk1"/>
                </a:solidFill>
                <a:latin typeface="Times New Roman"/>
                <a:ea typeface="Times New Roman"/>
                <a:cs typeface="Times New Roman"/>
                <a:sym typeface="Times New Roman"/>
              </a:rPr>
              <a:t>because each station needs a bandwidth of </a:t>
            </a:r>
            <a:r>
              <a:rPr b="1" lang="en-US" sz="2800">
                <a:solidFill>
                  <a:srgbClr val="FF0000"/>
                </a:solidFill>
                <a:latin typeface="Times New Roman"/>
                <a:ea typeface="Times New Roman"/>
                <a:cs typeface="Times New Roman"/>
                <a:sym typeface="Times New Roman"/>
              </a:rPr>
              <a:t>200 kHz</a:t>
            </a:r>
            <a:r>
              <a:rPr b="1" lang="en-US" sz="2800">
                <a:solidFill>
                  <a:schemeClr val="dk1"/>
                </a:solidFill>
                <a:latin typeface="Times New Roman"/>
                <a:ea typeface="Times New Roman"/>
                <a:cs typeface="Times New Roman"/>
                <a:sym typeface="Times New Roman"/>
              </a:rPr>
              <a:t>. Television broadcasting.</a:t>
            </a:r>
            <a:endParaRPr/>
          </a:p>
          <a:p>
            <a:pPr indent="0" lvl="0" marL="0" marR="0" rtl="0" algn="just">
              <a:spcBef>
                <a:spcPts val="0"/>
              </a:spcBef>
              <a:spcAft>
                <a:spcPts val="0"/>
              </a:spcAft>
              <a:buNone/>
            </a:pPr>
            <a:r>
              <a:rPr b="1" lang="en-US" sz="2800">
                <a:solidFill>
                  <a:schemeClr val="dk1"/>
                </a:solidFill>
                <a:latin typeface="Times New Roman"/>
                <a:ea typeface="Times New Roman"/>
                <a:cs typeface="Times New Roman"/>
                <a:sym typeface="Times New Roman"/>
              </a:rPr>
              <a:t>	 Each TV channel has its own bandwidth. </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0" name="Shape 1760"/>
        <p:cNvGrpSpPr/>
        <p:nvPr/>
      </p:nvGrpSpPr>
      <p:grpSpPr>
        <a:xfrm>
          <a:off x="0" y="0"/>
          <a:ext cx="0" cy="0"/>
          <a:chOff x="0" y="0"/>
          <a:chExt cx="0" cy="0"/>
        </a:xfrm>
      </p:grpSpPr>
      <p:sp>
        <p:nvSpPr>
          <p:cNvPr id="1761" name="Google Shape;1761;p194"/>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6.</a:t>
            </a: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762" name="Google Shape;1762;p194"/>
          <p:cNvSpPr txBox="1"/>
          <p:nvPr/>
        </p:nvSpPr>
        <p:spPr>
          <a:xfrm>
            <a:off x="1919537" y="836712"/>
            <a:ext cx="8137525" cy="378565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000">
                <a:solidFill>
                  <a:schemeClr val="dk1"/>
                </a:solidFill>
                <a:latin typeface="Times New Roman"/>
                <a:ea typeface="Times New Roman"/>
                <a:cs typeface="Times New Roman"/>
                <a:sym typeface="Times New Roman"/>
              </a:rPr>
              <a:t>Implementation </a:t>
            </a:r>
            <a:endParaRPr/>
          </a:p>
          <a:p>
            <a:pPr indent="0" lvl="0" marL="0" marR="0" rtl="0" algn="just">
              <a:spcBef>
                <a:spcPts val="0"/>
              </a:spcBef>
              <a:spcAft>
                <a:spcPts val="0"/>
              </a:spcAft>
              <a:buNone/>
            </a:pPr>
            <a:r>
              <a:rPr b="1" lang="en-US" sz="2000">
                <a:solidFill>
                  <a:schemeClr val="dk1"/>
                </a:solidFill>
                <a:latin typeface="Times New Roman"/>
                <a:ea typeface="Times New Roman"/>
                <a:cs typeface="Times New Roman"/>
                <a:sym typeface="Times New Roman"/>
              </a:rPr>
              <a:t>For cases, such as </a:t>
            </a:r>
            <a:r>
              <a:rPr b="1" lang="en-US" sz="2000">
                <a:solidFill>
                  <a:srgbClr val="FF0000"/>
                </a:solidFill>
                <a:latin typeface="Times New Roman"/>
                <a:ea typeface="Times New Roman"/>
                <a:cs typeface="Times New Roman"/>
                <a:sym typeface="Times New Roman"/>
              </a:rPr>
              <a:t>radio and television broadcasting</a:t>
            </a:r>
            <a:r>
              <a:rPr b="1" lang="en-US" sz="2000">
                <a:solidFill>
                  <a:schemeClr val="dk1"/>
                </a:solidFill>
                <a:latin typeface="Times New Roman"/>
                <a:ea typeface="Times New Roman"/>
                <a:cs typeface="Times New Roman"/>
                <a:sym typeface="Times New Roman"/>
              </a:rPr>
              <a:t>, there is </a:t>
            </a:r>
            <a:r>
              <a:rPr b="1" lang="en-US" sz="2000">
                <a:solidFill>
                  <a:srgbClr val="FF0000"/>
                </a:solidFill>
                <a:latin typeface="Times New Roman"/>
                <a:ea typeface="Times New Roman"/>
                <a:cs typeface="Times New Roman"/>
                <a:sym typeface="Times New Roman"/>
              </a:rPr>
              <a:t>no need for a physical multiplexer or demultiplexer</a:t>
            </a:r>
            <a:r>
              <a:rPr b="1" lang="en-US" sz="2000">
                <a:solidFill>
                  <a:schemeClr val="dk1"/>
                </a:solidFill>
                <a:latin typeface="Times New Roman"/>
                <a:ea typeface="Times New Roman"/>
                <a:cs typeface="Times New Roman"/>
                <a:sym typeface="Times New Roman"/>
              </a:rPr>
              <a:t>. As long as the stations agree to send their broadcasts to the air using </a:t>
            </a:r>
            <a:r>
              <a:rPr b="1" lang="en-US" sz="2000">
                <a:solidFill>
                  <a:srgbClr val="FF0000"/>
                </a:solidFill>
                <a:latin typeface="Times New Roman"/>
                <a:ea typeface="Times New Roman"/>
                <a:cs typeface="Times New Roman"/>
                <a:sym typeface="Times New Roman"/>
              </a:rPr>
              <a:t>different carrier frequencies</a:t>
            </a:r>
            <a:r>
              <a:rPr b="1" lang="en-US" sz="2000">
                <a:solidFill>
                  <a:schemeClr val="dk1"/>
                </a:solidFill>
                <a:latin typeface="Times New Roman"/>
                <a:ea typeface="Times New Roman"/>
                <a:cs typeface="Times New Roman"/>
                <a:sym typeface="Times New Roman"/>
              </a:rPr>
              <a:t>, multiplexing is achieved. </a:t>
            </a:r>
            <a:endParaRPr/>
          </a:p>
          <a:p>
            <a:pPr indent="0" lvl="0" marL="0" marR="0" rtl="0" algn="just">
              <a:spcBef>
                <a:spcPts val="0"/>
              </a:spcBef>
              <a:spcAft>
                <a:spcPts val="0"/>
              </a:spcAft>
              <a:buNone/>
            </a:pPr>
            <a:r>
              <a:t/>
            </a:r>
            <a:endParaRPr b="1" sz="20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t/>
            </a:r>
            <a:endParaRPr b="1" sz="20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b="1" lang="en-US" sz="2000">
                <a:solidFill>
                  <a:schemeClr val="dk1"/>
                </a:solidFill>
                <a:latin typeface="Times New Roman"/>
                <a:ea typeface="Times New Roman"/>
                <a:cs typeface="Times New Roman"/>
                <a:sym typeface="Times New Roman"/>
              </a:rPr>
              <a:t>In other cases, such as the </a:t>
            </a:r>
            <a:r>
              <a:rPr b="1" lang="en-US" sz="2000">
                <a:solidFill>
                  <a:srgbClr val="FF0000"/>
                </a:solidFill>
                <a:latin typeface="Times New Roman"/>
                <a:ea typeface="Times New Roman"/>
                <a:cs typeface="Times New Roman"/>
                <a:sym typeface="Times New Roman"/>
              </a:rPr>
              <a:t>cellular telephone system</a:t>
            </a:r>
            <a:r>
              <a:rPr b="1" lang="en-US" sz="2000">
                <a:solidFill>
                  <a:schemeClr val="dk1"/>
                </a:solidFill>
                <a:latin typeface="Times New Roman"/>
                <a:ea typeface="Times New Roman"/>
                <a:cs typeface="Times New Roman"/>
                <a:sym typeface="Times New Roman"/>
              </a:rPr>
              <a:t>, a </a:t>
            </a:r>
            <a:r>
              <a:rPr b="1" lang="en-US" sz="2000">
                <a:solidFill>
                  <a:srgbClr val="FF0000"/>
                </a:solidFill>
                <a:latin typeface="Times New Roman"/>
                <a:ea typeface="Times New Roman"/>
                <a:cs typeface="Times New Roman"/>
                <a:sym typeface="Times New Roman"/>
              </a:rPr>
              <a:t>base station </a:t>
            </a:r>
            <a:r>
              <a:rPr b="1" lang="en-US" sz="2000">
                <a:solidFill>
                  <a:schemeClr val="dk1"/>
                </a:solidFill>
                <a:latin typeface="Times New Roman"/>
                <a:ea typeface="Times New Roman"/>
                <a:cs typeface="Times New Roman"/>
                <a:sym typeface="Times New Roman"/>
              </a:rPr>
              <a:t>needs to assign a </a:t>
            </a:r>
            <a:r>
              <a:rPr b="1" lang="en-US" sz="2000">
                <a:solidFill>
                  <a:srgbClr val="FF0000"/>
                </a:solidFill>
                <a:latin typeface="Times New Roman"/>
                <a:ea typeface="Times New Roman"/>
                <a:cs typeface="Times New Roman"/>
                <a:sym typeface="Times New Roman"/>
              </a:rPr>
              <a:t>carrier frequency </a:t>
            </a:r>
            <a:r>
              <a:rPr b="1" lang="en-US" sz="2000">
                <a:solidFill>
                  <a:schemeClr val="dk1"/>
                </a:solidFill>
                <a:latin typeface="Times New Roman"/>
                <a:ea typeface="Times New Roman"/>
                <a:cs typeface="Times New Roman"/>
                <a:sym typeface="Times New Roman"/>
              </a:rPr>
              <a:t>to the telephone user. There is not enough bandwidth in a cell to permanently assign a bandwidth range to every telephone user. When a user hangs up, her or his bandwidth is assigned to another caller.</a:t>
            </a:r>
            <a:endParaRPr b="1" sz="2000">
              <a:solidFill>
                <a:schemeClr val="dk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2"/>
          <p:cNvSpPr txBox="1"/>
          <p:nvPr>
            <p:ph idx="1" type="body"/>
          </p:nvPr>
        </p:nvSpPr>
        <p:spPr>
          <a:xfrm>
            <a:off x="838200" y="329609"/>
            <a:ext cx="10515600" cy="5847354"/>
          </a:xfrm>
          <a:prstGeom prst="rect">
            <a:avLst/>
          </a:prstGeom>
          <a:noFill/>
          <a:ln>
            <a:noFill/>
          </a:ln>
        </p:spPr>
        <p:txBody>
          <a:bodyPr anchorCtr="0" anchor="t" bIns="45700" lIns="91425" spcFirstLastPara="1" rIns="91425" wrap="square" tIns="45700">
            <a:normAutofit/>
          </a:bodyPr>
          <a:lstStyle/>
          <a:p>
            <a:pPr indent="-101600" lvl="0" marL="228600" rtl="0" algn="l">
              <a:lnSpc>
                <a:spcPct val="90000"/>
              </a:lnSpc>
              <a:spcBef>
                <a:spcPts val="0"/>
              </a:spcBef>
              <a:spcAft>
                <a:spcPts val="0"/>
              </a:spcAft>
              <a:buClr>
                <a:schemeClr val="dk1"/>
              </a:buClr>
              <a:buSzPts val="2000"/>
              <a:buNone/>
            </a:pPr>
            <a:r>
              <a:t/>
            </a:r>
            <a:endParaRPr b="0" i="0" sz="2000" u="none" strike="noStrike">
              <a:solidFill>
                <a:srgbClr val="000000"/>
              </a:solidFill>
              <a:latin typeface="Calibri"/>
              <a:ea typeface="Calibri"/>
              <a:cs typeface="Calibri"/>
              <a:sym typeface="Calibri"/>
            </a:endParaRPr>
          </a:p>
          <a:p>
            <a:pPr indent="-228600" lvl="0" marL="228600" rtl="0" algn="l">
              <a:lnSpc>
                <a:spcPct val="90000"/>
              </a:lnSpc>
              <a:spcBef>
                <a:spcPts val="1000"/>
              </a:spcBef>
              <a:spcAft>
                <a:spcPts val="0"/>
              </a:spcAft>
              <a:buClr>
                <a:srgbClr val="FF0000"/>
              </a:buClr>
              <a:buSzPts val="3200"/>
              <a:buChar char="•"/>
            </a:pPr>
            <a:r>
              <a:rPr b="0" i="0" lang="en-US" sz="3200" u="none" strike="noStrike">
                <a:solidFill>
                  <a:srgbClr val="FF0000"/>
                </a:solidFill>
                <a:latin typeface="Calibri"/>
                <a:ea typeface="Calibri"/>
                <a:cs typeface="Calibri"/>
                <a:sym typeface="Calibri"/>
              </a:rPr>
              <a:t>Black and-white </a:t>
            </a:r>
            <a:r>
              <a:rPr b="0" i="0" lang="en-US" sz="3200" u="none" strike="noStrike">
                <a:solidFill>
                  <a:srgbClr val="000000"/>
                </a:solidFill>
                <a:latin typeface="Calibri"/>
                <a:ea typeface="Calibri"/>
                <a:cs typeface="Calibri"/>
                <a:sym typeface="Calibri"/>
              </a:rPr>
              <a:t>dots (e.g., a chessboard), a 1-bit pattern is enough to represent a pixel. </a:t>
            </a:r>
            <a:endParaRPr/>
          </a:p>
          <a:p>
            <a:pPr indent="-228600" lvl="0" marL="228600" rtl="0" algn="l">
              <a:lnSpc>
                <a:spcPct val="90000"/>
              </a:lnSpc>
              <a:spcBef>
                <a:spcPts val="1000"/>
              </a:spcBef>
              <a:spcAft>
                <a:spcPts val="0"/>
              </a:spcAft>
              <a:buClr>
                <a:srgbClr val="FF0000"/>
              </a:buClr>
              <a:buSzPts val="3200"/>
              <a:buChar char="•"/>
            </a:pPr>
            <a:r>
              <a:rPr b="0" i="0" lang="en-US" sz="3200" u="none" strike="noStrike">
                <a:solidFill>
                  <a:srgbClr val="FF0000"/>
                </a:solidFill>
                <a:latin typeface="Calibri"/>
                <a:ea typeface="Calibri"/>
                <a:cs typeface="Calibri"/>
                <a:sym typeface="Calibri"/>
              </a:rPr>
              <a:t>Gray scale- </a:t>
            </a:r>
            <a:r>
              <a:rPr b="0" i="0" lang="en-US" sz="3200" u="none" strike="noStrike">
                <a:solidFill>
                  <a:srgbClr val="000000"/>
                </a:solidFill>
                <a:latin typeface="Calibri"/>
                <a:ea typeface="Calibri"/>
                <a:cs typeface="Calibri"/>
                <a:sym typeface="Calibri"/>
              </a:rPr>
              <a:t>2-bit patterns-00 : black pixel, 01-a dark gray pixel, 10-a light gray pixel, 11-white pixel.</a:t>
            </a:r>
            <a:endParaRPr/>
          </a:p>
          <a:p>
            <a:pPr indent="-228600" lvl="0" marL="228600" rtl="0" algn="l">
              <a:lnSpc>
                <a:spcPct val="90000"/>
              </a:lnSpc>
              <a:spcBef>
                <a:spcPts val="1000"/>
              </a:spcBef>
              <a:spcAft>
                <a:spcPts val="0"/>
              </a:spcAft>
              <a:buClr>
                <a:srgbClr val="FF0000"/>
              </a:buClr>
              <a:buSzPts val="3200"/>
              <a:buChar char="•"/>
            </a:pPr>
            <a:r>
              <a:rPr b="0" i="0" lang="en-US" sz="3200" u="none" strike="noStrike">
                <a:solidFill>
                  <a:srgbClr val="FF0000"/>
                </a:solidFill>
                <a:latin typeface="Calibri"/>
                <a:ea typeface="Calibri"/>
                <a:cs typeface="Calibri"/>
                <a:sym typeface="Calibri"/>
              </a:rPr>
              <a:t>Color images- </a:t>
            </a:r>
            <a:r>
              <a:rPr lang="en-US">
                <a:solidFill>
                  <a:srgbClr val="000000"/>
                </a:solidFill>
                <a:latin typeface="Calibri"/>
                <a:ea typeface="Calibri"/>
                <a:cs typeface="Calibri"/>
                <a:sym typeface="Calibri"/>
              </a:rPr>
              <a:t>RGB combination of three primary colors: red, green, and blue.</a:t>
            </a:r>
            <a:endParaRPr/>
          </a:p>
          <a:p>
            <a:pPr indent="-228600" lvl="0" marL="228600" rtl="0" algn="l">
              <a:lnSpc>
                <a:spcPct val="90000"/>
              </a:lnSpc>
              <a:spcBef>
                <a:spcPts val="1000"/>
              </a:spcBef>
              <a:spcAft>
                <a:spcPts val="0"/>
              </a:spcAft>
              <a:buClr>
                <a:srgbClr val="000000"/>
              </a:buClr>
              <a:buSzPts val="2800"/>
              <a:buChar char="•"/>
            </a:pPr>
            <a:r>
              <a:rPr lang="en-US">
                <a:solidFill>
                  <a:srgbClr val="000000"/>
                </a:solidFill>
                <a:latin typeface="Calibri"/>
                <a:ea typeface="Calibri"/>
                <a:cs typeface="Calibri"/>
                <a:sym typeface="Calibri"/>
              </a:rPr>
              <a:t>The intensity of each color is measured, and a bit pattern is assigned to it. </a:t>
            </a:r>
            <a:endParaRPr/>
          </a:p>
          <a:p>
            <a:pPr indent="-228600" lvl="0" marL="228600" rtl="0" algn="l">
              <a:lnSpc>
                <a:spcPct val="90000"/>
              </a:lnSpc>
              <a:spcBef>
                <a:spcPts val="1000"/>
              </a:spcBef>
              <a:spcAft>
                <a:spcPts val="0"/>
              </a:spcAft>
              <a:buClr>
                <a:srgbClr val="000000"/>
              </a:buClr>
              <a:buSzPts val="2800"/>
              <a:buChar char="•"/>
            </a:pPr>
            <a:r>
              <a:rPr lang="en-US">
                <a:solidFill>
                  <a:srgbClr val="000000"/>
                </a:solidFill>
                <a:latin typeface="Calibri"/>
                <a:ea typeface="Calibri"/>
                <a:cs typeface="Calibri"/>
                <a:sym typeface="Calibri"/>
              </a:rPr>
              <a:t>YCM-combination of three other primary colors: yellow, cyan, and magenta</a:t>
            </a:r>
            <a:endParaRPr/>
          </a:p>
          <a:p>
            <a:pPr indent="0" lvl="0" marL="0" rtl="0" algn="l">
              <a:lnSpc>
                <a:spcPct val="90000"/>
              </a:lnSpc>
              <a:spcBef>
                <a:spcPts val="1000"/>
              </a:spcBef>
              <a:spcAft>
                <a:spcPts val="0"/>
              </a:spcAft>
              <a:buClr>
                <a:schemeClr val="dk1"/>
              </a:buClr>
              <a:buSzPts val="2800"/>
              <a:buNone/>
            </a:pPr>
            <a:r>
              <a:t/>
            </a:r>
            <a:endParaRPr>
              <a:solidFill>
                <a:srgbClr val="000000"/>
              </a:solidFill>
              <a:latin typeface="Calibri"/>
              <a:ea typeface="Calibri"/>
              <a:cs typeface="Calibri"/>
              <a:sym typeface="Calibri"/>
            </a:endParaRPr>
          </a:p>
          <a:p>
            <a:pPr indent="-50800" lvl="0" marL="228600" rtl="0" algn="l">
              <a:lnSpc>
                <a:spcPct val="90000"/>
              </a:lnSpc>
              <a:spcBef>
                <a:spcPts val="1000"/>
              </a:spcBef>
              <a:spcAft>
                <a:spcPts val="0"/>
              </a:spcAft>
              <a:buClr>
                <a:schemeClr val="dk1"/>
              </a:buClr>
              <a:buSzPts val="2800"/>
              <a:buNone/>
            </a:pPr>
            <a:r>
              <a:t/>
            </a:r>
            <a:endParaRPr>
              <a:solidFill>
                <a:srgbClr val="000000"/>
              </a:solidFill>
              <a:latin typeface="Calibri"/>
              <a:ea typeface="Calibri"/>
              <a:cs typeface="Calibri"/>
              <a:sym typeface="Calibri"/>
            </a:endParaRPr>
          </a:p>
          <a:p>
            <a:pPr indent="-50800" lvl="0" marL="228600" rtl="0" algn="l">
              <a:lnSpc>
                <a:spcPct val="90000"/>
              </a:lnSpc>
              <a:spcBef>
                <a:spcPts val="1000"/>
              </a:spcBef>
              <a:spcAft>
                <a:spcPts val="0"/>
              </a:spcAft>
              <a:buClr>
                <a:schemeClr val="dk1"/>
              </a:buClr>
              <a:buSzPts val="2800"/>
              <a:buNone/>
            </a:pPr>
            <a:r>
              <a:t/>
            </a:r>
            <a:endParaRPr/>
          </a:p>
        </p:txBody>
      </p:sp>
      <p:sp>
        <p:nvSpPr>
          <p:cNvPr id="293" name="Google Shape;293;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294" name="Google Shape;294;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6" name="Shape 1766"/>
        <p:cNvGrpSpPr/>
        <p:nvPr/>
      </p:nvGrpSpPr>
      <p:grpSpPr>
        <a:xfrm>
          <a:off x="0" y="0"/>
          <a:ext cx="0" cy="0"/>
          <a:chOff x="0" y="0"/>
          <a:chExt cx="0" cy="0"/>
        </a:xfrm>
      </p:grpSpPr>
      <p:sp>
        <p:nvSpPr>
          <p:cNvPr id="1767" name="Google Shape;1767;p195"/>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2"/>
                </a:solidFill>
                <a:latin typeface="Arial"/>
                <a:ea typeface="Arial"/>
                <a:cs typeface="Arial"/>
                <a:sym typeface="Arial"/>
              </a:rPr>
              <a:t>6.</a:t>
            </a:r>
            <a:fld id="{00000000-1234-1234-1234-123412341234}" type="slidenum">
              <a:rPr b="1" lang="en-US" sz="2000">
                <a:solidFill>
                  <a:schemeClr val="lt2"/>
                </a:solidFill>
                <a:latin typeface="Arial"/>
                <a:ea typeface="Arial"/>
                <a:cs typeface="Arial"/>
                <a:sym typeface="Arial"/>
              </a:rPr>
              <a:t>‹#›</a:t>
            </a:fld>
            <a:endParaRPr b="1" sz="2000">
              <a:solidFill>
                <a:schemeClr val="lt2"/>
              </a:solidFill>
              <a:latin typeface="Arial"/>
              <a:ea typeface="Arial"/>
              <a:cs typeface="Arial"/>
              <a:sym typeface="Arial"/>
            </a:endParaRPr>
          </a:p>
        </p:txBody>
      </p:sp>
      <p:sp>
        <p:nvSpPr>
          <p:cNvPr id="1768" name="Google Shape;1768;p195"/>
          <p:cNvSpPr/>
          <p:nvPr/>
        </p:nvSpPr>
        <p:spPr>
          <a:xfrm>
            <a:off x="1890713" y="107951"/>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769" name="Google Shape;1769;p195"/>
          <p:cNvSpPr/>
          <p:nvPr/>
        </p:nvSpPr>
        <p:spPr>
          <a:xfrm>
            <a:off x="2273301" y="107951"/>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770" name="Google Shape;1770;p195"/>
          <p:cNvSpPr/>
          <p:nvPr/>
        </p:nvSpPr>
        <p:spPr>
          <a:xfrm>
            <a:off x="2014539" y="530226"/>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771" name="Google Shape;1771;p195"/>
          <p:cNvSpPr/>
          <p:nvPr/>
        </p:nvSpPr>
        <p:spPr>
          <a:xfrm>
            <a:off x="2384425" y="530226"/>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772" name="Google Shape;1772;p195"/>
          <p:cNvSpPr/>
          <p:nvPr/>
        </p:nvSpPr>
        <p:spPr>
          <a:xfrm>
            <a:off x="1600200" y="457201"/>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773" name="Google Shape;1773;p195"/>
          <p:cNvSpPr/>
          <p:nvPr/>
        </p:nvSpPr>
        <p:spPr>
          <a:xfrm>
            <a:off x="2235200" y="1"/>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774" name="Google Shape;1774;p195"/>
          <p:cNvSpPr/>
          <p:nvPr/>
        </p:nvSpPr>
        <p:spPr>
          <a:xfrm>
            <a:off x="1966914"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775" name="Google Shape;1775;p195"/>
          <p:cNvSpPr/>
          <p:nvPr/>
        </p:nvSpPr>
        <p:spPr>
          <a:xfrm>
            <a:off x="1752600" y="990600"/>
            <a:ext cx="8458200" cy="26543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i="1" lang="en-US" sz="2800">
                <a:solidFill>
                  <a:schemeClr val="dk1"/>
                </a:solidFill>
                <a:latin typeface="Times New Roman"/>
                <a:ea typeface="Times New Roman"/>
                <a:cs typeface="Times New Roman"/>
                <a:sym typeface="Times New Roman"/>
              </a:rPr>
              <a:t>The Advanced Mobile Phone System (AMPS) uses two bands. The first band of 824 to 849 MHz is used for sending, and 869 to 894 MHz is used for receiving. Each user has a bandwidth of 30 kHz in each direction. How many people can use their cellular phones simultaneously?</a:t>
            </a:r>
            <a:endParaRPr/>
          </a:p>
        </p:txBody>
      </p:sp>
      <p:sp>
        <p:nvSpPr>
          <p:cNvPr id="1776" name="Google Shape;1776;p195"/>
          <p:cNvSpPr/>
          <p:nvPr/>
        </p:nvSpPr>
        <p:spPr>
          <a:xfrm>
            <a:off x="1752600" y="3733800"/>
            <a:ext cx="8686800" cy="26543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i="1" lang="en-US" sz="2800">
                <a:solidFill>
                  <a:schemeClr val="hlink"/>
                </a:solidFill>
                <a:latin typeface="Times New Roman"/>
                <a:ea typeface="Times New Roman"/>
                <a:cs typeface="Times New Roman"/>
                <a:sym typeface="Times New Roman"/>
              </a:rPr>
              <a:t>Solution</a:t>
            </a:r>
            <a:endParaRPr/>
          </a:p>
          <a:p>
            <a:pPr indent="0" lvl="0" marL="0" marR="0" rtl="0" algn="just">
              <a:spcBef>
                <a:spcPts val="0"/>
              </a:spcBef>
              <a:spcAft>
                <a:spcPts val="0"/>
              </a:spcAft>
              <a:buNone/>
            </a:pPr>
            <a:r>
              <a:rPr b="1" i="1" lang="en-US" sz="2800">
                <a:solidFill>
                  <a:schemeClr val="dk1"/>
                </a:solidFill>
                <a:latin typeface="Times"/>
                <a:ea typeface="Times"/>
                <a:cs typeface="Times"/>
                <a:sym typeface="Times"/>
              </a:rPr>
              <a:t>Each band is 25 MHz. If we divide 25 MHz by 30 kHz, we get 833.33. In reality, the band is divided into 832 channels. Of these, 42 channels are used for control, which means only 790 channels are available for cellular phone users. </a:t>
            </a:r>
            <a:endParaRPr/>
          </a:p>
        </p:txBody>
      </p:sp>
      <p:sp>
        <p:nvSpPr>
          <p:cNvPr id="1777" name="Google Shape;1777;p195"/>
          <p:cNvSpPr/>
          <p:nvPr/>
        </p:nvSpPr>
        <p:spPr>
          <a:xfrm>
            <a:off x="2590800" y="0"/>
            <a:ext cx="2533650" cy="5794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3200">
                <a:solidFill>
                  <a:schemeClr val="hlink"/>
                </a:solidFill>
                <a:latin typeface="Arial"/>
                <a:ea typeface="Arial"/>
                <a:cs typeface="Arial"/>
                <a:sym typeface="Arial"/>
              </a:rPr>
              <a:t>Example 6.4</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76"/>
                                        </p:tgtEl>
                                        <p:attrNameLst>
                                          <p:attrName>style.visibility</p:attrName>
                                        </p:attrNameLst>
                                      </p:cBhvr>
                                      <p:to>
                                        <p:strVal val="visible"/>
                                      </p:to>
                                    </p:set>
                                    <p:anim calcmode="lin" valueType="num">
                                      <p:cBhvr additive="base">
                                        <p:cTn dur="500"/>
                                        <p:tgtEl>
                                          <p:spTgt spid="177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1" name="Shape 1781"/>
        <p:cNvGrpSpPr/>
        <p:nvPr/>
      </p:nvGrpSpPr>
      <p:grpSpPr>
        <a:xfrm>
          <a:off x="0" y="0"/>
          <a:ext cx="0" cy="0"/>
          <a:chOff x="0" y="0"/>
          <a:chExt cx="0" cy="0"/>
        </a:xfrm>
      </p:grpSpPr>
      <p:sp>
        <p:nvSpPr>
          <p:cNvPr id="1782" name="Google Shape;1782;p196"/>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2"/>
                </a:solidFill>
                <a:latin typeface="Arial"/>
                <a:ea typeface="Arial"/>
                <a:cs typeface="Arial"/>
                <a:sym typeface="Arial"/>
              </a:rPr>
              <a:t>6.</a:t>
            </a:r>
            <a:fld id="{00000000-1234-1234-1234-123412341234}" type="slidenum">
              <a:rPr b="1" lang="en-US" sz="2000">
                <a:solidFill>
                  <a:schemeClr val="lt2"/>
                </a:solidFill>
                <a:latin typeface="Arial"/>
                <a:ea typeface="Arial"/>
                <a:cs typeface="Arial"/>
                <a:sym typeface="Arial"/>
              </a:rPr>
              <a:t>‹#›</a:t>
            </a:fld>
            <a:endParaRPr b="1" sz="2000">
              <a:solidFill>
                <a:schemeClr val="lt2"/>
              </a:solidFill>
              <a:latin typeface="Arial"/>
              <a:ea typeface="Arial"/>
              <a:cs typeface="Arial"/>
              <a:sym typeface="Arial"/>
            </a:endParaRPr>
          </a:p>
        </p:txBody>
      </p:sp>
      <p:cxnSp>
        <p:nvCxnSpPr>
          <p:cNvPr id="1783" name="Google Shape;1783;p196"/>
          <p:cNvCxnSpPr/>
          <p:nvPr/>
        </p:nvCxnSpPr>
        <p:spPr>
          <a:xfrm>
            <a:off x="1676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1784" name="Google Shape;1784;p196"/>
          <p:cNvCxnSpPr/>
          <p:nvPr/>
        </p:nvCxnSpPr>
        <p:spPr>
          <a:xfrm>
            <a:off x="1676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1785" name="Google Shape;1785;p196"/>
          <p:cNvSpPr txBox="1"/>
          <p:nvPr/>
        </p:nvSpPr>
        <p:spPr>
          <a:xfrm>
            <a:off x="1828800" y="762000"/>
            <a:ext cx="6211888"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folHlink"/>
                </a:solidFill>
                <a:latin typeface="Times New Roman"/>
                <a:ea typeface="Times New Roman"/>
                <a:cs typeface="Times New Roman"/>
                <a:sym typeface="Times New Roman"/>
              </a:rPr>
              <a:t>Figure 6.10  </a:t>
            </a:r>
            <a:r>
              <a:rPr b="1" i="1" lang="en-US" sz="2000">
                <a:solidFill>
                  <a:schemeClr val="dk1"/>
                </a:solidFill>
                <a:latin typeface="Times New Roman"/>
                <a:ea typeface="Times New Roman"/>
                <a:cs typeface="Times New Roman"/>
                <a:sym typeface="Times New Roman"/>
              </a:rPr>
              <a:t>Wavelength-division multiplexing (WDM)</a:t>
            </a:r>
            <a:endParaRPr/>
          </a:p>
        </p:txBody>
      </p:sp>
      <p:cxnSp>
        <p:nvCxnSpPr>
          <p:cNvPr id="1786" name="Google Shape;1786;p196"/>
          <p:cNvCxnSpPr/>
          <p:nvPr/>
        </p:nvCxnSpPr>
        <p:spPr>
          <a:xfrm>
            <a:off x="1676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1787" name="Google Shape;1787;p196"/>
          <p:cNvPicPr preferRelativeResize="0"/>
          <p:nvPr/>
        </p:nvPicPr>
        <p:blipFill rotWithShape="1">
          <a:blip r:embed="rId3">
            <a:alphaModFix/>
          </a:blip>
          <a:srcRect b="0" l="0" r="0" t="0"/>
          <a:stretch/>
        </p:blipFill>
        <p:spPr>
          <a:xfrm>
            <a:off x="1858807" y="3215554"/>
            <a:ext cx="8016875" cy="2282825"/>
          </a:xfrm>
          <a:prstGeom prst="rect">
            <a:avLst/>
          </a:prstGeom>
          <a:noFill/>
          <a:ln>
            <a:noFill/>
          </a:ln>
        </p:spPr>
      </p:pic>
      <p:sp>
        <p:nvSpPr>
          <p:cNvPr id="1788" name="Google Shape;1788;p196"/>
          <p:cNvSpPr txBox="1"/>
          <p:nvPr/>
        </p:nvSpPr>
        <p:spPr>
          <a:xfrm>
            <a:off x="1828800" y="1700810"/>
            <a:ext cx="8534400"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Times New Roman"/>
                <a:ea typeface="Times New Roman"/>
                <a:cs typeface="Times New Roman"/>
                <a:sym typeface="Times New Roman"/>
              </a:rPr>
              <a:t>Wavelength-division multiplexing (WDM) is designed to use the </a:t>
            </a:r>
            <a:r>
              <a:rPr lang="en-US" sz="1600">
                <a:solidFill>
                  <a:srgbClr val="FF0000"/>
                </a:solidFill>
                <a:latin typeface="Times New Roman"/>
                <a:ea typeface="Times New Roman"/>
                <a:cs typeface="Times New Roman"/>
                <a:sym typeface="Times New Roman"/>
              </a:rPr>
              <a:t>high-data-rate capability of fiber-optic cable. </a:t>
            </a:r>
            <a:endParaRPr/>
          </a:p>
          <a:p>
            <a:pPr indent="0" lvl="0" marL="0" marR="0" rtl="0" algn="l">
              <a:spcBef>
                <a:spcPts val="0"/>
              </a:spcBef>
              <a:spcAft>
                <a:spcPts val="0"/>
              </a:spcAft>
              <a:buNone/>
            </a:pPr>
            <a:r>
              <a:rPr lang="en-US" sz="1600">
                <a:solidFill>
                  <a:schemeClr val="dk1"/>
                </a:solidFill>
                <a:latin typeface="Times New Roman"/>
                <a:ea typeface="Times New Roman"/>
                <a:cs typeface="Times New Roman"/>
                <a:sym typeface="Times New Roman"/>
              </a:rPr>
              <a:t>The optical fiber </a:t>
            </a:r>
            <a:r>
              <a:rPr lang="en-US" sz="1600">
                <a:solidFill>
                  <a:srgbClr val="FF0000"/>
                </a:solidFill>
                <a:latin typeface="Times New Roman"/>
                <a:ea typeface="Times New Roman"/>
                <a:cs typeface="Times New Roman"/>
                <a:sym typeface="Times New Roman"/>
              </a:rPr>
              <a:t>data rate is higher than the data rate of metallic transmission cable</a:t>
            </a:r>
            <a:r>
              <a:rPr lang="en-US" sz="1600">
                <a:solidFill>
                  <a:schemeClr val="dk1"/>
                </a:solidFill>
                <a:latin typeface="Times New Roman"/>
                <a:ea typeface="Times New Roman"/>
                <a:cs typeface="Times New Roman"/>
                <a:sym typeface="Times New Roman"/>
              </a:rPr>
              <a:t>,</a:t>
            </a:r>
            <a:endParaRPr/>
          </a:p>
          <a:p>
            <a:pPr indent="0" lvl="0" marL="0" marR="0" rtl="0" algn="l">
              <a:spcBef>
                <a:spcPts val="0"/>
              </a:spcBef>
              <a:spcAft>
                <a:spcPts val="0"/>
              </a:spcAft>
              <a:buNone/>
            </a:pPr>
            <a:r>
              <a:rPr lang="en-US" sz="1600">
                <a:solidFill>
                  <a:schemeClr val="dk1"/>
                </a:solidFill>
                <a:latin typeface="Times New Roman"/>
                <a:ea typeface="Times New Roman"/>
                <a:cs typeface="Times New Roman"/>
                <a:sym typeface="Times New Roman"/>
              </a:rPr>
              <a:t> but using a fiber-optic cable for a single line </a:t>
            </a:r>
            <a:r>
              <a:rPr lang="en-US" sz="1600">
                <a:solidFill>
                  <a:srgbClr val="FF0000"/>
                </a:solidFill>
                <a:latin typeface="Times New Roman"/>
                <a:ea typeface="Times New Roman"/>
                <a:cs typeface="Times New Roman"/>
                <a:sym typeface="Times New Roman"/>
              </a:rPr>
              <a:t>wastes the available bandwidth</a:t>
            </a:r>
            <a:r>
              <a:rPr lang="en-US" sz="1600">
                <a:solidFill>
                  <a:schemeClr val="dk1"/>
                </a:solidFill>
                <a:latin typeface="Times New Roman"/>
                <a:ea typeface="Times New Roman"/>
                <a:cs typeface="Times New Roman"/>
                <a:sym typeface="Times New Roman"/>
              </a:rPr>
              <a:t>.</a:t>
            </a:r>
            <a:endParaRPr sz="16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2" name="Shape 1792"/>
        <p:cNvGrpSpPr/>
        <p:nvPr/>
      </p:nvGrpSpPr>
      <p:grpSpPr>
        <a:xfrm>
          <a:off x="0" y="0"/>
          <a:ext cx="0" cy="0"/>
          <a:chOff x="0" y="0"/>
          <a:chExt cx="0" cy="0"/>
        </a:xfrm>
      </p:grpSpPr>
      <p:sp>
        <p:nvSpPr>
          <p:cNvPr id="1793" name="Google Shape;1793;p197"/>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2"/>
                </a:solidFill>
                <a:latin typeface="Arial"/>
                <a:ea typeface="Arial"/>
                <a:cs typeface="Arial"/>
                <a:sym typeface="Arial"/>
              </a:rPr>
              <a:t>6.</a:t>
            </a:r>
            <a:fld id="{00000000-1234-1234-1234-123412341234}" type="slidenum">
              <a:rPr b="1" lang="en-US" sz="2000">
                <a:solidFill>
                  <a:schemeClr val="lt2"/>
                </a:solidFill>
                <a:latin typeface="Arial"/>
                <a:ea typeface="Arial"/>
                <a:cs typeface="Arial"/>
                <a:sym typeface="Arial"/>
              </a:rPr>
              <a:t>‹#›</a:t>
            </a:fld>
            <a:endParaRPr b="1" sz="2000">
              <a:solidFill>
                <a:schemeClr val="lt2"/>
              </a:solidFill>
              <a:latin typeface="Arial"/>
              <a:ea typeface="Arial"/>
              <a:cs typeface="Arial"/>
              <a:sym typeface="Arial"/>
            </a:endParaRPr>
          </a:p>
        </p:txBody>
      </p:sp>
      <p:sp>
        <p:nvSpPr>
          <p:cNvPr id="1794" name="Google Shape;1794;p197"/>
          <p:cNvSpPr/>
          <p:nvPr/>
        </p:nvSpPr>
        <p:spPr>
          <a:xfrm>
            <a:off x="1890713" y="107951"/>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795" name="Google Shape;1795;p197"/>
          <p:cNvSpPr/>
          <p:nvPr/>
        </p:nvSpPr>
        <p:spPr>
          <a:xfrm>
            <a:off x="2273301" y="107951"/>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796" name="Google Shape;1796;p197"/>
          <p:cNvSpPr/>
          <p:nvPr/>
        </p:nvSpPr>
        <p:spPr>
          <a:xfrm>
            <a:off x="2014539" y="530226"/>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797" name="Google Shape;1797;p197"/>
          <p:cNvSpPr/>
          <p:nvPr/>
        </p:nvSpPr>
        <p:spPr>
          <a:xfrm>
            <a:off x="2384425" y="530226"/>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798" name="Google Shape;1798;p197"/>
          <p:cNvSpPr/>
          <p:nvPr/>
        </p:nvSpPr>
        <p:spPr>
          <a:xfrm>
            <a:off x="1600200" y="457201"/>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799" name="Google Shape;1799;p197"/>
          <p:cNvSpPr/>
          <p:nvPr/>
        </p:nvSpPr>
        <p:spPr>
          <a:xfrm>
            <a:off x="2235200" y="1"/>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800" name="Google Shape;1800;p197"/>
          <p:cNvSpPr/>
          <p:nvPr/>
        </p:nvSpPr>
        <p:spPr>
          <a:xfrm>
            <a:off x="1966914"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cxnSp>
        <p:nvCxnSpPr>
          <p:cNvPr id="1801" name="Google Shape;1801;p197"/>
          <p:cNvCxnSpPr/>
          <p:nvPr/>
        </p:nvCxnSpPr>
        <p:spPr>
          <a:xfrm>
            <a:off x="1981200" y="2971800"/>
            <a:ext cx="8153400" cy="0"/>
          </a:xfrm>
          <a:prstGeom prst="straightConnector1">
            <a:avLst/>
          </a:prstGeom>
          <a:noFill/>
          <a:ln cap="flat" cmpd="sng" w="76200">
            <a:solidFill>
              <a:srgbClr val="009900"/>
            </a:solidFill>
            <a:prstDash val="solid"/>
            <a:round/>
            <a:headEnd len="med" w="med" type="none"/>
            <a:tailEnd len="med" w="med" type="none"/>
          </a:ln>
        </p:spPr>
      </p:cxnSp>
      <p:cxnSp>
        <p:nvCxnSpPr>
          <p:cNvPr id="1802" name="Google Shape;1802;p197"/>
          <p:cNvCxnSpPr/>
          <p:nvPr/>
        </p:nvCxnSpPr>
        <p:spPr>
          <a:xfrm>
            <a:off x="1982788" y="4191000"/>
            <a:ext cx="8153400" cy="0"/>
          </a:xfrm>
          <a:prstGeom prst="straightConnector1">
            <a:avLst/>
          </a:prstGeom>
          <a:noFill/>
          <a:ln cap="flat" cmpd="sng" w="76200">
            <a:solidFill>
              <a:srgbClr val="009900"/>
            </a:solidFill>
            <a:prstDash val="solid"/>
            <a:round/>
            <a:headEnd len="med" w="med" type="none"/>
            <a:tailEnd len="med" w="med" type="none"/>
          </a:ln>
        </p:spPr>
      </p:cxnSp>
      <p:sp>
        <p:nvSpPr>
          <p:cNvPr id="1803" name="Google Shape;1803;p197"/>
          <p:cNvSpPr/>
          <p:nvPr/>
        </p:nvSpPr>
        <p:spPr>
          <a:xfrm>
            <a:off x="2019300" y="3063875"/>
            <a:ext cx="8077200" cy="1066800"/>
          </a:xfrm>
          <a:prstGeom prst="rect">
            <a:avLst/>
          </a:prstGeom>
          <a:solidFill>
            <a:srgbClr val="99FF33"/>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200">
                <a:solidFill>
                  <a:schemeClr val="dk1"/>
                </a:solidFill>
                <a:latin typeface="Arial"/>
                <a:ea typeface="Arial"/>
                <a:cs typeface="Arial"/>
                <a:sym typeface="Arial"/>
              </a:rPr>
              <a:t>WDM is an analog multiplexing technique to combine optical signals.</a:t>
            </a:r>
            <a:endParaRPr/>
          </a:p>
        </p:txBody>
      </p:sp>
      <p:grpSp>
        <p:nvGrpSpPr>
          <p:cNvPr id="1804" name="Google Shape;1804;p197"/>
          <p:cNvGrpSpPr/>
          <p:nvPr/>
        </p:nvGrpSpPr>
        <p:grpSpPr>
          <a:xfrm>
            <a:off x="1981200" y="2252664"/>
            <a:ext cx="1143000" cy="566737"/>
            <a:chOff x="1200" y="1248"/>
            <a:chExt cx="720" cy="357"/>
          </a:xfrm>
        </p:grpSpPr>
        <p:pic>
          <p:nvPicPr>
            <p:cNvPr id="1805" name="Google Shape;1805;p197"/>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1806" name="Google Shape;1806;p197"/>
            <p:cNvSpPr txBox="1"/>
            <p:nvPr/>
          </p:nvSpPr>
          <p:spPr>
            <a:xfrm>
              <a:off x="1284" y="1248"/>
              <a:ext cx="551" cy="32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chemeClr val="hlink"/>
                  </a:solidFill>
                  <a:latin typeface="Times New Roman"/>
                  <a:ea typeface="Times New Roman"/>
                  <a:cs typeface="Times New Roman"/>
                  <a:sym typeface="Times New Roman"/>
                </a:rPr>
                <a:t>Note</a:t>
              </a:r>
              <a:endParaRPr/>
            </a:p>
          </p:txBody>
        </p:sp>
      </p:gr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0" name="Shape 1810"/>
        <p:cNvGrpSpPr/>
        <p:nvPr/>
      </p:nvGrpSpPr>
      <p:grpSpPr>
        <a:xfrm>
          <a:off x="0" y="0"/>
          <a:ext cx="0" cy="0"/>
          <a:chOff x="0" y="0"/>
          <a:chExt cx="0" cy="0"/>
        </a:xfrm>
      </p:grpSpPr>
      <p:sp>
        <p:nvSpPr>
          <p:cNvPr id="1811" name="Google Shape;1811;p198"/>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2"/>
                </a:solidFill>
                <a:latin typeface="Arial"/>
                <a:ea typeface="Arial"/>
                <a:cs typeface="Arial"/>
                <a:sym typeface="Arial"/>
              </a:rPr>
              <a:t>6.</a:t>
            </a:r>
            <a:fld id="{00000000-1234-1234-1234-123412341234}" type="slidenum">
              <a:rPr b="1" lang="en-US" sz="2000">
                <a:solidFill>
                  <a:schemeClr val="lt2"/>
                </a:solidFill>
                <a:latin typeface="Arial"/>
                <a:ea typeface="Arial"/>
                <a:cs typeface="Arial"/>
                <a:sym typeface="Arial"/>
              </a:rPr>
              <a:t>‹#›</a:t>
            </a:fld>
            <a:endParaRPr b="1" sz="2000">
              <a:solidFill>
                <a:schemeClr val="lt2"/>
              </a:solidFill>
              <a:latin typeface="Arial"/>
              <a:ea typeface="Arial"/>
              <a:cs typeface="Arial"/>
              <a:sym typeface="Arial"/>
            </a:endParaRPr>
          </a:p>
        </p:txBody>
      </p:sp>
      <p:cxnSp>
        <p:nvCxnSpPr>
          <p:cNvPr id="1812" name="Google Shape;1812;p198"/>
          <p:cNvCxnSpPr/>
          <p:nvPr/>
        </p:nvCxnSpPr>
        <p:spPr>
          <a:xfrm>
            <a:off x="1676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1813" name="Google Shape;1813;p198"/>
          <p:cNvCxnSpPr/>
          <p:nvPr/>
        </p:nvCxnSpPr>
        <p:spPr>
          <a:xfrm>
            <a:off x="1676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1814" name="Google Shape;1814;p198"/>
          <p:cNvSpPr txBox="1"/>
          <p:nvPr/>
        </p:nvSpPr>
        <p:spPr>
          <a:xfrm>
            <a:off x="1828801" y="762000"/>
            <a:ext cx="8435975"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folHlink"/>
                </a:solidFill>
                <a:latin typeface="Times New Roman"/>
                <a:ea typeface="Times New Roman"/>
                <a:cs typeface="Times New Roman"/>
                <a:sym typeface="Times New Roman"/>
              </a:rPr>
              <a:t>Figure 6.11  </a:t>
            </a:r>
            <a:r>
              <a:rPr b="1" i="1" lang="en-US" sz="2000">
                <a:solidFill>
                  <a:schemeClr val="dk1"/>
                </a:solidFill>
                <a:latin typeface="Times New Roman"/>
                <a:ea typeface="Times New Roman"/>
                <a:cs typeface="Times New Roman"/>
                <a:sym typeface="Times New Roman"/>
              </a:rPr>
              <a:t>Prisms in wavelength-division multiplexing and demultiplexing</a:t>
            </a:r>
            <a:endParaRPr/>
          </a:p>
        </p:txBody>
      </p:sp>
      <p:cxnSp>
        <p:nvCxnSpPr>
          <p:cNvPr id="1815" name="Google Shape;1815;p198"/>
          <p:cNvCxnSpPr/>
          <p:nvPr/>
        </p:nvCxnSpPr>
        <p:spPr>
          <a:xfrm>
            <a:off x="1676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1816" name="Google Shape;1816;p198"/>
          <p:cNvPicPr preferRelativeResize="0"/>
          <p:nvPr/>
        </p:nvPicPr>
        <p:blipFill rotWithShape="1">
          <a:blip r:embed="rId3">
            <a:alphaModFix/>
          </a:blip>
          <a:srcRect b="0" l="0" r="0" t="0"/>
          <a:stretch/>
        </p:blipFill>
        <p:spPr>
          <a:xfrm>
            <a:off x="1838326" y="3262315"/>
            <a:ext cx="8401050" cy="1939925"/>
          </a:xfrm>
          <a:prstGeom prst="rect">
            <a:avLst/>
          </a:prstGeom>
          <a:noFill/>
          <a:ln>
            <a:noFill/>
          </a:ln>
        </p:spPr>
      </p:pic>
      <p:sp>
        <p:nvSpPr>
          <p:cNvPr id="1817" name="Google Shape;1817;p198"/>
          <p:cNvSpPr txBox="1"/>
          <p:nvPr/>
        </p:nvSpPr>
        <p:spPr>
          <a:xfrm>
            <a:off x="1895475" y="1371599"/>
            <a:ext cx="8401050" cy="16312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Achieved by varying the </a:t>
            </a:r>
            <a:r>
              <a:rPr lang="en-US" sz="2000">
                <a:solidFill>
                  <a:srgbClr val="FF0000"/>
                </a:solidFill>
                <a:latin typeface="Calibri"/>
                <a:ea typeface="Calibri"/>
                <a:cs typeface="Calibri"/>
                <a:sym typeface="Calibri"/>
              </a:rPr>
              <a:t>angle of incidence and frequency</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Very narrow bands of light from different sources are combined to make a wider band of light. At the receiver, the signals are separated by the demultiplexer.</a:t>
            </a:r>
            <a:endParaRPr sz="2000">
              <a:solidFill>
                <a:schemeClr val="dk1"/>
              </a:solidFill>
              <a:latin typeface="Calibri"/>
              <a:ea typeface="Calibri"/>
              <a:cs typeface="Calibri"/>
              <a:sym typeface="Calibri"/>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1" name="Shape 1821"/>
        <p:cNvGrpSpPr/>
        <p:nvPr/>
      </p:nvGrpSpPr>
      <p:grpSpPr>
        <a:xfrm>
          <a:off x="0" y="0"/>
          <a:ext cx="0" cy="0"/>
          <a:chOff x="0" y="0"/>
          <a:chExt cx="0" cy="0"/>
        </a:xfrm>
      </p:grpSpPr>
      <p:sp>
        <p:nvSpPr>
          <p:cNvPr id="1822" name="Google Shape;1822;p19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23" name="Google Shape;1823;p199"/>
          <p:cNvSpPr txBox="1"/>
          <p:nvPr/>
        </p:nvSpPr>
        <p:spPr>
          <a:xfrm>
            <a:off x="809897" y="548640"/>
            <a:ext cx="1054390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Time Division Multiplexing</a:t>
            </a:r>
            <a:endParaRPr sz="3200">
              <a:solidFill>
                <a:schemeClr val="dk1"/>
              </a:solidFill>
              <a:latin typeface="Calibri"/>
              <a:ea typeface="Calibri"/>
              <a:cs typeface="Calibri"/>
              <a:sym typeface="Calibri"/>
            </a:endParaRPr>
          </a:p>
        </p:txBody>
      </p:sp>
      <p:sp>
        <p:nvSpPr>
          <p:cNvPr id="1824" name="Google Shape;1824;p199"/>
          <p:cNvSpPr txBox="1"/>
          <p:nvPr/>
        </p:nvSpPr>
        <p:spPr>
          <a:xfrm>
            <a:off x="722811" y="1332411"/>
            <a:ext cx="10630989" cy="2062103"/>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rgbClr val="FF0000"/>
              </a:buClr>
              <a:buSzPts val="3200"/>
              <a:buFont typeface="Calibri"/>
              <a:buChar char="-"/>
            </a:pPr>
            <a:r>
              <a:rPr lang="en-US" sz="3200">
                <a:solidFill>
                  <a:srgbClr val="FF0000"/>
                </a:solidFill>
                <a:latin typeface="Calibri"/>
                <a:ea typeface="Calibri"/>
                <a:cs typeface="Calibri"/>
                <a:sym typeface="Calibri"/>
              </a:rPr>
              <a:t>Time division multiplexing </a:t>
            </a:r>
            <a:r>
              <a:rPr lang="en-US" sz="3200">
                <a:solidFill>
                  <a:schemeClr val="dk1"/>
                </a:solidFill>
                <a:latin typeface="Calibri"/>
                <a:ea typeface="Calibri"/>
                <a:cs typeface="Calibri"/>
                <a:sym typeface="Calibri"/>
              </a:rPr>
              <a:t>is a </a:t>
            </a:r>
            <a:r>
              <a:rPr lang="en-US" sz="3200">
                <a:solidFill>
                  <a:srgbClr val="FF0000"/>
                </a:solidFill>
                <a:latin typeface="Calibri"/>
                <a:ea typeface="Calibri"/>
                <a:cs typeface="Calibri"/>
                <a:sym typeface="Calibri"/>
              </a:rPr>
              <a:t>digital process </a:t>
            </a:r>
            <a:r>
              <a:rPr lang="en-US" sz="3200">
                <a:solidFill>
                  <a:schemeClr val="dk1"/>
                </a:solidFill>
                <a:latin typeface="Calibri"/>
                <a:ea typeface="Calibri"/>
                <a:cs typeface="Calibri"/>
                <a:sym typeface="Calibri"/>
              </a:rPr>
              <a:t>that allows several connections to share a high bandwidth link.</a:t>
            </a:r>
            <a:endParaRPr/>
          </a:p>
          <a:p>
            <a:pPr indent="-457200" lvl="0" marL="457200" marR="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Instead of sharing the bandwidth, </a:t>
            </a:r>
            <a:r>
              <a:rPr lang="en-US" sz="3200">
                <a:solidFill>
                  <a:srgbClr val="FF0000"/>
                </a:solidFill>
                <a:latin typeface="Calibri"/>
                <a:ea typeface="Calibri"/>
                <a:cs typeface="Calibri"/>
                <a:sym typeface="Calibri"/>
              </a:rPr>
              <a:t>time is shared</a:t>
            </a:r>
            <a:r>
              <a:rPr lang="en-US" sz="3200">
                <a:solidFill>
                  <a:schemeClr val="dk1"/>
                </a:solidFill>
                <a:latin typeface="Calibri"/>
                <a:ea typeface="Calibri"/>
                <a:cs typeface="Calibri"/>
                <a:sym typeface="Calibri"/>
              </a:rPr>
              <a:t>.</a:t>
            </a:r>
            <a:endParaRPr/>
          </a:p>
          <a:p>
            <a:pPr indent="-254000" lvl="0" marL="457200" marR="0" rtl="0" algn="l">
              <a:spcBef>
                <a:spcPts val="0"/>
              </a:spcBef>
              <a:spcAft>
                <a:spcPts val="0"/>
              </a:spcAft>
              <a:buClr>
                <a:schemeClr val="dk1"/>
              </a:buClr>
              <a:buSzPts val="3200"/>
              <a:buFont typeface="Calibri"/>
              <a:buNone/>
            </a:pPr>
            <a:r>
              <a:t/>
            </a:r>
            <a:endParaRPr sz="3200">
              <a:solidFill>
                <a:schemeClr val="dk1"/>
              </a:solidFill>
              <a:latin typeface="Calibri"/>
              <a:ea typeface="Calibri"/>
              <a:cs typeface="Calibri"/>
              <a:sym typeface="Calibri"/>
            </a:endParaRPr>
          </a:p>
        </p:txBody>
      </p:sp>
      <p:pic>
        <p:nvPicPr>
          <p:cNvPr id="1825" name="Google Shape;1825;p199"/>
          <p:cNvPicPr preferRelativeResize="0"/>
          <p:nvPr/>
        </p:nvPicPr>
        <p:blipFill rotWithShape="1">
          <a:blip r:embed="rId3">
            <a:alphaModFix/>
          </a:blip>
          <a:srcRect b="0" l="0" r="0" t="0"/>
          <a:stretch/>
        </p:blipFill>
        <p:spPr>
          <a:xfrm>
            <a:off x="992776" y="2917411"/>
            <a:ext cx="10014857" cy="3460450"/>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9" name="Shape 1829"/>
        <p:cNvGrpSpPr/>
        <p:nvPr/>
      </p:nvGrpSpPr>
      <p:grpSpPr>
        <a:xfrm>
          <a:off x="0" y="0"/>
          <a:ext cx="0" cy="0"/>
          <a:chOff x="0" y="0"/>
          <a:chExt cx="0" cy="0"/>
        </a:xfrm>
      </p:grpSpPr>
      <p:sp>
        <p:nvSpPr>
          <p:cNvPr id="1830" name="Google Shape;1830;p200"/>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2"/>
                </a:solidFill>
                <a:latin typeface="Arial"/>
                <a:ea typeface="Arial"/>
                <a:cs typeface="Arial"/>
                <a:sym typeface="Arial"/>
              </a:rPr>
              <a:t>6.</a:t>
            </a:r>
            <a:fld id="{00000000-1234-1234-1234-123412341234}" type="slidenum">
              <a:rPr b="1" lang="en-US" sz="2000">
                <a:solidFill>
                  <a:schemeClr val="lt2"/>
                </a:solidFill>
                <a:latin typeface="Arial"/>
                <a:ea typeface="Arial"/>
                <a:cs typeface="Arial"/>
                <a:sym typeface="Arial"/>
              </a:rPr>
              <a:t>‹#›</a:t>
            </a:fld>
            <a:endParaRPr b="1" sz="2000">
              <a:solidFill>
                <a:schemeClr val="lt2"/>
              </a:solidFill>
              <a:latin typeface="Arial"/>
              <a:ea typeface="Arial"/>
              <a:cs typeface="Arial"/>
              <a:sym typeface="Arial"/>
            </a:endParaRPr>
          </a:p>
        </p:txBody>
      </p:sp>
      <p:sp>
        <p:nvSpPr>
          <p:cNvPr id="1831" name="Google Shape;1831;p200"/>
          <p:cNvSpPr/>
          <p:nvPr/>
        </p:nvSpPr>
        <p:spPr>
          <a:xfrm>
            <a:off x="1890713" y="107951"/>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832" name="Google Shape;1832;p200"/>
          <p:cNvSpPr/>
          <p:nvPr/>
        </p:nvSpPr>
        <p:spPr>
          <a:xfrm>
            <a:off x="2273301" y="107951"/>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833" name="Google Shape;1833;p200"/>
          <p:cNvSpPr/>
          <p:nvPr/>
        </p:nvSpPr>
        <p:spPr>
          <a:xfrm>
            <a:off x="2014539" y="530226"/>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834" name="Google Shape;1834;p200"/>
          <p:cNvSpPr/>
          <p:nvPr/>
        </p:nvSpPr>
        <p:spPr>
          <a:xfrm>
            <a:off x="2384425" y="530226"/>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835" name="Google Shape;1835;p200"/>
          <p:cNvSpPr/>
          <p:nvPr/>
        </p:nvSpPr>
        <p:spPr>
          <a:xfrm>
            <a:off x="1600200" y="457201"/>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836" name="Google Shape;1836;p200"/>
          <p:cNvSpPr/>
          <p:nvPr/>
        </p:nvSpPr>
        <p:spPr>
          <a:xfrm>
            <a:off x="2235200" y="1"/>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837" name="Google Shape;1837;p200"/>
          <p:cNvSpPr/>
          <p:nvPr/>
        </p:nvSpPr>
        <p:spPr>
          <a:xfrm>
            <a:off x="1966914"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cxnSp>
        <p:nvCxnSpPr>
          <p:cNvPr id="1838" name="Google Shape;1838;p200"/>
          <p:cNvCxnSpPr/>
          <p:nvPr/>
        </p:nvCxnSpPr>
        <p:spPr>
          <a:xfrm>
            <a:off x="1981200" y="2547938"/>
            <a:ext cx="8153400" cy="0"/>
          </a:xfrm>
          <a:prstGeom prst="straightConnector1">
            <a:avLst/>
          </a:prstGeom>
          <a:noFill/>
          <a:ln cap="flat" cmpd="sng" w="76200">
            <a:solidFill>
              <a:srgbClr val="009900"/>
            </a:solidFill>
            <a:prstDash val="solid"/>
            <a:round/>
            <a:headEnd len="med" w="med" type="none"/>
            <a:tailEnd len="med" w="med" type="none"/>
          </a:ln>
        </p:spPr>
      </p:cxnSp>
      <p:cxnSp>
        <p:nvCxnSpPr>
          <p:cNvPr id="1839" name="Google Shape;1839;p200"/>
          <p:cNvCxnSpPr/>
          <p:nvPr/>
        </p:nvCxnSpPr>
        <p:spPr>
          <a:xfrm>
            <a:off x="1982788" y="4757738"/>
            <a:ext cx="8153400" cy="0"/>
          </a:xfrm>
          <a:prstGeom prst="straightConnector1">
            <a:avLst/>
          </a:prstGeom>
          <a:noFill/>
          <a:ln cap="flat" cmpd="sng" w="76200">
            <a:solidFill>
              <a:srgbClr val="009900"/>
            </a:solidFill>
            <a:prstDash val="solid"/>
            <a:round/>
            <a:headEnd len="med" w="med" type="none"/>
            <a:tailEnd len="med" w="med" type="none"/>
          </a:ln>
        </p:spPr>
      </p:cxnSp>
      <p:sp>
        <p:nvSpPr>
          <p:cNvPr id="1840" name="Google Shape;1840;p200"/>
          <p:cNvSpPr/>
          <p:nvPr/>
        </p:nvSpPr>
        <p:spPr>
          <a:xfrm>
            <a:off x="2019300" y="2640014"/>
            <a:ext cx="8077200" cy="2062103"/>
          </a:xfrm>
          <a:prstGeom prst="rect">
            <a:avLst/>
          </a:prstGeom>
          <a:solidFill>
            <a:srgbClr val="99FF33"/>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br>
              <a:rPr b="1" lang="en-US" sz="3200">
                <a:solidFill>
                  <a:schemeClr val="dk1"/>
                </a:solidFill>
                <a:latin typeface="Arial"/>
                <a:ea typeface="Arial"/>
                <a:cs typeface="Arial"/>
                <a:sym typeface="Arial"/>
              </a:rPr>
            </a:br>
            <a:r>
              <a:rPr b="1" lang="en-US" sz="3200">
                <a:solidFill>
                  <a:schemeClr val="dk1"/>
                </a:solidFill>
                <a:latin typeface="Arial"/>
                <a:ea typeface="Arial"/>
                <a:cs typeface="Arial"/>
                <a:sym typeface="Arial"/>
              </a:rPr>
              <a:t>TDM is a digital multiplexing technique for combining several low-rate digital </a:t>
            </a:r>
            <a:br>
              <a:rPr b="1" lang="en-US" sz="3200">
                <a:solidFill>
                  <a:schemeClr val="dk1"/>
                </a:solidFill>
                <a:latin typeface="Arial"/>
                <a:ea typeface="Arial"/>
                <a:cs typeface="Arial"/>
                <a:sym typeface="Arial"/>
              </a:rPr>
            </a:br>
            <a:r>
              <a:rPr b="1" lang="en-US" sz="3200">
                <a:solidFill>
                  <a:schemeClr val="dk1"/>
                </a:solidFill>
                <a:latin typeface="Arial"/>
                <a:ea typeface="Arial"/>
                <a:cs typeface="Arial"/>
                <a:sym typeface="Arial"/>
              </a:rPr>
              <a:t>channels into one high-rate one.</a:t>
            </a:r>
            <a:endParaRPr/>
          </a:p>
        </p:txBody>
      </p:sp>
      <p:grpSp>
        <p:nvGrpSpPr>
          <p:cNvPr id="1841" name="Google Shape;1841;p200"/>
          <p:cNvGrpSpPr/>
          <p:nvPr/>
        </p:nvGrpSpPr>
        <p:grpSpPr>
          <a:xfrm>
            <a:off x="1981200" y="1905000"/>
            <a:ext cx="1143000" cy="566738"/>
            <a:chOff x="1200" y="1248"/>
            <a:chExt cx="720" cy="357"/>
          </a:xfrm>
        </p:grpSpPr>
        <p:pic>
          <p:nvPicPr>
            <p:cNvPr id="1842" name="Google Shape;1842;p200"/>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1843" name="Google Shape;1843;p200"/>
            <p:cNvSpPr txBox="1"/>
            <p:nvPr/>
          </p:nvSpPr>
          <p:spPr>
            <a:xfrm>
              <a:off x="1284" y="1248"/>
              <a:ext cx="551" cy="32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chemeClr val="hlink"/>
                  </a:solidFill>
                  <a:latin typeface="Times New Roman"/>
                  <a:ea typeface="Times New Roman"/>
                  <a:cs typeface="Times New Roman"/>
                  <a:sym typeface="Times New Roman"/>
                </a:rPr>
                <a:t>Note</a:t>
              </a:r>
              <a:endParaRPr/>
            </a:p>
          </p:txBody>
        </p:sp>
      </p:gr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7" name="Shape 1847"/>
        <p:cNvGrpSpPr/>
        <p:nvPr/>
      </p:nvGrpSpPr>
      <p:grpSpPr>
        <a:xfrm>
          <a:off x="0" y="0"/>
          <a:ext cx="0" cy="0"/>
          <a:chOff x="0" y="0"/>
          <a:chExt cx="0" cy="0"/>
        </a:xfrm>
      </p:grpSpPr>
      <p:sp>
        <p:nvSpPr>
          <p:cNvPr id="1848" name="Google Shape;1848;p201"/>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2"/>
                </a:solidFill>
                <a:latin typeface="Arial"/>
                <a:ea typeface="Arial"/>
                <a:cs typeface="Arial"/>
                <a:sym typeface="Arial"/>
              </a:rPr>
              <a:t>6.</a:t>
            </a:r>
            <a:fld id="{00000000-1234-1234-1234-123412341234}" type="slidenum">
              <a:rPr b="1" lang="en-US" sz="2000">
                <a:solidFill>
                  <a:schemeClr val="lt2"/>
                </a:solidFill>
                <a:latin typeface="Arial"/>
                <a:ea typeface="Arial"/>
                <a:cs typeface="Arial"/>
                <a:sym typeface="Arial"/>
              </a:rPr>
              <a:t>‹#›</a:t>
            </a:fld>
            <a:endParaRPr b="1" sz="2000">
              <a:solidFill>
                <a:schemeClr val="lt2"/>
              </a:solidFill>
              <a:latin typeface="Arial"/>
              <a:ea typeface="Arial"/>
              <a:cs typeface="Arial"/>
              <a:sym typeface="Arial"/>
            </a:endParaRPr>
          </a:p>
        </p:txBody>
      </p:sp>
      <p:sp>
        <p:nvSpPr>
          <p:cNvPr id="1849" name="Google Shape;1849;p201"/>
          <p:cNvSpPr txBox="1"/>
          <p:nvPr/>
        </p:nvSpPr>
        <p:spPr>
          <a:xfrm>
            <a:off x="1676400" y="136525"/>
            <a:ext cx="610776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chemeClr val="dk1"/>
                </a:solidFill>
                <a:latin typeface="Times New Roman"/>
                <a:ea typeface="Times New Roman"/>
                <a:cs typeface="Times New Roman"/>
                <a:sym typeface="Times New Roman"/>
              </a:rPr>
              <a:t>Synchronous time-division multiplexing</a:t>
            </a:r>
            <a:endParaRPr/>
          </a:p>
        </p:txBody>
      </p:sp>
      <p:pic>
        <p:nvPicPr>
          <p:cNvPr id="1850" name="Google Shape;1850;p201"/>
          <p:cNvPicPr preferRelativeResize="0"/>
          <p:nvPr/>
        </p:nvPicPr>
        <p:blipFill rotWithShape="1">
          <a:blip r:embed="rId3">
            <a:alphaModFix/>
          </a:blip>
          <a:srcRect b="0" l="0" r="0" t="0"/>
          <a:stretch/>
        </p:blipFill>
        <p:spPr>
          <a:xfrm>
            <a:off x="1540329" y="767694"/>
            <a:ext cx="9719854" cy="3036887"/>
          </a:xfrm>
          <a:prstGeom prst="rect">
            <a:avLst/>
          </a:prstGeom>
          <a:noFill/>
          <a:ln>
            <a:noFill/>
          </a:ln>
        </p:spPr>
      </p:pic>
      <p:sp>
        <p:nvSpPr>
          <p:cNvPr id="1851" name="Google Shape;1851;p201"/>
          <p:cNvSpPr txBox="1"/>
          <p:nvPr/>
        </p:nvSpPr>
        <p:spPr>
          <a:xfrm>
            <a:off x="230909" y="3804581"/>
            <a:ext cx="11029274" cy="30469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FF0000"/>
                </a:solidFill>
                <a:latin typeface="Calibri"/>
                <a:ea typeface="Calibri"/>
                <a:cs typeface="Calibri"/>
                <a:sym typeface="Calibri"/>
              </a:rPr>
              <a:t>Time Slots and Frames: </a:t>
            </a:r>
            <a:r>
              <a:rPr lang="en-US" sz="3200">
                <a:solidFill>
                  <a:schemeClr val="dk1"/>
                </a:solidFill>
                <a:latin typeface="Calibri"/>
                <a:ea typeface="Calibri"/>
                <a:cs typeface="Calibri"/>
                <a:sym typeface="Calibri"/>
              </a:rPr>
              <a:t>The data flow of each input connection is divided into units, each occupies one </a:t>
            </a:r>
            <a:r>
              <a:rPr lang="en-US" sz="3200">
                <a:solidFill>
                  <a:srgbClr val="FF0000"/>
                </a:solidFill>
                <a:latin typeface="Calibri"/>
                <a:ea typeface="Calibri"/>
                <a:cs typeface="Calibri"/>
                <a:sym typeface="Calibri"/>
              </a:rPr>
              <a:t>input</a:t>
            </a:r>
            <a:r>
              <a:rPr lang="en-US" sz="3200">
                <a:solidFill>
                  <a:schemeClr val="dk1"/>
                </a:solidFill>
                <a:latin typeface="Calibri"/>
                <a:ea typeface="Calibri"/>
                <a:cs typeface="Calibri"/>
                <a:sym typeface="Calibri"/>
              </a:rPr>
              <a:t> </a:t>
            </a:r>
            <a:r>
              <a:rPr lang="en-US" sz="3200">
                <a:solidFill>
                  <a:srgbClr val="FF0000"/>
                </a:solidFill>
                <a:latin typeface="Calibri"/>
                <a:ea typeface="Calibri"/>
                <a:cs typeface="Calibri"/>
                <a:sym typeface="Calibri"/>
              </a:rPr>
              <a:t>time slot</a:t>
            </a:r>
            <a:r>
              <a:rPr lang="en-US" sz="3200">
                <a:solidFill>
                  <a:schemeClr val="dk1"/>
                </a:solidFill>
                <a:latin typeface="Calibri"/>
                <a:ea typeface="Calibri"/>
                <a:cs typeface="Calibri"/>
                <a:sym typeface="Calibri"/>
              </a:rPr>
              <a:t>.</a:t>
            </a:r>
            <a:endParaRPr/>
          </a:p>
          <a:p>
            <a:pPr indent="-457200" lvl="0" marL="457200" marR="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After multiplexing each input unit becomes an output unit and occupies one </a:t>
            </a:r>
            <a:r>
              <a:rPr lang="en-US" sz="3200">
                <a:solidFill>
                  <a:srgbClr val="FF0000"/>
                </a:solidFill>
                <a:latin typeface="Calibri"/>
                <a:ea typeface="Calibri"/>
                <a:cs typeface="Calibri"/>
                <a:sym typeface="Calibri"/>
              </a:rPr>
              <a:t>output time slot</a:t>
            </a:r>
            <a:r>
              <a:rPr lang="en-US" sz="3200">
                <a:solidFill>
                  <a:schemeClr val="dk1"/>
                </a:solidFill>
                <a:latin typeface="Calibri"/>
                <a:ea typeface="Calibri"/>
                <a:cs typeface="Calibri"/>
                <a:sym typeface="Calibri"/>
              </a:rPr>
              <a:t>.</a:t>
            </a:r>
            <a:endParaRPr/>
          </a:p>
          <a:p>
            <a:pPr indent="-457200" lvl="0" marL="457200" marR="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If input time slot is T s, output time slot is T/n s.</a:t>
            </a:r>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5" name="Shape 1855"/>
        <p:cNvGrpSpPr/>
        <p:nvPr/>
      </p:nvGrpSpPr>
      <p:grpSpPr>
        <a:xfrm>
          <a:off x="0" y="0"/>
          <a:ext cx="0" cy="0"/>
          <a:chOff x="0" y="0"/>
          <a:chExt cx="0" cy="0"/>
        </a:xfrm>
      </p:grpSpPr>
      <p:sp>
        <p:nvSpPr>
          <p:cNvPr id="1856" name="Google Shape;1856;p20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1857" name="Google Shape;1857;p20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58" name="Google Shape;1858;p202"/>
          <p:cNvSpPr txBox="1"/>
          <p:nvPr/>
        </p:nvSpPr>
        <p:spPr>
          <a:xfrm>
            <a:off x="618836" y="341745"/>
            <a:ext cx="10734964" cy="30469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Frames: The data inputs from each connection is collected into a </a:t>
            </a:r>
            <a:r>
              <a:rPr lang="en-US" sz="3200">
                <a:solidFill>
                  <a:srgbClr val="FF0000"/>
                </a:solidFill>
                <a:latin typeface="Calibri"/>
                <a:ea typeface="Calibri"/>
                <a:cs typeface="Calibri"/>
                <a:sym typeface="Calibri"/>
              </a:rPr>
              <a:t>frame. If we have n connections, there will be n slots in the frame.</a:t>
            </a:r>
            <a:endParaRPr/>
          </a:p>
          <a:p>
            <a:pPr indent="-457200" lvl="0" marL="457200" marR="0" rtl="0" algn="l">
              <a:spcBef>
                <a:spcPts val="0"/>
              </a:spcBef>
              <a:spcAft>
                <a:spcPts val="0"/>
              </a:spcAft>
              <a:buClr>
                <a:srgbClr val="FF0000"/>
              </a:buClr>
              <a:buSzPts val="3200"/>
              <a:buFont typeface="Calibri"/>
              <a:buChar char="-"/>
            </a:pPr>
            <a:r>
              <a:rPr lang="en-US" sz="3200">
                <a:solidFill>
                  <a:srgbClr val="FF0000"/>
                </a:solidFill>
                <a:latin typeface="Calibri"/>
                <a:ea typeface="Calibri"/>
                <a:cs typeface="Calibri"/>
                <a:sym typeface="Calibri"/>
              </a:rPr>
              <a:t>The data rate of the output link must be n times the data rate of the input connection to ensure guaranteed flow of data.</a:t>
            </a:r>
            <a:endParaRPr/>
          </a:p>
          <a:p>
            <a:pPr indent="-254000" lvl="0" marL="457200" marR="0" rtl="0" algn="l">
              <a:spcBef>
                <a:spcPts val="0"/>
              </a:spcBef>
              <a:spcAft>
                <a:spcPts val="0"/>
              </a:spcAft>
              <a:buClr>
                <a:schemeClr val="dk1"/>
              </a:buClr>
              <a:buSzPts val="3200"/>
              <a:buFont typeface="Calibri"/>
              <a:buNone/>
            </a:pPr>
            <a:r>
              <a:t/>
            </a:r>
            <a:endParaRPr sz="3200">
              <a:solidFill>
                <a:srgbClr val="FF0000"/>
              </a:solidFill>
              <a:latin typeface="Calibri"/>
              <a:ea typeface="Calibri"/>
              <a:cs typeface="Calibri"/>
              <a:sym typeface="Calibri"/>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2" name="Shape 1862"/>
        <p:cNvGrpSpPr/>
        <p:nvPr/>
      </p:nvGrpSpPr>
      <p:grpSpPr>
        <a:xfrm>
          <a:off x="0" y="0"/>
          <a:ext cx="0" cy="0"/>
          <a:chOff x="0" y="0"/>
          <a:chExt cx="0" cy="0"/>
        </a:xfrm>
      </p:grpSpPr>
      <p:sp>
        <p:nvSpPr>
          <p:cNvPr id="1863" name="Google Shape;1863;p203"/>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2"/>
                </a:solidFill>
                <a:latin typeface="Arial"/>
                <a:ea typeface="Arial"/>
                <a:cs typeface="Arial"/>
                <a:sym typeface="Arial"/>
              </a:rPr>
              <a:t>6.</a:t>
            </a:r>
            <a:fld id="{00000000-1234-1234-1234-123412341234}" type="slidenum">
              <a:rPr b="1" lang="en-US" sz="2000">
                <a:solidFill>
                  <a:schemeClr val="lt2"/>
                </a:solidFill>
                <a:latin typeface="Arial"/>
                <a:ea typeface="Arial"/>
                <a:cs typeface="Arial"/>
                <a:sym typeface="Arial"/>
              </a:rPr>
              <a:t>‹#›</a:t>
            </a:fld>
            <a:endParaRPr b="1" sz="2000">
              <a:solidFill>
                <a:schemeClr val="lt2"/>
              </a:solidFill>
              <a:latin typeface="Arial"/>
              <a:ea typeface="Arial"/>
              <a:cs typeface="Arial"/>
              <a:sym typeface="Arial"/>
            </a:endParaRPr>
          </a:p>
        </p:txBody>
      </p:sp>
      <p:sp>
        <p:nvSpPr>
          <p:cNvPr id="1864" name="Google Shape;1864;p203"/>
          <p:cNvSpPr/>
          <p:nvPr/>
        </p:nvSpPr>
        <p:spPr>
          <a:xfrm>
            <a:off x="1890713" y="107951"/>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865" name="Google Shape;1865;p203"/>
          <p:cNvSpPr/>
          <p:nvPr/>
        </p:nvSpPr>
        <p:spPr>
          <a:xfrm>
            <a:off x="2273301" y="107951"/>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866" name="Google Shape;1866;p203"/>
          <p:cNvSpPr/>
          <p:nvPr/>
        </p:nvSpPr>
        <p:spPr>
          <a:xfrm>
            <a:off x="2014539" y="530226"/>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867" name="Google Shape;1867;p203"/>
          <p:cNvSpPr/>
          <p:nvPr/>
        </p:nvSpPr>
        <p:spPr>
          <a:xfrm>
            <a:off x="2384425" y="530226"/>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868" name="Google Shape;1868;p203"/>
          <p:cNvSpPr/>
          <p:nvPr/>
        </p:nvSpPr>
        <p:spPr>
          <a:xfrm>
            <a:off x="1600200" y="457201"/>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869" name="Google Shape;1869;p203"/>
          <p:cNvSpPr/>
          <p:nvPr/>
        </p:nvSpPr>
        <p:spPr>
          <a:xfrm>
            <a:off x="2235200" y="1"/>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870" name="Google Shape;1870;p203"/>
          <p:cNvSpPr/>
          <p:nvPr/>
        </p:nvSpPr>
        <p:spPr>
          <a:xfrm>
            <a:off x="1966914"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cxnSp>
        <p:nvCxnSpPr>
          <p:cNvPr id="1871" name="Google Shape;1871;p203"/>
          <p:cNvCxnSpPr/>
          <p:nvPr/>
        </p:nvCxnSpPr>
        <p:spPr>
          <a:xfrm>
            <a:off x="1981200" y="2743200"/>
            <a:ext cx="8153400" cy="0"/>
          </a:xfrm>
          <a:prstGeom prst="straightConnector1">
            <a:avLst/>
          </a:prstGeom>
          <a:noFill/>
          <a:ln cap="flat" cmpd="sng" w="76200">
            <a:solidFill>
              <a:srgbClr val="009900"/>
            </a:solidFill>
            <a:prstDash val="solid"/>
            <a:round/>
            <a:headEnd len="med" w="med" type="none"/>
            <a:tailEnd len="med" w="med" type="none"/>
          </a:ln>
        </p:spPr>
      </p:cxnSp>
      <p:cxnSp>
        <p:nvCxnSpPr>
          <p:cNvPr id="1872" name="Google Shape;1872;p203"/>
          <p:cNvCxnSpPr/>
          <p:nvPr/>
        </p:nvCxnSpPr>
        <p:spPr>
          <a:xfrm>
            <a:off x="1982788" y="4495800"/>
            <a:ext cx="8153400" cy="0"/>
          </a:xfrm>
          <a:prstGeom prst="straightConnector1">
            <a:avLst/>
          </a:prstGeom>
          <a:noFill/>
          <a:ln cap="flat" cmpd="sng" w="76200">
            <a:solidFill>
              <a:srgbClr val="009900"/>
            </a:solidFill>
            <a:prstDash val="solid"/>
            <a:round/>
            <a:headEnd len="med" w="med" type="none"/>
            <a:tailEnd len="med" w="med" type="none"/>
          </a:ln>
        </p:spPr>
      </p:cxnSp>
      <p:sp>
        <p:nvSpPr>
          <p:cNvPr id="1873" name="Google Shape;1873;p203"/>
          <p:cNvSpPr/>
          <p:nvPr/>
        </p:nvSpPr>
        <p:spPr>
          <a:xfrm>
            <a:off x="2019300" y="2835275"/>
            <a:ext cx="8077200" cy="1569660"/>
          </a:xfrm>
          <a:prstGeom prst="rect">
            <a:avLst/>
          </a:prstGeom>
          <a:solidFill>
            <a:srgbClr val="99FF33"/>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200">
                <a:solidFill>
                  <a:schemeClr val="dk1"/>
                </a:solidFill>
                <a:latin typeface="Arial"/>
                <a:ea typeface="Arial"/>
                <a:cs typeface="Arial"/>
                <a:sym typeface="Arial"/>
              </a:rPr>
              <a:t>In synchronous TDM, the data rate </a:t>
            </a:r>
            <a:br>
              <a:rPr b="1" lang="en-US" sz="3200">
                <a:solidFill>
                  <a:schemeClr val="dk1"/>
                </a:solidFill>
                <a:latin typeface="Arial"/>
                <a:ea typeface="Arial"/>
                <a:cs typeface="Arial"/>
                <a:sym typeface="Arial"/>
              </a:rPr>
            </a:br>
            <a:r>
              <a:rPr b="1" lang="en-US" sz="3200">
                <a:solidFill>
                  <a:schemeClr val="dk1"/>
                </a:solidFill>
                <a:latin typeface="Arial"/>
                <a:ea typeface="Arial"/>
                <a:cs typeface="Arial"/>
                <a:sym typeface="Arial"/>
              </a:rPr>
              <a:t>of the link is </a:t>
            </a:r>
            <a:r>
              <a:rPr b="1" i="1" lang="en-US" sz="3200">
                <a:solidFill>
                  <a:schemeClr val="dk1"/>
                </a:solidFill>
                <a:latin typeface="Arial"/>
                <a:ea typeface="Arial"/>
                <a:cs typeface="Arial"/>
                <a:sym typeface="Arial"/>
              </a:rPr>
              <a:t>n</a:t>
            </a:r>
            <a:r>
              <a:rPr b="1" lang="en-US" sz="3200">
                <a:solidFill>
                  <a:schemeClr val="dk1"/>
                </a:solidFill>
                <a:latin typeface="Arial"/>
                <a:ea typeface="Arial"/>
                <a:cs typeface="Arial"/>
                <a:sym typeface="Arial"/>
              </a:rPr>
              <a:t> times faster, and the unit duration is </a:t>
            </a:r>
            <a:r>
              <a:rPr b="1" i="1" lang="en-US" sz="3200">
                <a:solidFill>
                  <a:schemeClr val="dk1"/>
                </a:solidFill>
                <a:latin typeface="Arial"/>
                <a:ea typeface="Arial"/>
                <a:cs typeface="Arial"/>
                <a:sym typeface="Arial"/>
              </a:rPr>
              <a:t>n</a:t>
            </a:r>
            <a:r>
              <a:rPr b="1" lang="en-US" sz="3200">
                <a:solidFill>
                  <a:schemeClr val="dk1"/>
                </a:solidFill>
                <a:latin typeface="Arial"/>
                <a:ea typeface="Arial"/>
                <a:cs typeface="Arial"/>
                <a:sym typeface="Arial"/>
              </a:rPr>
              <a:t> times shorter.</a:t>
            </a:r>
            <a:endParaRPr/>
          </a:p>
        </p:txBody>
      </p:sp>
      <p:grpSp>
        <p:nvGrpSpPr>
          <p:cNvPr id="1874" name="Google Shape;1874;p203"/>
          <p:cNvGrpSpPr/>
          <p:nvPr/>
        </p:nvGrpSpPr>
        <p:grpSpPr>
          <a:xfrm>
            <a:off x="1981200" y="2057400"/>
            <a:ext cx="1143000" cy="566738"/>
            <a:chOff x="1200" y="1248"/>
            <a:chExt cx="720" cy="357"/>
          </a:xfrm>
        </p:grpSpPr>
        <p:pic>
          <p:nvPicPr>
            <p:cNvPr id="1875" name="Google Shape;1875;p203"/>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1876" name="Google Shape;1876;p203"/>
            <p:cNvSpPr txBox="1"/>
            <p:nvPr/>
          </p:nvSpPr>
          <p:spPr>
            <a:xfrm>
              <a:off x="1284" y="1248"/>
              <a:ext cx="551" cy="32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chemeClr val="hlink"/>
                  </a:solidFill>
                  <a:latin typeface="Times New Roman"/>
                  <a:ea typeface="Times New Roman"/>
                  <a:cs typeface="Times New Roman"/>
                  <a:sym typeface="Times New Roman"/>
                </a:rPr>
                <a:t>Note</a:t>
              </a:r>
              <a:endParaRPr/>
            </a:p>
          </p:txBody>
        </p:sp>
      </p:gr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0" name="Shape 1880"/>
        <p:cNvGrpSpPr/>
        <p:nvPr/>
      </p:nvGrpSpPr>
      <p:grpSpPr>
        <a:xfrm>
          <a:off x="0" y="0"/>
          <a:ext cx="0" cy="0"/>
          <a:chOff x="0" y="0"/>
          <a:chExt cx="0" cy="0"/>
        </a:xfrm>
      </p:grpSpPr>
      <p:sp>
        <p:nvSpPr>
          <p:cNvPr id="1881" name="Google Shape;1881;p204"/>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2"/>
                </a:solidFill>
                <a:latin typeface="Arial"/>
                <a:ea typeface="Arial"/>
                <a:cs typeface="Arial"/>
                <a:sym typeface="Arial"/>
              </a:rPr>
              <a:t>6.</a:t>
            </a:r>
            <a:fld id="{00000000-1234-1234-1234-123412341234}" type="slidenum">
              <a:rPr b="1" lang="en-US" sz="2000">
                <a:solidFill>
                  <a:schemeClr val="lt2"/>
                </a:solidFill>
                <a:latin typeface="Arial"/>
                <a:ea typeface="Arial"/>
                <a:cs typeface="Arial"/>
                <a:sym typeface="Arial"/>
              </a:rPr>
              <a:t>‹#›</a:t>
            </a:fld>
            <a:endParaRPr b="1" sz="2000">
              <a:solidFill>
                <a:schemeClr val="lt2"/>
              </a:solidFill>
              <a:latin typeface="Arial"/>
              <a:ea typeface="Arial"/>
              <a:cs typeface="Arial"/>
              <a:sym typeface="Arial"/>
            </a:endParaRPr>
          </a:p>
        </p:txBody>
      </p:sp>
      <p:sp>
        <p:nvSpPr>
          <p:cNvPr id="1882" name="Google Shape;1882;p204"/>
          <p:cNvSpPr/>
          <p:nvPr/>
        </p:nvSpPr>
        <p:spPr>
          <a:xfrm>
            <a:off x="1890713" y="107951"/>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883" name="Google Shape;1883;p204"/>
          <p:cNvSpPr/>
          <p:nvPr/>
        </p:nvSpPr>
        <p:spPr>
          <a:xfrm>
            <a:off x="2273301" y="107951"/>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884" name="Google Shape;1884;p204"/>
          <p:cNvSpPr/>
          <p:nvPr/>
        </p:nvSpPr>
        <p:spPr>
          <a:xfrm>
            <a:off x="2014539" y="530226"/>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885" name="Google Shape;1885;p204"/>
          <p:cNvSpPr/>
          <p:nvPr/>
        </p:nvSpPr>
        <p:spPr>
          <a:xfrm>
            <a:off x="2384425" y="530226"/>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886" name="Google Shape;1886;p204"/>
          <p:cNvSpPr/>
          <p:nvPr/>
        </p:nvSpPr>
        <p:spPr>
          <a:xfrm>
            <a:off x="1600200" y="457201"/>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887" name="Google Shape;1887;p204"/>
          <p:cNvSpPr/>
          <p:nvPr/>
        </p:nvSpPr>
        <p:spPr>
          <a:xfrm>
            <a:off x="2235200" y="1"/>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888" name="Google Shape;1888;p204"/>
          <p:cNvSpPr/>
          <p:nvPr/>
        </p:nvSpPr>
        <p:spPr>
          <a:xfrm>
            <a:off x="1966914"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889" name="Google Shape;1889;p204"/>
          <p:cNvSpPr/>
          <p:nvPr/>
        </p:nvSpPr>
        <p:spPr>
          <a:xfrm>
            <a:off x="1752600" y="1143001"/>
            <a:ext cx="8686800" cy="1800225"/>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i="1" lang="en-US" sz="2800">
                <a:solidFill>
                  <a:schemeClr val="dk1"/>
                </a:solidFill>
                <a:latin typeface="Times New Roman"/>
                <a:ea typeface="Times New Roman"/>
                <a:cs typeface="Times New Roman"/>
                <a:sym typeface="Times New Roman"/>
              </a:rPr>
              <a:t>In Figure 6.13, the data rate for each one of the 3 input connection is 1 kbps. If 1 bit at a time is multiplexed (a unit is 1 bit), what is the duration of (</a:t>
            </a:r>
            <a:r>
              <a:rPr b="1" i="1" lang="en-US" sz="2800">
                <a:solidFill>
                  <a:schemeClr val="hlink"/>
                </a:solidFill>
                <a:latin typeface="Times New Roman"/>
                <a:ea typeface="Times New Roman"/>
                <a:cs typeface="Times New Roman"/>
                <a:sym typeface="Times New Roman"/>
              </a:rPr>
              <a:t>a</a:t>
            </a:r>
            <a:r>
              <a:rPr b="1" i="1" lang="en-US" sz="2800">
                <a:solidFill>
                  <a:schemeClr val="dk1"/>
                </a:solidFill>
                <a:latin typeface="Times New Roman"/>
                <a:ea typeface="Times New Roman"/>
                <a:cs typeface="Times New Roman"/>
                <a:sym typeface="Times New Roman"/>
              </a:rPr>
              <a:t>) each input slot, (</a:t>
            </a:r>
            <a:r>
              <a:rPr b="1" i="1" lang="en-US" sz="2800">
                <a:solidFill>
                  <a:schemeClr val="hlink"/>
                </a:solidFill>
                <a:latin typeface="Times New Roman"/>
                <a:ea typeface="Times New Roman"/>
                <a:cs typeface="Times New Roman"/>
                <a:sym typeface="Times New Roman"/>
              </a:rPr>
              <a:t>b</a:t>
            </a:r>
            <a:r>
              <a:rPr b="1" i="1" lang="en-US" sz="2800">
                <a:solidFill>
                  <a:schemeClr val="dk1"/>
                </a:solidFill>
                <a:latin typeface="Times New Roman"/>
                <a:ea typeface="Times New Roman"/>
                <a:cs typeface="Times New Roman"/>
                <a:sym typeface="Times New Roman"/>
              </a:rPr>
              <a:t>) each output slot, and (</a:t>
            </a:r>
            <a:r>
              <a:rPr b="1" i="1" lang="en-US" sz="2800">
                <a:solidFill>
                  <a:schemeClr val="hlink"/>
                </a:solidFill>
                <a:latin typeface="Times New Roman"/>
                <a:ea typeface="Times New Roman"/>
                <a:cs typeface="Times New Roman"/>
                <a:sym typeface="Times New Roman"/>
              </a:rPr>
              <a:t>c</a:t>
            </a:r>
            <a:r>
              <a:rPr b="1" i="1" lang="en-US" sz="2800">
                <a:solidFill>
                  <a:schemeClr val="dk1"/>
                </a:solidFill>
                <a:latin typeface="Times New Roman"/>
                <a:ea typeface="Times New Roman"/>
                <a:cs typeface="Times New Roman"/>
                <a:sym typeface="Times New Roman"/>
              </a:rPr>
              <a:t>) each frame?</a:t>
            </a:r>
            <a:endParaRPr/>
          </a:p>
        </p:txBody>
      </p:sp>
      <p:sp>
        <p:nvSpPr>
          <p:cNvPr id="1890" name="Google Shape;1890;p204"/>
          <p:cNvSpPr/>
          <p:nvPr/>
        </p:nvSpPr>
        <p:spPr>
          <a:xfrm>
            <a:off x="1752600" y="3352800"/>
            <a:ext cx="8686800" cy="2654300"/>
          </a:xfrm>
          <a:prstGeom prst="rect">
            <a:avLst/>
          </a:prstGeom>
          <a:noFill/>
          <a:ln>
            <a:noFill/>
          </a:ln>
        </p:spPr>
        <p:txBody>
          <a:bodyPr anchorCtr="0" anchor="t" bIns="45700" lIns="91425" spcFirstLastPara="1" rIns="91425" wrap="square" tIns="45700">
            <a:noAutofit/>
          </a:bodyPr>
          <a:lstStyle/>
          <a:p>
            <a:pPr indent="-457200" lvl="0" marL="457200" marR="0" rtl="0" algn="just">
              <a:spcBef>
                <a:spcPts val="0"/>
              </a:spcBef>
              <a:spcAft>
                <a:spcPts val="0"/>
              </a:spcAft>
              <a:buNone/>
            </a:pPr>
            <a:r>
              <a:rPr b="1" i="1" lang="en-US" sz="2800">
                <a:solidFill>
                  <a:schemeClr val="hlink"/>
                </a:solidFill>
                <a:latin typeface="Times New Roman"/>
                <a:ea typeface="Times New Roman"/>
                <a:cs typeface="Times New Roman"/>
                <a:sym typeface="Times New Roman"/>
              </a:rPr>
              <a:t>Solution</a:t>
            </a:r>
            <a:endParaRPr/>
          </a:p>
          <a:p>
            <a:pPr indent="-457200" lvl="0" marL="457200" marR="0" rtl="0" algn="l">
              <a:spcBef>
                <a:spcPts val="0"/>
              </a:spcBef>
              <a:spcAft>
                <a:spcPts val="0"/>
              </a:spcAft>
              <a:buNone/>
            </a:pPr>
            <a:r>
              <a:rPr b="1" i="1" lang="en-US" sz="2800">
                <a:solidFill>
                  <a:schemeClr val="dk1"/>
                </a:solidFill>
                <a:latin typeface="Times"/>
                <a:ea typeface="Times"/>
                <a:cs typeface="Times"/>
                <a:sym typeface="Times"/>
              </a:rPr>
              <a:t>We can answer the questions as follows: </a:t>
            </a:r>
            <a:endParaRPr/>
          </a:p>
          <a:p>
            <a:pPr indent="-457200" lvl="0" marL="457200" marR="0" rtl="0" algn="l">
              <a:spcBef>
                <a:spcPts val="0"/>
              </a:spcBef>
              <a:spcAft>
                <a:spcPts val="0"/>
              </a:spcAft>
              <a:buNone/>
            </a:pPr>
            <a:r>
              <a:rPr b="1" i="1" lang="en-US" sz="2800">
                <a:solidFill>
                  <a:schemeClr val="hlink"/>
                </a:solidFill>
                <a:latin typeface="Times"/>
                <a:ea typeface="Times"/>
                <a:cs typeface="Times"/>
                <a:sym typeface="Times"/>
              </a:rPr>
              <a:t>a.</a:t>
            </a:r>
            <a:r>
              <a:rPr b="1" i="1" lang="en-US" sz="2800">
                <a:solidFill>
                  <a:schemeClr val="dk1"/>
                </a:solidFill>
                <a:latin typeface="Times"/>
                <a:ea typeface="Times"/>
                <a:cs typeface="Times"/>
                <a:sym typeface="Times"/>
              </a:rPr>
              <a:t>  The data rate of each input connection is 1 kbps. This means that the bit duration is 1/1000 s or 1 ms. The duration of the input time slot is 1 ms (same as bit duration).</a:t>
            </a:r>
            <a:endParaRPr/>
          </a:p>
        </p:txBody>
      </p:sp>
      <p:sp>
        <p:nvSpPr>
          <p:cNvPr id="1891" name="Google Shape;1891;p204"/>
          <p:cNvSpPr/>
          <p:nvPr/>
        </p:nvSpPr>
        <p:spPr>
          <a:xfrm>
            <a:off x="2590800" y="0"/>
            <a:ext cx="2533650" cy="5794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3200">
                <a:solidFill>
                  <a:schemeClr val="hlink"/>
                </a:solidFill>
                <a:latin typeface="Arial"/>
                <a:ea typeface="Arial"/>
                <a:cs typeface="Arial"/>
                <a:sym typeface="Arial"/>
              </a:rPr>
              <a:t>Example 6.5</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90">
                                            <p:txEl>
                                              <p:pRg end="0" st="0"/>
                                            </p:txEl>
                                          </p:spTgt>
                                        </p:tgtEl>
                                        <p:attrNameLst>
                                          <p:attrName>style.visibility</p:attrName>
                                        </p:attrNameLst>
                                      </p:cBhvr>
                                      <p:to>
                                        <p:strVal val="visible"/>
                                      </p:to>
                                    </p:set>
                                    <p:anim calcmode="lin" valueType="num">
                                      <p:cBhvr additive="base">
                                        <p:cTn dur="500"/>
                                        <p:tgtEl>
                                          <p:spTgt spid="1890">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90">
                                            <p:txEl>
                                              <p:pRg end="1" st="1"/>
                                            </p:txEl>
                                          </p:spTgt>
                                        </p:tgtEl>
                                        <p:attrNameLst>
                                          <p:attrName>style.visibility</p:attrName>
                                        </p:attrNameLst>
                                      </p:cBhvr>
                                      <p:to>
                                        <p:strVal val="visible"/>
                                      </p:to>
                                    </p:set>
                                    <p:anim calcmode="lin" valueType="num">
                                      <p:cBhvr additive="base">
                                        <p:cTn dur="500"/>
                                        <p:tgtEl>
                                          <p:spTgt spid="1890">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90">
                                            <p:txEl>
                                              <p:pRg end="2" st="2"/>
                                            </p:txEl>
                                          </p:spTgt>
                                        </p:tgtEl>
                                        <p:attrNameLst>
                                          <p:attrName>style.visibility</p:attrName>
                                        </p:attrNameLst>
                                      </p:cBhvr>
                                      <p:to>
                                        <p:strVal val="visible"/>
                                      </p:to>
                                    </p:set>
                                    <p:anim calcmode="lin" valueType="num">
                                      <p:cBhvr additive="base">
                                        <p:cTn dur="500"/>
                                        <p:tgtEl>
                                          <p:spTgt spid="1890">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3"/>
          <p:cNvSpPr txBox="1"/>
          <p:nvPr>
            <p:ph idx="1" type="body"/>
          </p:nvPr>
        </p:nvSpPr>
        <p:spPr>
          <a:xfrm>
            <a:off x="838200" y="148856"/>
            <a:ext cx="10515600" cy="6207494"/>
          </a:xfrm>
          <a:prstGeom prst="rect">
            <a:avLst/>
          </a:prstGeom>
          <a:noFill/>
          <a:ln>
            <a:noFill/>
          </a:ln>
        </p:spPr>
        <p:txBody>
          <a:bodyPr anchorCtr="0" anchor="t" bIns="45700" lIns="91425" spcFirstLastPara="1" rIns="91425" wrap="square" tIns="45700">
            <a:normAutofit fontScale="92500" lnSpcReduction="20000"/>
          </a:bodyPr>
          <a:lstStyle/>
          <a:p>
            <a:pPr indent="-122872" lvl="0" marL="228600" rtl="0" algn="l">
              <a:lnSpc>
                <a:spcPct val="90000"/>
              </a:lnSpc>
              <a:spcBef>
                <a:spcPts val="0"/>
              </a:spcBef>
              <a:spcAft>
                <a:spcPts val="0"/>
              </a:spcAft>
              <a:buClr>
                <a:schemeClr val="dk1"/>
              </a:buClr>
              <a:buSzPct val="100000"/>
              <a:buNone/>
            </a:pPr>
            <a:r>
              <a:t/>
            </a:r>
            <a:endParaRPr b="0" i="0" sz="1800" u="none" strike="noStrike">
              <a:solidFill>
                <a:srgbClr val="000000"/>
              </a:solidFill>
              <a:latin typeface="Calibri"/>
              <a:ea typeface="Calibri"/>
              <a:cs typeface="Calibri"/>
              <a:sym typeface="Calibri"/>
            </a:endParaRPr>
          </a:p>
          <a:p>
            <a:pPr indent="0" lvl="0" marL="0" rtl="0" algn="l">
              <a:lnSpc>
                <a:spcPct val="90000"/>
              </a:lnSpc>
              <a:spcBef>
                <a:spcPts val="1000"/>
              </a:spcBef>
              <a:spcAft>
                <a:spcPts val="0"/>
              </a:spcAft>
              <a:buClr>
                <a:srgbClr val="FF0000"/>
              </a:buClr>
              <a:buSzPct val="100000"/>
              <a:buNone/>
            </a:pPr>
            <a:r>
              <a:rPr b="0" i="0" lang="en-US" sz="3500" u="none" strike="noStrike">
                <a:solidFill>
                  <a:srgbClr val="FF0000"/>
                </a:solidFill>
                <a:latin typeface="Calibri"/>
                <a:ea typeface="Calibri"/>
                <a:cs typeface="Calibri"/>
                <a:sym typeface="Calibri"/>
              </a:rPr>
              <a:t>3. </a:t>
            </a:r>
            <a:r>
              <a:rPr b="0" i="0" lang="en-US" sz="3500" u="sng" strike="noStrike">
                <a:solidFill>
                  <a:srgbClr val="FF0000"/>
                </a:solidFill>
                <a:latin typeface="Calibri"/>
                <a:ea typeface="Calibri"/>
                <a:cs typeface="Calibri"/>
                <a:sym typeface="Calibri"/>
              </a:rPr>
              <a:t>Audio</a:t>
            </a:r>
            <a:r>
              <a:rPr b="0" i="0" lang="en-US" sz="3500" u="sng" strike="noStrike">
                <a:solidFill>
                  <a:srgbClr val="000000"/>
                </a:solidFill>
                <a:latin typeface="Calibri"/>
                <a:ea typeface="Calibri"/>
                <a:cs typeface="Calibri"/>
                <a:sym typeface="Calibri"/>
              </a:rPr>
              <a:t>: </a:t>
            </a:r>
            <a:r>
              <a:rPr lang="en-US" sz="3600">
                <a:solidFill>
                  <a:srgbClr val="000000"/>
                </a:solidFill>
                <a:latin typeface="Calibri"/>
                <a:ea typeface="Calibri"/>
                <a:cs typeface="Calibri"/>
                <a:sym typeface="Calibri"/>
              </a:rPr>
              <a:t>Audio refers to the </a:t>
            </a:r>
            <a:r>
              <a:rPr lang="en-US" sz="3600">
                <a:solidFill>
                  <a:srgbClr val="FF0000"/>
                </a:solidFill>
                <a:latin typeface="Calibri"/>
                <a:ea typeface="Calibri"/>
                <a:cs typeface="Calibri"/>
                <a:sym typeface="Calibri"/>
              </a:rPr>
              <a:t>recording or broadcasting of sound or music. </a:t>
            </a:r>
            <a:endParaRPr/>
          </a:p>
          <a:p>
            <a:pPr indent="-228600" lvl="0" marL="228600" rtl="0" algn="l">
              <a:lnSpc>
                <a:spcPct val="90000"/>
              </a:lnSpc>
              <a:spcBef>
                <a:spcPts val="1000"/>
              </a:spcBef>
              <a:spcAft>
                <a:spcPts val="0"/>
              </a:spcAft>
              <a:buClr>
                <a:srgbClr val="000000"/>
              </a:buClr>
              <a:buSzPct val="100000"/>
              <a:buChar char="•"/>
            </a:pPr>
            <a:r>
              <a:rPr lang="en-US" sz="3600">
                <a:solidFill>
                  <a:srgbClr val="000000"/>
                </a:solidFill>
                <a:latin typeface="Calibri"/>
                <a:ea typeface="Calibri"/>
                <a:cs typeface="Calibri"/>
                <a:sym typeface="Calibri"/>
              </a:rPr>
              <a:t>Diff: from text, numbers, or images. It is </a:t>
            </a:r>
            <a:r>
              <a:rPr lang="en-US" sz="3600">
                <a:solidFill>
                  <a:srgbClr val="FF0000"/>
                </a:solidFill>
                <a:latin typeface="Calibri"/>
                <a:ea typeface="Calibri"/>
                <a:cs typeface="Calibri"/>
                <a:sym typeface="Calibri"/>
              </a:rPr>
              <a:t>continuous, not discrete.</a:t>
            </a:r>
            <a:endParaRPr/>
          </a:p>
          <a:p>
            <a:pPr indent="-228600" lvl="0" marL="228600" rtl="0" algn="l">
              <a:lnSpc>
                <a:spcPct val="90000"/>
              </a:lnSpc>
              <a:spcBef>
                <a:spcPts val="1000"/>
              </a:spcBef>
              <a:spcAft>
                <a:spcPts val="0"/>
              </a:spcAft>
              <a:buClr>
                <a:srgbClr val="000000"/>
              </a:buClr>
              <a:buSzPct val="100000"/>
              <a:buChar char="•"/>
            </a:pPr>
            <a:r>
              <a:rPr lang="en-US" sz="3600">
                <a:solidFill>
                  <a:srgbClr val="000000"/>
                </a:solidFill>
                <a:latin typeface="Calibri"/>
                <a:ea typeface="Calibri"/>
                <a:cs typeface="Calibri"/>
                <a:sym typeface="Calibri"/>
              </a:rPr>
              <a:t>Ex, a microphone to change voice or music to an electric signal, we create a continuous signal. </a:t>
            </a:r>
            <a:endParaRPr/>
          </a:p>
          <a:p>
            <a:pPr indent="-17145" lvl="0" marL="228600" rtl="0" algn="l">
              <a:lnSpc>
                <a:spcPct val="90000"/>
              </a:lnSpc>
              <a:spcBef>
                <a:spcPts val="1000"/>
              </a:spcBef>
              <a:spcAft>
                <a:spcPts val="0"/>
              </a:spcAft>
              <a:buClr>
                <a:schemeClr val="dk1"/>
              </a:buClr>
              <a:buSzPct val="100000"/>
              <a:buNone/>
            </a:pPr>
            <a:r>
              <a:t/>
            </a:r>
            <a:endParaRPr sz="3600">
              <a:solidFill>
                <a:srgbClr val="000000"/>
              </a:solidFill>
              <a:latin typeface="Calibri"/>
              <a:ea typeface="Calibri"/>
              <a:cs typeface="Calibri"/>
              <a:sym typeface="Calibri"/>
            </a:endParaRPr>
          </a:p>
          <a:p>
            <a:pPr indent="0" lvl="0" marL="0" rtl="0" algn="l">
              <a:lnSpc>
                <a:spcPct val="90000"/>
              </a:lnSpc>
              <a:spcBef>
                <a:spcPts val="1000"/>
              </a:spcBef>
              <a:spcAft>
                <a:spcPts val="0"/>
              </a:spcAft>
              <a:buClr>
                <a:srgbClr val="FF0000"/>
              </a:buClr>
              <a:buSzPct val="100000"/>
              <a:buNone/>
            </a:pPr>
            <a:r>
              <a:rPr lang="en-US" sz="3500">
                <a:solidFill>
                  <a:srgbClr val="FF0000"/>
                </a:solidFill>
                <a:latin typeface="Arial"/>
                <a:ea typeface="Arial"/>
                <a:cs typeface="Arial"/>
                <a:sym typeface="Arial"/>
              </a:rPr>
              <a:t>4. </a:t>
            </a:r>
            <a:r>
              <a:rPr b="0" i="0" lang="en-US" sz="3500" u="sng" strike="noStrike">
                <a:solidFill>
                  <a:srgbClr val="FF0000"/>
                </a:solidFill>
                <a:latin typeface="Calibri"/>
                <a:ea typeface="Calibri"/>
                <a:cs typeface="Calibri"/>
                <a:sym typeface="Calibri"/>
              </a:rPr>
              <a:t>Video</a:t>
            </a:r>
            <a:r>
              <a:rPr b="0" i="0" lang="en-US" sz="4000" u="sng" strike="noStrike">
                <a:solidFill>
                  <a:srgbClr val="000000"/>
                </a:solidFill>
                <a:latin typeface="Calibri"/>
                <a:ea typeface="Calibri"/>
                <a:cs typeface="Calibri"/>
                <a:sym typeface="Calibri"/>
              </a:rPr>
              <a:t>: </a:t>
            </a:r>
            <a:r>
              <a:rPr lang="en-US" sz="3600">
                <a:solidFill>
                  <a:srgbClr val="FF0000"/>
                </a:solidFill>
                <a:latin typeface="Calibri"/>
                <a:ea typeface="Calibri"/>
                <a:cs typeface="Calibri"/>
                <a:sym typeface="Calibri"/>
              </a:rPr>
              <a:t>The recording or broadcasting of a picture or movie.</a:t>
            </a:r>
            <a:endParaRPr/>
          </a:p>
          <a:p>
            <a:pPr indent="-228600" lvl="0" marL="228600" rtl="0" algn="l">
              <a:lnSpc>
                <a:spcPct val="90000"/>
              </a:lnSpc>
              <a:spcBef>
                <a:spcPts val="1000"/>
              </a:spcBef>
              <a:spcAft>
                <a:spcPts val="0"/>
              </a:spcAft>
              <a:buClr>
                <a:srgbClr val="000000"/>
              </a:buClr>
              <a:buSzPct val="100000"/>
              <a:buChar char="•"/>
            </a:pPr>
            <a:r>
              <a:rPr lang="en-US" sz="3600">
                <a:solidFill>
                  <a:srgbClr val="000000"/>
                </a:solidFill>
                <a:latin typeface="Calibri"/>
                <a:ea typeface="Calibri"/>
                <a:cs typeface="Calibri"/>
                <a:sym typeface="Calibri"/>
              </a:rPr>
              <a:t>Video can either be produced as a </a:t>
            </a:r>
            <a:r>
              <a:rPr lang="en-US" sz="3600">
                <a:solidFill>
                  <a:srgbClr val="FF0000"/>
                </a:solidFill>
                <a:latin typeface="Calibri"/>
                <a:ea typeface="Calibri"/>
                <a:cs typeface="Calibri"/>
                <a:sym typeface="Calibri"/>
              </a:rPr>
              <a:t>continuous entity </a:t>
            </a:r>
            <a:r>
              <a:rPr lang="en-US" sz="3600">
                <a:solidFill>
                  <a:srgbClr val="000000"/>
                </a:solidFill>
                <a:latin typeface="Calibri"/>
                <a:ea typeface="Calibri"/>
                <a:cs typeface="Calibri"/>
                <a:sym typeface="Calibri"/>
              </a:rPr>
              <a:t>(e.g., by a TV camera), or it can be a combination of images, each a discrete entity, arranged to convey the idea of motion. </a:t>
            </a:r>
            <a:endParaRPr/>
          </a:p>
          <a:p>
            <a:pPr indent="-64135" lvl="0" marL="228600" rtl="0" algn="l">
              <a:lnSpc>
                <a:spcPct val="90000"/>
              </a:lnSpc>
              <a:spcBef>
                <a:spcPts val="1000"/>
              </a:spcBef>
              <a:spcAft>
                <a:spcPts val="0"/>
              </a:spcAft>
              <a:buClr>
                <a:schemeClr val="dk1"/>
              </a:buClr>
              <a:buSzPct val="100000"/>
              <a:buNone/>
            </a:pPr>
            <a:r>
              <a:t/>
            </a:r>
            <a:endParaRPr>
              <a:solidFill>
                <a:srgbClr val="000000"/>
              </a:solidFill>
              <a:latin typeface="Calibri"/>
              <a:ea typeface="Calibri"/>
              <a:cs typeface="Calibri"/>
              <a:sym typeface="Calibri"/>
            </a:endParaRPr>
          </a:p>
          <a:p>
            <a:pPr indent="-64135" lvl="0" marL="228600" rtl="0" algn="l">
              <a:lnSpc>
                <a:spcPct val="90000"/>
              </a:lnSpc>
              <a:spcBef>
                <a:spcPts val="1000"/>
              </a:spcBef>
              <a:spcAft>
                <a:spcPts val="0"/>
              </a:spcAft>
              <a:buClr>
                <a:schemeClr val="dk1"/>
              </a:buClr>
              <a:buSzPct val="100000"/>
              <a:buNone/>
            </a:pPr>
            <a:r>
              <a:t/>
            </a:r>
            <a:endParaRPr/>
          </a:p>
        </p:txBody>
      </p:sp>
      <p:sp>
        <p:nvSpPr>
          <p:cNvPr id="300" name="Google Shape;300;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301" name="Google Shape;301;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5" name="Shape 1895"/>
        <p:cNvGrpSpPr/>
        <p:nvPr/>
      </p:nvGrpSpPr>
      <p:grpSpPr>
        <a:xfrm>
          <a:off x="0" y="0"/>
          <a:ext cx="0" cy="0"/>
          <a:chOff x="0" y="0"/>
          <a:chExt cx="0" cy="0"/>
        </a:xfrm>
      </p:grpSpPr>
      <p:sp>
        <p:nvSpPr>
          <p:cNvPr id="1896" name="Google Shape;1896;p205"/>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2"/>
                </a:solidFill>
                <a:latin typeface="Arial"/>
                <a:ea typeface="Arial"/>
                <a:cs typeface="Arial"/>
                <a:sym typeface="Arial"/>
              </a:rPr>
              <a:t>6.</a:t>
            </a:r>
            <a:fld id="{00000000-1234-1234-1234-123412341234}" type="slidenum">
              <a:rPr b="1" lang="en-US" sz="2000">
                <a:solidFill>
                  <a:schemeClr val="lt2"/>
                </a:solidFill>
                <a:latin typeface="Arial"/>
                <a:ea typeface="Arial"/>
                <a:cs typeface="Arial"/>
                <a:sym typeface="Arial"/>
              </a:rPr>
              <a:t>‹#›</a:t>
            </a:fld>
            <a:endParaRPr b="1" sz="2000">
              <a:solidFill>
                <a:schemeClr val="lt2"/>
              </a:solidFill>
              <a:latin typeface="Arial"/>
              <a:ea typeface="Arial"/>
              <a:cs typeface="Arial"/>
              <a:sym typeface="Arial"/>
            </a:endParaRPr>
          </a:p>
        </p:txBody>
      </p:sp>
      <p:sp>
        <p:nvSpPr>
          <p:cNvPr id="1897" name="Google Shape;1897;p205"/>
          <p:cNvSpPr/>
          <p:nvPr/>
        </p:nvSpPr>
        <p:spPr>
          <a:xfrm>
            <a:off x="1890713" y="107951"/>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898" name="Google Shape;1898;p205"/>
          <p:cNvSpPr/>
          <p:nvPr/>
        </p:nvSpPr>
        <p:spPr>
          <a:xfrm>
            <a:off x="2273301" y="107951"/>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899" name="Google Shape;1899;p205"/>
          <p:cNvSpPr/>
          <p:nvPr/>
        </p:nvSpPr>
        <p:spPr>
          <a:xfrm>
            <a:off x="2014539" y="530226"/>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900" name="Google Shape;1900;p205"/>
          <p:cNvSpPr/>
          <p:nvPr/>
        </p:nvSpPr>
        <p:spPr>
          <a:xfrm>
            <a:off x="2384425" y="530226"/>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901" name="Google Shape;1901;p205"/>
          <p:cNvSpPr/>
          <p:nvPr/>
        </p:nvSpPr>
        <p:spPr>
          <a:xfrm>
            <a:off x="1600200" y="457201"/>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902" name="Google Shape;1902;p205"/>
          <p:cNvSpPr/>
          <p:nvPr/>
        </p:nvSpPr>
        <p:spPr>
          <a:xfrm>
            <a:off x="2235200" y="1"/>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903" name="Google Shape;1903;p205"/>
          <p:cNvSpPr/>
          <p:nvPr/>
        </p:nvSpPr>
        <p:spPr>
          <a:xfrm>
            <a:off x="1966914"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904" name="Google Shape;1904;p205"/>
          <p:cNvSpPr/>
          <p:nvPr/>
        </p:nvSpPr>
        <p:spPr>
          <a:xfrm>
            <a:off x="1752600" y="1219200"/>
            <a:ext cx="8686800" cy="4362450"/>
          </a:xfrm>
          <a:prstGeom prst="rect">
            <a:avLst/>
          </a:prstGeom>
          <a:noFill/>
          <a:ln>
            <a:noFill/>
          </a:ln>
        </p:spPr>
        <p:txBody>
          <a:bodyPr anchorCtr="0" anchor="t" bIns="45700" lIns="91425" spcFirstLastPara="1" rIns="91425" wrap="square" tIns="45700">
            <a:noAutofit/>
          </a:bodyPr>
          <a:lstStyle/>
          <a:p>
            <a:pPr indent="-457200" lvl="0" marL="457200" marR="0" rtl="0" algn="just">
              <a:spcBef>
                <a:spcPts val="0"/>
              </a:spcBef>
              <a:spcAft>
                <a:spcPts val="0"/>
              </a:spcAft>
              <a:buNone/>
            </a:pPr>
            <a:r>
              <a:t/>
            </a:r>
            <a:endParaRPr b="1" i="1" sz="2800">
              <a:solidFill>
                <a:schemeClr val="dk1"/>
              </a:solidFill>
              <a:latin typeface="Times"/>
              <a:ea typeface="Times"/>
              <a:cs typeface="Times"/>
              <a:sym typeface="Times"/>
            </a:endParaRPr>
          </a:p>
          <a:p>
            <a:pPr indent="-457200" lvl="0" marL="457200" marR="0" rtl="0" algn="l">
              <a:spcBef>
                <a:spcPts val="0"/>
              </a:spcBef>
              <a:spcAft>
                <a:spcPts val="0"/>
              </a:spcAft>
              <a:buNone/>
            </a:pPr>
            <a:r>
              <a:rPr b="1" i="1" lang="en-US" sz="2800">
                <a:solidFill>
                  <a:schemeClr val="hlink"/>
                </a:solidFill>
                <a:latin typeface="Times"/>
                <a:ea typeface="Times"/>
                <a:cs typeface="Times"/>
                <a:sym typeface="Times"/>
              </a:rPr>
              <a:t>b.</a:t>
            </a:r>
            <a:r>
              <a:rPr b="1" i="1" lang="en-US" sz="2800">
                <a:solidFill>
                  <a:schemeClr val="dk1"/>
                </a:solidFill>
                <a:latin typeface="Times"/>
                <a:ea typeface="Times"/>
                <a:cs typeface="Times"/>
                <a:sym typeface="Times"/>
              </a:rPr>
              <a:t>  The duration of each output time slot is one-third of the input time slot. This means that the duration of the output time slot is 1/3 ms.</a:t>
            </a:r>
            <a:endParaRPr/>
          </a:p>
          <a:p>
            <a:pPr indent="-457200" lvl="0" marL="457200" marR="0" rtl="0" algn="l">
              <a:spcBef>
                <a:spcPts val="0"/>
              </a:spcBef>
              <a:spcAft>
                <a:spcPts val="0"/>
              </a:spcAft>
              <a:buNone/>
            </a:pPr>
            <a:r>
              <a:t/>
            </a:r>
            <a:endParaRPr b="1" i="1" sz="2800">
              <a:solidFill>
                <a:schemeClr val="dk1"/>
              </a:solidFill>
              <a:latin typeface="Times"/>
              <a:ea typeface="Times"/>
              <a:cs typeface="Times"/>
              <a:sym typeface="Times"/>
            </a:endParaRPr>
          </a:p>
          <a:p>
            <a:pPr indent="-457200" lvl="0" marL="457200" marR="0" rtl="0" algn="l">
              <a:spcBef>
                <a:spcPts val="0"/>
              </a:spcBef>
              <a:spcAft>
                <a:spcPts val="0"/>
              </a:spcAft>
              <a:buNone/>
            </a:pPr>
            <a:r>
              <a:rPr b="1" i="1" lang="en-US" sz="2800">
                <a:solidFill>
                  <a:schemeClr val="hlink"/>
                </a:solidFill>
                <a:latin typeface="Times"/>
                <a:ea typeface="Times"/>
                <a:cs typeface="Times"/>
                <a:sym typeface="Times"/>
              </a:rPr>
              <a:t>c.</a:t>
            </a:r>
            <a:r>
              <a:rPr b="1" i="1" lang="en-US" sz="2800">
                <a:solidFill>
                  <a:schemeClr val="dk1"/>
                </a:solidFill>
                <a:latin typeface="Times"/>
                <a:ea typeface="Times"/>
                <a:cs typeface="Times"/>
                <a:sym typeface="Times"/>
              </a:rPr>
              <a:t> Each frame carries three output time slots. So the duration of a frame is 3 × 1/3 ms, or 1 ms. </a:t>
            </a:r>
            <a:endParaRPr/>
          </a:p>
          <a:p>
            <a:pPr indent="-457200" lvl="0" marL="457200" marR="0" rtl="0" algn="l">
              <a:spcBef>
                <a:spcPts val="0"/>
              </a:spcBef>
              <a:spcAft>
                <a:spcPts val="0"/>
              </a:spcAft>
              <a:buNone/>
            </a:pPr>
            <a:r>
              <a:t/>
            </a:r>
            <a:endParaRPr b="1" i="1" sz="2800">
              <a:solidFill>
                <a:schemeClr val="dk1"/>
              </a:solidFill>
              <a:latin typeface="Times"/>
              <a:ea typeface="Times"/>
              <a:cs typeface="Times"/>
              <a:sym typeface="Times"/>
            </a:endParaRPr>
          </a:p>
          <a:p>
            <a:pPr indent="-457200" lvl="0" marL="457200" marR="0" rtl="0" algn="l">
              <a:spcBef>
                <a:spcPts val="0"/>
              </a:spcBef>
              <a:spcAft>
                <a:spcPts val="0"/>
              </a:spcAft>
              <a:buNone/>
            </a:pPr>
            <a:r>
              <a:rPr b="1" i="1" lang="en-US" sz="2800" u="sng">
                <a:solidFill>
                  <a:schemeClr val="hlink"/>
                </a:solidFill>
                <a:latin typeface="Times"/>
                <a:ea typeface="Times"/>
                <a:cs typeface="Times"/>
                <a:sym typeface="Times"/>
              </a:rPr>
              <a:t>Note</a:t>
            </a:r>
            <a:r>
              <a:rPr b="1" i="1" lang="en-US" sz="2800">
                <a:solidFill>
                  <a:schemeClr val="dk1"/>
                </a:solidFill>
                <a:latin typeface="Times"/>
                <a:ea typeface="Times"/>
                <a:cs typeface="Times"/>
                <a:sym typeface="Times"/>
              </a:rPr>
              <a:t>: The duration of a frame is the same as the duration of an input unit.</a:t>
            </a:r>
            <a:endParaRPr/>
          </a:p>
        </p:txBody>
      </p:sp>
      <p:sp>
        <p:nvSpPr>
          <p:cNvPr id="1905" name="Google Shape;1905;p205"/>
          <p:cNvSpPr/>
          <p:nvPr/>
        </p:nvSpPr>
        <p:spPr>
          <a:xfrm>
            <a:off x="2590800" y="0"/>
            <a:ext cx="4859338" cy="5794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3200">
                <a:solidFill>
                  <a:schemeClr val="hlink"/>
                </a:solidFill>
                <a:latin typeface="Arial"/>
                <a:ea typeface="Arial"/>
                <a:cs typeface="Arial"/>
                <a:sym typeface="Arial"/>
              </a:rPr>
              <a:t>Example 6.5 (continued)</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9" name="Shape 1909"/>
        <p:cNvGrpSpPr/>
        <p:nvPr/>
      </p:nvGrpSpPr>
      <p:grpSpPr>
        <a:xfrm>
          <a:off x="0" y="0"/>
          <a:ext cx="0" cy="0"/>
          <a:chOff x="0" y="0"/>
          <a:chExt cx="0" cy="0"/>
        </a:xfrm>
      </p:grpSpPr>
      <p:sp>
        <p:nvSpPr>
          <p:cNvPr id="1910" name="Google Shape;1910;p206"/>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2"/>
                </a:solidFill>
                <a:latin typeface="Arial"/>
                <a:ea typeface="Arial"/>
                <a:cs typeface="Arial"/>
                <a:sym typeface="Arial"/>
              </a:rPr>
              <a:t>6.</a:t>
            </a:r>
            <a:fld id="{00000000-1234-1234-1234-123412341234}" type="slidenum">
              <a:rPr b="1" lang="en-US" sz="2000">
                <a:solidFill>
                  <a:schemeClr val="lt2"/>
                </a:solidFill>
                <a:latin typeface="Arial"/>
                <a:ea typeface="Arial"/>
                <a:cs typeface="Arial"/>
                <a:sym typeface="Arial"/>
              </a:rPr>
              <a:t>‹#›</a:t>
            </a:fld>
            <a:endParaRPr b="1" sz="2000">
              <a:solidFill>
                <a:schemeClr val="lt2"/>
              </a:solidFill>
              <a:latin typeface="Arial"/>
              <a:ea typeface="Arial"/>
              <a:cs typeface="Arial"/>
              <a:sym typeface="Arial"/>
            </a:endParaRPr>
          </a:p>
        </p:txBody>
      </p:sp>
      <p:sp>
        <p:nvSpPr>
          <p:cNvPr id="1911" name="Google Shape;1911;p206"/>
          <p:cNvSpPr/>
          <p:nvPr/>
        </p:nvSpPr>
        <p:spPr>
          <a:xfrm>
            <a:off x="1890713" y="107951"/>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912" name="Google Shape;1912;p206"/>
          <p:cNvSpPr/>
          <p:nvPr/>
        </p:nvSpPr>
        <p:spPr>
          <a:xfrm>
            <a:off x="2273301" y="107951"/>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913" name="Google Shape;1913;p206"/>
          <p:cNvSpPr/>
          <p:nvPr/>
        </p:nvSpPr>
        <p:spPr>
          <a:xfrm>
            <a:off x="2014539" y="530226"/>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914" name="Google Shape;1914;p206"/>
          <p:cNvSpPr/>
          <p:nvPr/>
        </p:nvSpPr>
        <p:spPr>
          <a:xfrm>
            <a:off x="2384425" y="530226"/>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915" name="Google Shape;1915;p206"/>
          <p:cNvSpPr/>
          <p:nvPr/>
        </p:nvSpPr>
        <p:spPr>
          <a:xfrm>
            <a:off x="1600200" y="457201"/>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916" name="Google Shape;1916;p206"/>
          <p:cNvSpPr/>
          <p:nvPr/>
        </p:nvSpPr>
        <p:spPr>
          <a:xfrm>
            <a:off x="2235200" y="1"/>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917" name="Google Shape;1917;p206"/>
          <p:cNvSpPr/>
          <p:nvPr/>
        </p:nvSpPr>
        <p:spPr>
          <a:xfrm>
            <a:off x="1966914"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918" name="Google Shape;1918;p206"/>
          <p:cNvSpPr/>
          <p:nvPr/>
        </p:nvSpPr>
        <p:spPr>
          <a:xfrm>
            <a:off x="1752600" y="1095376"/>
            <a:ext cx="8686800" cy="2227263"/>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i="1" lang="en-US" sz="2800">
                <a:solidFill>
                  <a:schemeClr val="dk1"/>
                </a:solidFill>
                <a:latin typeface="Times New Roman"/>
                <a:ea typeface="Times New Roman"/>
                <a:cs typeface="Times New Roman"/>
                <a:sym typeface="Times New Roman"/>
              </a:rPr>
              <a:t>Figure 6.14 shows synchronous TDM with 4 1Mbps data stream  inputs and one data stream for the output. The unit of data is 1 bit. Find (</a:t>
            </a:r>
            <a:r>
              <a:rPr b="1" i="1" lang="en-US" sz="2800">
                <a:solidFill>
                  <a:schemeClr val="hlink"/>
                </a:solidFill>
                <a:latin typeface="Times New Roman"/>
                <a:ea typeface="Times New Roman"/>
                <a:cs typeface="Times New Roman"/>
                <a:sym typeface="Times New Roman"/>
              </a:rPr>
              <a:t>a</a:t>
            </a:r>
            <a:r>
              <a:rPr b="1" i="1" lang="en-US" sz="2800">
                <a:solidFill>
                  <a:schemeClr val="dk1"/>
                </a:solidFill>
                <a:latin typeface="Times New Roman"/>
                <a:ea typeface="Times New Roman"/>
                <a:cs typeface="Times New Roman"/>
                <a:sym typeface="Times New Roman"/>
              </a:rPr>
              <a:t>) the input bit duration, (</a:t>
            </a:r>
            <a:r>
              <a:rPr b="1" i="1" lang="en-US" sz="2800">
                <a:solidFill>
                  <a:schemeClr val="hlink"/>
                </a:solidFill>
                <a:latin typeface="Times New Roman"/>
                <a:ea typeface="Times New Roman"/>
                <a:cs typeface="Times New Roman"/>
                <a:sym typeface="Times New Roman"/>
              </a:rPr>
              <a:t>b</a:t>
            </a:r>
            <a:r>
              <a:rPr b="1" i="1" lang="en-US" sz="2800">
                <a:solidFill>
                  <a:schemeClr val="dk1"/>
                </a:solidFill>
                <a:latin typeface="Times New Roman"/>
                <a:ea typeface="Times New Roman"/>
                <a:cs typeface="Times New Roman"/>
                <a:sym typeface="Times New Roman"/>
              </a:rPr>
              <a:t>) the output bit duration, (</a:t>
            </a:r>
            <a:r>
              <a:rPr b="1" i="1" lang="en-US" sz="2800">
                <a:solidFill>
                  <a:schemeClr val="hlink"/>
                </a:solidFill>
                <a:latin typeface="Times New Roman"/>
                <a:ea typeface="Times New Roman"/>
                <a:cs typeface="Times New Roman"/>
                <a:sym typeface="Times New Roman"/>
              </a:rPr>
              <a:t>c</a:t>
            </a:r>
            <a:r>
              <a:rPr b="1" i="1" lang="en-US" sz="2800">
                <a:solidFill>
                  <a:schemeClr val="dk1"/>
                </a:solidFill>
                <a:latin typeface="Times New Roman"/>
                <a:ea typeface="Times New Roman"/>
                <a:cs typeface="Times New Roman"/>
                <a:sym typeface="Times New Roman"/>
              </a:rPr>
              <a:t>) the output bit rate, and (</a:t>
            </a:r>
            <a:r>
              <a:rPr b="1" i="1" lang="en-US" sz="2800">
                <a:solidFill>
                  <a:schemeClr val="hlink"/>
                </a:solidFill>
                <a:latin typeface="Times New Roman"/>
                <a:ea typeface="Times New Roman"/>
                <a:cs typeface="Times New Roman"/>
                <a:sym typeface="Times New Roman"/>
              </a:rPr>
              <a:t>d</a:t>
            </a:r>
            <a:r>
              <a:rPr b="1" i="1" lang="en-US" sz="2800">
                <a:solidFill>
                  <a:schemeClr val="dk1"/>
                </a:solidFill>
                <a:latin typeface="Times New Roman"/>
                <a:ea typeface="Times New Roman"/>
                <a:cs typeface="Times New Roman"/>
                <a:sym typeface="Times New Roman"/>
              </a:rPr>
              <a:t>) the output frame rate.</a:t>
            </a:r>
            <a:endParaRPr/>
          </a:p>
        </p:txBody>
      </p:sp>
      <p:sp>
        <p:nvSpPr>
          <p:cNvPr id="1919" name="Google Shape;1919;p206"/>
          <p:cNvSpPr/>
          <p:nvPr/>
        </p:nvSpPr>
        <p:spPr>
          <a:xfrm>
            <a:off x="1752600" y="3287714"/>
            <a:ext cx="8686800" cy="3081337"/>
          </a:xfrm>
          <a:prstGeom prst="rect">
            <a:avLst/>
          </a:prstGeom>
          <a:noFill/>
          <a:ln>
            <a:noFill/>
          </a:ln>
        </p:spPr>
        <p:txBody>
          <a:bodyPr anchorCtr="0" anchor="t" bIns="45700" lIns="91425" spcFirstLastPara="1" rIns="91425" wrap="square" tIns="45700">
            <a:noAutofit/>
          </a:bodyPr>
          <a:lstStyle/>
          <a:p>
            <a:pPr indent="-457200" lvl="0" marL="457200" marR="0" rtl="0" algn="just">
              <a:spcBef>
                <a:spcPts val="0"/>
              </a:spcBef>
              <a:spcAft>
                <a:spcPts val="0"/>
              </a:spcAft>
              <a:buNone/>
            </a:pPr>
            <a:r>
              <a:rPr b="1" i="1" lang="en-US" sz="2800">
                <a:solidFill>
                  <a:schemeClr val="hlink"/>
                </a:solidFill>
                <a:latin typeface="Times New Roman"/>
                <a:ea typeface="Times New Roman"/>
                <a:cs typeface="Times New Roman"/>
                <a:sym typeface="Times New Roman"/>
              </a:rPr>
              <a:t>Solution</a:t>
            </a:r>
            <a:endParaRPr/>
          </a:p>
          <a:p>
            <a:pPr indent="-457200" lvl="0" marL="457200" marR="0" rtl="0" algn="just">
              <a:spcBef>
                <a:spcPts val="0"/>
              </a:spcBef>
              <a:spcAft>
                <a:spcPts val="0"/>
              </a:spcAft>
              <a:buNone/>
            </a:pPr>
            <a:r>
              <a:rPr b="1" i="1" lang="en-US" sz="2800">
                <a:solidFill>
                  <a:schemeClr val="dk1"/>
                </a:solidFill>
                <a:latin typeface="Times"/>
                <a:ea typeface="Times"/>
                <a:cs typeface="Times"/>
                <a:sym typeface="Times"/>
              </a:rPr>
              <a:t>We can answer the questions as follows:</a:t>
            </a:r>
            <a:endParaRPr/>
          </a:p>
          <a:p>
            <a:pPr indent="-457200" lvl="0" marL="457200" marR="0" rtl="0" algn="just">
              <a:spcBef>
                <a:spcPts val="0"/>
              </a:spcBef>
              <a:spcAft>
                <a:spcPts val="0"/>
              </a:spcAft>
              <a:buNone/>
            </a:pPr>
            <a:r>
              <a:rPr b="1" i="1" lang="en-US" sz="2800">
                <a:solidFill>
                  <a:schemeClr val="hlink"/>
                </a:solidFill>
                <a:latin typeface="Times"/>
                <a:ea typeface="Times"/>
                <a:cs typeface="Times"/>
                <a:sym typeface="Times"/>
              </a:rPr>
              <a:t>a.</a:t>
            </a:r>
            <a:r>
              <a:rPr b="1" i="1" lang="en-US" sz="2800">
                <a:solidFill>
                  <a:schemeClr val="dk1"/>
                </a:solidFill>
                <a:latin typeface="Times"/>
                <a:ea typeface="Times"/>
                <a:cs typeface="Times"/>
                <a:sym typeface="Times"/>
              </a:rPr>
              <a:t> The input bit duration is the inverse of the bit rate: </a:t>
            </a:r>
            <a:br>
              <a:rPr b="1" i="1" lang="en-US" sz="2800">
                <a:solidFill>
                  <a:schemeClr val="dk1"/>
                </a:solidFill>
                <a:latin typeface="Times"/>
                <a:ea typeface="Times"/>
                <a:cs typeface="Times"/>
                <a:sym typeface="Times"/>
              </a:rPr>
            </a:br>
            <a:r>
              <a:rPr b="1" i="1" lang="en-US" sz="2800">
                <a:solidFill>
                  <a:schemeClr val="dk1"/>
                </a:solidFill>
                <a:latin typeface="Times"/>
                <a:ea typeface="Times"/>
                <a:cs typeface="Times"/>
                <a:sym typeface="Times"/>
              </a:rPr>
              <a:t>1/1 Mbps = 1 μs.</a:t>
            </a:r>
            <a:endParaRPr/>
          </a:p>
          <a:p>
            <a:pPr indent="-279400" lvl="0" marL="457200" marR="0" rtl="0" algn="just">
              <a:spcBef>
                <a:spcPts val="0"/>
              </a:spcBef>
              <a:spcAft>
                <a:spcPts val="0"/>
              </a:spcAft>
              <a:buClr>
                <a:schemeClr val="dk1"/>
              </a:buClr>
              <a:buSzPts val="2800"/>
              <a:buFont typeface="Arial"/>
              <a:buNone/>
            </a:pPr>
            <a:r>
              <a:t/>
            </a:r>
            <a:endParaRPr b="1" i="1" sz="2800">
              <a:solidFill>
                <a:schemeClr val="dk1"/>
              </a:solidFill>
              <a:latin typeface="Times"/>
              <a:ea typeface="Times"/>
              <a:cs typeface="Times"/>
              <a:sym typeface="Times"/>
            </a:endParaRPr>
          </a:p>
          <a:p>
            <a:pPr indent="-457200" lvl="0" marL="457200" marR="0" rtl="0" algn="just">
              <a:spcBef>
                <a:spcPts val="0"/>
              </a:spcBef>
              <a:spcAft>
                <a:spcPts val="0"/>
              </a:spcAft>
              <a:buNone/>
            </a:pPr>
            <a:r>
              <a:rPr b="1" i="1" lang="en-US" sz="2800">
                <a:solidFill>
                  <a:schemeClr val="hlink"/>
                </a:solidFill>
                <a:latin typeface="Times"/>
                <a:ea typeface="Times"/>
                <a:cs typeface="Times"/>
                <a:sym typeface="Times"/>
              </a:rPr>
              <a:t>b.</a:t>
            </a:r>
            <a:r>
              <a:rPr b="1" i="1" lang="en-US" sz="2800">
                <a:solidFill>
                  <a:schemeClr val="dk1"/>
                </a:solidFill>
                <a:latin typeface="Times"/>
                <a:ea typeface="Times"/>
                <a:cs typeface="Times"/>
                <a:sym typeface="Times"/>
              </a:rPr>
              <a:t> The output bit duration is one-fourth of the input bit duration, or ¼ μs.</a:t>
            </a:r>
            <a:endParaRPr/>
          </a:p>
        </p:txBody>
      </p:sp>
      <p:sp>
        <p:nvSpPr>
          <p:cNvPr id="1920" name="Google Shape;1920;p206"/>
          <p:cNvSpPr/>
          <p:nvPr/>
        </p:nvSpPr>
        <p:spPr>
          <a:xfrm>
            <a:off x="2590800" y="0"/>
            <a:ext cx="2533650" cy="5794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3200">
                <a:solidFill>
                  <a:schemeClr val="hlink"/>
                </a:solidFill>
                <a:latin typeface="Arial"/>
                <a:ea typeface="Arial"/>
                <a:cs typeface="Arial"/>
                <a:sym typeface="Arial"/>
              </a:rPr>
              <a:t>Example 6.6</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19"/>
                                        </p:tgtEl>
                                        <p:attrNameLst>
                                          <p:attrName>style.visibility</p:attrName>
                                        </p:attrNameLst>
                                      </p:cBhvr>
                                      <p:to>
                                        <p:strVal val="visible"/>
                                      </p:to>
                                    </p:set>
                                    <p:anim calcmode="lin" valueType="num">
                                      <p:cBhvr additive="base">
                                        <p:cTn dur="500"/>
                                        <p:tgtEl>
                                          <p:spTgt spid="191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4" name="Shape 1924"/>
        <p:cNvGrpSpPr/>
        <p:nvPr/>
      </p:nvGrpSpPr>
      <p:grpSpPr>
        <a:xfrm>
          <a:off x="0" y="0"/>
          <a:ext cx="0" cy="0"/>
          <a:chOff x="0" y="0"/>
          <a:chExt cx="0" cy="0"/>
        </a:xfrm>
      </p:grpSpPr>
      <p:sp>
        <p:nvSpPr>
          <p:cNvPr id="1925" name="Google Shape;1925;p207"/>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2"/>
                </a:solidFill>
                <a:latin typeface="Arial"/>
                <a:ea typeface="Arial"/>
                <a:cs typeface="Arial"/>
                <a:sym typeface="Arial"/>
              </a:rPr>
              <a:t>6.</a:t>
            </a:r>
            <a:fld id="{00000000-1234-1234-1234-123412341234}" type="slidenum">
              <a:rPr b="1" lang="en-US" sz="2000">
                <a:solidFill>
                  <a:schemeClr val="lt2"/>
                </a:solidFill>
                <a:latin typeface="Arial"/>
                <a:ea typeface="Arial"/>
                <a:cs typeface="Arial"/>
                <a:sym typeface="Arial"/>
              </a:rPr>
              <a:t>‹#›</a:t>
            </a:fld>
            <a:endParaRPr b="1" sz="2000">
              <a:solidFill>
                <a:schemeClr val="lt2"/>
              </a:solidFill>
              <a:latin typeface="Arial"/>
              <a:ea typeface="Arial"/>
              <a:cs typeface="Arial"/>
              <a:sym typeface="Arial"/>
            </a:endParaRPr>
          </a:p>
        </p:txBody>
      </p:sp>
      <p:sp>
        <p:nvSpPr>
          <p:cNvPr id="1926" name="Google Shape;1926;p207"/>
          <p:cNvSpPr/>
          <p:nvPr/>
        </p:nvSpPr>
        <p:spPr>
          <a:xfrm>
            <a:off x="1890713" y="107951"/>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927" name="Google Shape;1927;p207"/>
          <p:cNvSpPr/>
          <p:nvPr/>
        </p:nvSpPr>
        <p:spPr>
          <a:xfrm>
            <a:off x="2273301" y="107951"/>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928" name="Google Shape;1928;p207"/>
          <p:cNvSpPr/>
          <p:nvPr/>
        </p:nvSpPr>
        <p:spPr>
          <a:xfrm>
            <a:off x="2014539" y="530226"/>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929" name="Google Shape;1929;p207"/>
          <p:cNvSpPr/>
          <p:nvPr/>
        </p:nvSpPr>
        <p:spPr>
          <a:xfrm>
            <a:off x="2384425" y="530226"/>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930" name="Google Shape;1930;p207"/>
          <p:cNvSpPr/>
          <p:nvPr/>
        </p:nvSpPr>
        <p:spPr>
          <a:xfrm>
            <a:off x="1600200" y="457201"/>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931" name="Google Shape;1931;p207"/>
          <p:cNvSpPr/>
          <p:nvPr/>
        </p:nvSpPr>
        <p:spPr>
          <a:xfrm>
            <a:off x="2235200" y="1"/>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932" name="Google Shape;1932;p207"/>
          <p:cNvSpPr/>
          <p:nvPr/>
        </p:nvSpPr>
        <p:spPr>
          <a:xfrm>
            <a:off x="1966914"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933" name="Google Shape;1933;p207"/>
          <p:cNvSpPr/>
          <p:nvPr/>
        </p:nvSpPr>
        <p:spPr>
          <a:xfrm>
            <a:off x="1752600" y="1295401"/>
            <a:ext cx="8686800" cy="5216525"/>
          </a:xfrm>
          <a:prstGeom prst="rect">
            <a:avLst/>
          </a:prstGeom>
          <a:noFill/>
          <a:ln>
            <a:noFill/>
          </a:ln>
        </p:spPr>
        <p:txBody>
          <a:bodyPr anchorCtr="0" anchor="t" bIns="45700" lIns="91425" spcFirstLastPara="1" rIns="91425" wrap="square" tIns="45700">
            <a:noAutofit/>
          </a:bodyPr>
          <a:lstStyle/>
          <a:p>
            <a:pPr indent="-457200" lvl="0" marL="457200" marR="0" rtl="0" algn="l">
              <a:spcBef>
                <a:spcPts val="0"/>
              </a:spcBef>
              <a:spcAft>
                <a:spcPts val="0"/>
              </a:spcAft>
              <a:buNone/>
            </a:pPr>
            <a:r>
              <a:rPr b="1" i="1" lang="en-US" sz="2800">
                <a:solidFill>
                  <a:schemeClr val="hlink"/>
                </a:solidFill>
                <a:latin typeface="Times"/>
                <a:ea typeface="Times"/>
                <a:cs typeface="Times"/>
                <a:sym typeface="Times"/>
              </a:rPr>
              <a:t>c.</a:t>
            </a:r>
            <a:r>
              <a:rPr b="1" i="1" lang="en-US" sz="2800">
                <a:solidFill>
                  <a:schemeClr val="dk1"/>
                </a:solidFill>
                <a:latin typeface="Times"/>
                <a:ea typeface="Times"/>
                <a:cs typeface="Times"/>
                <a:sym typeface="Times"/>
              </a:rPr>
              <a:t>  The output bit rate is the inverse of the output bit duration or 1/(4μs) or 4 Mbps. This can also be deduced from the fact that the output rate is 4 times as fast as any input rate; so the output rate = 4 × 1 Mbps = 4 Mbps. </a:t>
            </a:r>
            <a:br>
              <a:rPr b="1" i="1" lang="en-US" sz="2800">
                <a:solidFill>
                  <a:schemeClr val="dk1"/>
                </a:solidFill>
                <a:latin typeface="Times"/>
                <a:ea typeface="Times"/>
                <a:cs typeface="Times"/>
                <a:sym typeface="Times"/>
              </a:rPr>
            </a:br>
            <a:endParaRPr b="1" i="1" sz="2800">
              <a:solidFill>
                <a:schemeClr val="dk1"/>
              </a:solidFill>
              <a:latin typeface="Times"/>
              <a:ea typeface="Times"/>
              <a:cs typeface="Times"/>
              <a:sym typeface="Times"/>
            </a:endParaRPr>
          </a:p>
          <a:p>
            <a:pPr indent="-457200" lvl="0" marL="457200" marR="0" rtl="0" algn="l">
              <a:spcBef>
                <a:spcPts val="0"/>
              </a:spcBef>
              <a:spcAft>
                <a:spcPts val="0"/>
              </a:spcAft>
              <a:buNone/>
            </a:pPr>
            <a:r>
              <a:rPr b="1" i="1" lang="en-US" sz="2800">
                <a:solidFill>
                  <a:schemeClr val="hlink"/>
                </a:solidFill>
                <a:latin typeface="Times"/>
                <a:ea typeface="Times"/>
                <a:cs typeface="Times"/>
                <a:sym typeface="Times"/>
              </a:rPr>
              <a:t>d.</a:t>
            </a:r>
            <a:r>
              <a:rPr b="1" i="1" lang="en-US" sz="2800">
                <a:solidFill>
                  <a:schemeClr val="dk1"/>
                </a:solidFill>
                <a:latin typeface="Times"/>
                <a:ea typeface="Times"/>
                <a:cs typeface="Times"/>
                <a:sym typeface="Times"/>
              </a:rPr>
              <a:t> The frame rate is always the same as any input rate. So the frame rate is 1,000,000 frames per second. Because we are sending 4 bits in each frame, we can verify the result of the previous question by multiplying the frame rate by the number of bits per frame.</a:t>
            </a:r>
            <a:endParaRPr/>
          </a:p>
        </p:txBody>
      </p:sp>
      <p:sp>
        <p:nvSpPr>
          <p:cNvPr id="1934" name="Google Shape;1934;p207"/>
          <p:cNvSpPr/>
          <p:nvPr/>
        </p:nvSpPr>
        <p:spPr>
          <a:xfrm>
            <a:off x="2590800" y="0"/>
            <a:ext cx="4859338" cy="5794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3200">
                <a:solidFill>
                  <a:schemeClr val="hlink"/>
                </a:solidFill>
                <a:latin typeface="Arial"/>
                <a:ea typeface="Arial"/>
                <a:cs typeface="Arial"/>
                <a:sym typeface="Arial"/>
              </a:rPr>
              <a:t>Example 6.6 (continued)</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8" name="Shape 1938"/>
        <p:cNvGrpSpPr/>
        <p:nvPr/>
      </p:nvGrpSpPr>
      <p:grpSpPr>
        <a:xfrm>
          <a:off x="0" y="0"/>
          <a:ext cx="0" cy="0"/>
          <a:chOff x="0" y="0"/>
          <a:chExt cx="0" cy="0"/>
        </a:xfrm>
      </p:grpSpPr>
      <p:sp>
        <p:nvSpPr>
          <p:cNvPr id="1939" name="Google Shape;1939;p208"/>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2"/>
                </a:solidFill>
                <a:latin typeface="Arial"/>
                <a:ea typeface="Arial"/>
                <a:cs typeface="Arial"/>
                <a:sym typeface="Arial"/>
              </a:rPr>
              <a:t>6.</a:t>
            </a:r>
            <a:fld id="{00000000-1234-1234-1234-123412341234}" type="slidenum">
              <a:rPr b="1" lang="en-US" sz="2000">
                <a:solidFill>
                  <a:schemeClr val="lt2"/>
                </a:solidFill>
                <a:latin typeface="Arial"/>
                <a:ea typeface="Arial"/>
                <a:cs typeface="Arial"/>
                <a:sym typeface="Arial"/>
              </a:rPr>
              <a:t>‹#›</a:t>
            </a:fld>
            <a:endParaRPr b="1" sz="2000">
              <a:solidFill>
                <a:schemeClr val="lt2"/>
              </a:solidFill>
              <a:latin typeface="Arial"/>
              <a:ea typeface="Arial"/>
              <a:cs typeface="Arial"/>
              <a:sym typeface="Arial"/>
            </a:endParaRPr>
          </a:p>
        </p:txBody>
      </p:sp>
      <p:cxnSp>
        <p:nvCxnSpPr>
          <p:cNvPr id="1940" name="Google Shape;1940;p208"/>
          <p:cNvCxnSpPr/>
          <p:nvPr/>
        </p:nvCxnSpPr>
        <p:spPr>
          <a:xfrm>
            <a:off x="1676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1941" name="Google Shape;1941;p208"/>
          <p:cNvCxnSpPr/>
          <p:nvPr/>
        </p:nvCxnSpPr>
        <p:spPr>
          <a:xfrm>
            <a:off x="1676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1942" name="Google Shape;1942;p208"/>
          <p:cNvSpPr txBox="1"/>
          <p:nvPr/>
        </p:nvSpPr>
        <p:spPr>
          <a:xfrm>
            <a:off x="1828799" y="762000"/>
            <a:ext cx="587432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folHlink"/>
                </a:solidFill>
                <a:latin typeface="Times New Roman"/>
                <a:ea typeface="Times New Roman"/>
                <a:cs typeface="Times New Roman"/>
                <a:sym typeface="Times New Roman"/>
              </a:rPr>
              <a:t>Figure 6.14  </a:t>
            </a:r>
            <a:r>
              <a:rPr b="1" i="1" lang="en-US" sz="2400">
                <a:solidFill>
                  <a:schemeClr val="dk1"/>
                </a:solidFill>
                <a:latin typeface="Times New Roman"/>
                <a:ea typeface="Times New Roman"/>
                <a:cs typeface="Times New Roman"/>
                <a:sym typeface="Times New Roman"/>
              </a:rPr>
              <a:t>Refer this figure for </a:t>
            </a:r>
            <a:r>
              <a:rPr b="1" i="1" lang="en-US" sz="2000">
                <a:solidFill>
                  <a:schemeClr val="dk1"/>
                </a:solidFill>
                <a:latin typeface="Times New Roman"/>
                <a:ea typeface="Times New Roman"/>
                <a:cs typeface="Times New Roman"/>
                <a:sym typeface="Times New Roman"/>
              </a:rPr>
              <a:t>Example 6.6</a:t>
            </a:r>
            <a:endParaRPr/>
          </a:p>
        </p:txBody>
      </p:sp>
      <p:cxnSp>
        <p:nvCxnSpPr>
          <p:cNvPr id="1943" name="Google Shape;1943;p208"/>
          <p:cNvCxnSpPr/>
          <p:nvPr/>
        </p:nvCxnSpPr>
        <p:spPr>
          <a:xfrm>
            <a:off x="1676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1944" name="Google Shape;1944;p208"/>
          <p:cNvPicPr preferRelativeResize="0"/>
          <p:nvPr/>
        </p:nvPicPr>
        <p:blipFill rotWithShape="1">
          <a:blip r:embed="rId3">
            <a:alphaModFix/>
          </a:blip>
          <a:srcRect b="0" l="0" r="0" t="0"/>
          <a:stretch/>
        </p:blipFill>
        <p:spPr>
          <a:xfrm>
            <a:off x="1612900" y="2514600"/>
            <a:ext cx="8902700" cy="2286000"/>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8" name="Shape 1948"/>
        <p:cNvGrpSpPr/>
        <p:nvPr/>
      </p:nvGrpSpPr>
      <p:grpSpPr>
        <a:xfrm>
          <a:off x="0" y="0"/>
          <a:ext cx="0" cy="0"/>
          <a:chOff x="0" y="0"/>
          <a:chExt cx="0" cy="0"/>
        </a:xfrm>
      </p:grpSpPr>
      <p:sp>
        <p:nvSpPr>
          <p:cNvPr id="1949" name="Google Shape;1949;p209"/>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2"/>
                </a:solidFill>
                <a:latin typeface="Arial"/>
                <a:ea typeface="Arial"/>
                <a:cs typeface="Arial"/>
                <a:sym typeface="Arial"/>
              </a:rPr>
              <a:t>6.</a:t>
            </a:r>
            <a:fld id="{00000000-1234-1234-1234-123412341234}" type="slidenum">
              <a:rPr b="1" lang="en-US" sz="2000">
                <a:solidFill>
                  <a:schemeClr val="lt2"/>
                </a:solidFill>
                <a:latin typeface="Arial"/>
                <a:ea typeface="Arial"/>
                <a:cs typeface="Arial"/>
                <a:sym typeface="Arial"/>
              </a:rPr>
              <a:t>‹#›</a:t>
            </a:fld>
            <a:endParaRPr b="1" sz="2000">
              <a:solidFill>
                <a:schemeClr val="lt2"/>
              </a:solidFill>
              <a:latin typeface="Arial"/>
              <a:ea typeface="Arial"/>
              <a:cs typeface="Arial"/>
              <a:sym typeface="Arial"/>
            </a:endParaRPr>
          </a:p>
        </p:txBody>
      </p:sp>
      <p:sp>
        <p:nvSpPr>
          <p:cNvPr id="1950" name="Google Shape;1950;p209"/>
          <p:cNvSpPr txBox="1"/>
          <p:nvPr>
            <p:ph type="title"/>
          </p:nvPr>
        </p:nvSpPr>
        <p:spPr>
          <a:xfrm>
            <a:off x="1403498" y="0"/>
            <a:ext cx="8366051" cy="88959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Interleaving</a:t>
            </a:r>
            <a:endParaRPr/>
          </a:p>
        </p:txBody>
      </p:sp>
      <p:sp>
        <p:nvSpPr>
          <p:cNvPr id="1951" name="Google Shape;1951;p209"/>
          <p:cNvSpPr txBox="1"/>
          <p:nvPr>
            <p:ph idx="1" type="body"/>
          </p:nvPr>
        </p:nvSpPr>
        <p:spPr>
          <a:xfrm>
            <a:off x="1137685" y="733647"/>
            <a:ext cx="9856380" cy="536235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200"/>
              <a:buChar char="•"/>
            </a:pPr>
            <a:r>
              <a:rPr lang="en-US" sz="3200"/>
              <a:t>The process of taking a group of bits from each input line for multiplexing is called interleaving.</a:t>
            </a:r>
            <a:endParaRPr/>
          </a:p>
          <a:p>
            <a:pPr indent="-228600" lvl="0" marL="228600" rtl="0" algn="l">
              <a:lnSpc>
                <a:spcPct val="90000"/>
              </a:lnSpc>
              <a:spcBef>
                <a:spcPts val="1000"/>
              </a:spcBef>
              <a:spcAft>
                <a:spcPts val="0"/>
              </a:spcAft>
              <a:buClr>
                <a:schemeClr val="dk1"/>
              </a:buClr>
              <a:buSzPts val="3200"/>
              <a:buChar char="•"/>
            </a:pPr>
            <a:r>
              <a:rPr lang="en-US" sz="3200"/>
              <a:t>We interleave bits from each input onto one output.</a:t>
            </a:r>
            <a:endParaRPr/>
          </a:p>
        </p:txBody>
      </p:sp>
      <p:pic>
        <p:nvPicPr>
          <p:cNvPr id="1952" name="Google Shape;1952;p209"/>
          <p:cNvPicPr preferRelativeResize="0"/>
          <p:nvPr/>
        </p:nvPicPr>
        <p:blipFill rotWithShape="1">
          <a:blip r:embed="rId3">
            <a:alphaModFix/>
          </a:blip>
          <a:srcRect b="0" l="0" r="0" t="0"/>
          <a:stretch/>
        </p:blipFill>
        <p:spPr>
          <a:xfrm>
            <a:off x="574158" y="2530549"/>
            <a:ext cx="11174819" cy="3317358"/>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6" name="Shape 1956"/>
        <p:cNvGrpSpPr/>
        <p:nvPr/>
      </p:nvGrpSpPr>
      <p:grpSpPr>
        <a:xfrm>
          <a:off x="0" y="0"/>
          <a:ext cx="0" cy="0"/>
          <a:chOff x="0" y="0"/>
          <a:chExt cx="0" cy="0"/>
        </a:xfrm>
      </p:grpSpPr>
      <p:sp>
        <p:nvSpPr>
          <p:cNvPr id="1957" name="Google Shape;1957;p210"/>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2"/>
                </a:solidFill>
                <a:latin typeface="Arial"/>
                <a:ea typeface="Arial"/>
                <a:cs typeface="Arial"/>
                <a:sym typeface="Arial"/>
              </a:rPr>
              <a:t>6.</a:t>
            </a:r>
            <a:fld id="{00000000-1234-1234-1234-123412341234}" type="slidenum">
              <a:rPr b="1" lang="en-US" sz="2000">
                <a:solidFill>
                  <a:schemeClr val="lt2"/>
                </a:solidFill>
                <a:latin typeface="Arial"/>
                <a:ea typeface="Arial"/>
                <a:cs typeface="Arial"/>
                <a:sym typeface="Arial"/>
              </a:rPr>
              <a:t>‹#›</a:t>
            </a:fld>
            <a:endParaRPr b="1" sz="2000">
              <a:solidFill>
                <a:schemeClr val="lt2"/>
              </a:solidFill>
              <a:latin typeface="Arial"/>
              <a:ea typeface="Arial"/>
              <a:cs typeface="Arial"/>
              <a:sym typeface="Arial"/>
            </a:endParaRPr>
          </a:p>
        </p:txBody>
      </p:sp>
      <p:sp>
        <p:nvSpPr>
          <p:cNvPr id="1958" name="Google Shape;1958;p210"/>
          <p:cNvSpPr/>
          <p:nvPr/>
        </p:nvSpPr>
        <p:spPr>
          <a:xfrm>
            <a:off x="1890713" y="107951"/>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959" name="Google Shape;1959;p210"/>
          <p:cNvSpPr/>
          <p:nvPr/>
        </p:nvSpPr>
        <p:spPr>
          <a:xfrm>
            <a:off x="2273301" y="107951"/>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960" name="Google Shape;1960;p210"/>
          <p:cNvSpPr/>
          <p:nvPr/>
        </p:nvSpPr>
        <p:spPr>
          <a:xfrm>
            <a:off x="2014539" y="530226"/>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961" name="Google Shape;1961;p210"/>
          <p:cNvSpPr/>
          <p:nvPr/>
        </p:nvSpPr>
        <p:spPr>
          <a:xfrm>
            <a:off x="2384425" y="530226"/>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962" name="Google Shape;1962;p210"/>
          <p:cNvSpPr/>
          <p:nvPr/>
        </p:nvSpPr>
        <p:spPr>
          <a:xfrm>
            <a:off x="1600200" y="457201"/>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963" name="Google Shape;1963;p210"/>
          <p:cNvSpPr/>
          <p:nvPr/>
        </p:nvSpPr>
        <p:spPr>
          <a:xfrm>
            <a:off x="2235200" y="1"/>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964" name="Google Shape;1964;p210"/>
          <p:cNvSpPr/>
          <p:nvPr/>
        </p:nvSpPr>
        <p:spPr>
          <a:xfrm>
            <a:off x="1966914"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965" name="Google Shape;1965;p210"/>
          <p:cNvSpPr/>
          <p:nvPr/>
        </p:nvSpPr>
        <p:spPr>
          <a:xfrm>
            <a:off x="1752600" y="914401"/>
            <a:ext cx="8610600" cy="2227263"/>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i="1" lang="en-US" sz="2800">
                <a:solidFill>
                  <a:schemeClr val="dk1"/>
                </a:solidFill>
                <a:latin typeface="Times New Roman"/>
                <a:ea typeface="Times New Roman"/>
                <a:cs typeface="Times New Roman"/>
                <a:sym typeface="Times New Roman"/>
              </a:rPr>
              <a:t>Four channels are multiplexed using TDM. If each channel sends 100 bytes /s and we multiplex 1 byte per channel, show the frame traveling on the link, the size of the frame, the duration of a frame, the frame rate, and the bit rate for the link.</a:t>
            </a:r>
            <a:endParaRPr/>
          </a:p>
        </p:txBody>
      </p:sp>
      <p:sp>
        <p:nvSpPr>
          <p:cNvPr id="1966" name="Google Shape;1966;p210"/>
          <p:cNvSpPr/>
          <p:nvPr/>
        </p:nvSpPr>
        <p:spPr>
          <a:xfrm>
            <a:off x="1752600" y="3259139"/>
            <a:ext cx="8686800" cy="2677656"/>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i="1" lang="en-US" sz="2800">
                <a:solidFill>
                  <a:schemeClr val="hlink"/>
                </a:solidFill>
                <a:latin typeface="Times New Roman"/>
                <a:ea typeface="Times New Roman"/>
                <a:cs typeface="Times New Roman"/>
                <a:sym typeface="Times New Roman"/>
              </a:rPr>
              <a:t>Solution</a:t>
            </a:r>
            <a:endParaRPr/>
          </a:p>
          <a:p>
            <a:pPr indent="0" lvl="0" marL="0" marR="0" rtl="0" algn="just">
              <a:spcBef>
                <a:spcPts val="0"/>
              </a:spcBef>
              <a:spcAft>
                <a:spcPts val="0"/>
              </a:spcAft>
              <a:buNone/>
            </a:pPr>
            <a:r>
              <a:rPr b="1" i="1" lang="en-US" sz="2800">
                <a:solidFill>
                  <a:schemeClr val="dk1"/>
                </a:solidFill>
                <a:latin typeface="Times"/>
                <a:ea typeface="Times"/>
                <a:cs typeface="Times"/>
                <a:sym typeface="Times"/>
              </a:rPr>
              <a:t>Each frame carries 1 byte from each channel; the size of each frame, therefore, is 4 bytes, or 32 bits. Because each channel is sending 100 bytes/s and a frame carries 1 byte from each channel, the frame rate must be 100 frames per second. The bit rate is 100 × 32, or 3200 bps. </a:t>
            </a:r>
            <a:endParaRPr/>
          </a:p>
        </p:txBody>
      </p:sp>
      <p:sp>
        <p:nvSpPr>
          <p:cNvPr id="1967" name="Google Shape;1967;p210"/>
          <p:cNvSpPr/>
          <p:nvPr/>
        </p:nvSpPr>
        <p:spPr>
          <a:xfrm>
            <a:off x="2590801" y="0"/>
            <a:ext cx="2530475" cy="5794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3200">
                <a:solidFill>
                  <a:schemeClr val="hlink"/>
                </a:solidFill>
                <a:latin typeface="Arial"/>
                <a:ea typeface="Arial"/>
                <a:cs typeface="Arial"/>
                <a:sym typeface="Arial"/>
              </a:rPr>
              <a:t>Example 6.8</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66"/>
                                        </p:tgtEl>
                                        <p:attrNameLst>
                                          <p:attrName>style.visibility</p:attrName>
                                        </p:attrNameLst>
                                      </p:cBhvr>
                                      <p:to>
                                        <p:strVal val="visible"/>
                                      </p:to>
                                    </p:set>
                                    <p:anim calcmode="lin" valueType="num">
                                      <p:cBhvr additive="base">
                                        <p:cTn dur="500"/>
                                        <p:tgtEl>
                                          <p:spTgt spid="196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1" name="Shape 1971"/>
        <p:cNvGrpSpPr/>
        <p:nvPr/>
      </p:nvGrpSpPr>
      <p:grpSpPr>
        <a:xfrm>
          <a:off x="0" y="0"/>
          <a:ext cx="0" cy="0"/>
          <a:chOff x="0" y="0"/>
          <a:chExt cx="0" cy="0"/>
        </a:xfrm>
      </p:grpSpPr>
      <p:sp>
        <p:nvSpPr>
          <p:cNvPr id="1972" name="Google Shape;1972;p211"/>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2"/>
                </a:solidFill>
                <a:latin typeface="Arial"/>
                <a:ea typeface="Arial"/>
                <a:cs typeface="Arial"/>
                <a:sym typeface="Arial"/>
              </a:rPr>
              <a:t>6.</a:t>
            </a:r>
            <a:fld id="{00000000-1234-1234-1234-123412341234}" type="slidenum">
              <a:rPr b="1" lang="en-US" sz="2000">
                <a:solidFill>
                  <a:schemeClr val="lt2"/>
                </a:solidFill>
                <a:latin typeface="Arial"/>
                <a:ea typeface="Arial"/>
                <a:cs typeface="Arial"/>
                <a:sym typeface="Arial"/>
              </a:rPr>
              <a:t>‹#›</a:t>
            </a:fld>
            <a:endParaRPr b="1" sz="2000">
              <a:solidFill>
                <a:schemeClr val="lt2"/>
              </a:solidFill>
              <a:latin typeface="Arial"/>
              <a:ea typeface="Arial"/>
              <a:cs typeface="Arial"/>
              <a:sym typeface="Arial"/>
            </a:endParaRPr>
          </a:p>
        </p:txBody>
      </p:sp>
      <p:cxnSp>
        <p:nvCxnSpPr>
          <p:cNvPr id="1973" name="Google Shape;1973;p211"/>
          <p:cNvCxnSpPr/>
          <p:nvPr/>
        </p:nvCxnSpPr>
        <p:spPr>
          <a:xfrm>
            <a:off x="1676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1974" name="Google Shape;1974;p211"/>
          <p:cNvCxnSpPr/>
          <p:nvPr/>
        </p:nvCxnSpPr>
        <p:spPr>
          <a:xfrm>
            <a:off x="1676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1975" name="Google Shape;1975;p211"/>
          <p:cNvSpPr txBox="1"/>
          <p:nvPr/>
        </p:nvSpPr>
        <p:spPr>
          <a:xfrm>
            <a:off x="1828800" y="762000"/>
            <a:ext cx="3119438"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folHlink"/>
                </a:solidFill>
                <a:latin typeface="Times New Roman"/>
                <a:ea typeface="Times New Roman"/>
                <a:cs typeface="Times New Roman"/>
                <a:sym typeface="Times New Roman"/>
              </a:rPr>
              <a:t>Figure 6.16  </a:t>
            </a:r>
            <a:r>
              <a:rPr b="1" i="1" lang="en-US" sz="2000">
                <a:solidFill>
                  <a:schemeClr val="dk1"/>
                </a:solidFill>
                <a:latin typeface="Times New Roman"/>
                <a:ea typeface="Times New Roman"/>
                <a:cs typeface="Times New Roman"/>
                <a:sym typeface="Times New Roman"/>
              </a:rPr>
              <a:t>Example 6.8</a:t>
            </a:r>
            <a:endParaRPr/>
          </a:p>
        </p:txBody>
      </p:sp>
      <p:cxnSp>
        <p:nvCxnSpPr>
          <p:cNvPr id="1976" name="Google Shape;1976;p211"/>
          <p:cNvCxnSpPr/>
          <p:nvPr/>
        </p:nvCxnSpPr>
        <p:spPr>
          <a:xfrm>
            <a:off x="1676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1977" name="Google Shape;1977;p211"/>
          <p:cNvPicPr preferRelativeResize="0"/>
          <p:nvPr/>
        </p:nvPicPr>
        <p:blipFill rotWithShape="1">
          <a:blip r:embed="rId3">
            <a:alphaModFix/>
          </a:blip>
          <a:srcRect b="0" l="0" r="0" t="0"/>
          <a:stretch/>
        </p:blipFill>
        <p:spPr>
          <a:xfrm>
            <a:off x="2209801" y="2684464"/>
            <a:ext cx="7688263" cy="2116137"/>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1" name="Shape 1981"/>
        <p:cNvGrpSpPr/>
        <p:nvPr/>
      </p:nvGrpSpPr>
      <p:grpSpPr>
        <a:xfrm>
          <a:off x="0" y="0"/>
          <a:ext cx="0" cy="0"/>
          <a:chOff x="0" y="0"/>
          <a:chExt cx="0" cy="0"/>
        </a:xfrm>
      </p:grpSpPr>
      <p:sp>
        <p:nvSpPr>
          <p:cNvPr id="1982" name="Google Shape;1982;p212"/>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2"/>
                </a:solidFill>
                <a:latin typeface="Arial"/>
                <a:ea typeface="Arial"/>
                <a:cs typeface="Arial"/>
                <a:sym typeface="Arial"/>
              </a:rPr>
              <a:t>6.</a:t>
            </a:r>
            <a:fld id="{00000000-1234-1234-1234-123412341234}" type="slidenum">
              <a:rPr b="1" lang="en-US" sz="2000">
                <a:solidFill>
                  <a:schemeClr val="lt2"/>
                </a:solidFill>
                <a:latin typeface="Arial"/>
                <a:ea typeface="Arial"/>
                <a:cs typeface="Arial"/>
                <a:sym typeface="Arial"/>
              </a:rPr>
              <a:t>‹#›</a:t>
            </a:fld>
            <a:endParaRPr b="1" sz="2000">
              <a:solidFill>
                <a:schemeClr val="lt2"/>
              </a:solidFill>
              <a:latin typeface="Arial"/>
              <a:ea typeface="Arial"/>
              <a:cs typeface="Arial"/>
              <a:sym typeface="Arial"/>
            </a:endParaRPr>
          </a:p>
        </p:txBody>
      </p:sp>
      <p:sp>
        <p:nvSpPr>
          <p:cNvPr id="1983" name="Google Shape;1983;p212"/>
          <p:cNvSpPr/>
          <p:nvPr/>
        </p:nvSpPr>
        <p:spPr>
          <a:xfrm>
            <a:off x="1890713" y="107951"/>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984" name="Google Shape;1984;p212"/>
          <p:cNvSpPr/>
          <p:nvPr/>
        </p:nvSpPr>
        <p:spPr>
          <a:xfrm>
            <a:off x="2273301" y="107951"/>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985" name="Google Shape;1985;p212"/>
          <p:cNvSpPr/>
          <p:nvPr/>
        </p:nvSpPr>
        <p:spPr>
          <a:xfrm>
            <a:off x="2014539" y="530226"/>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986" name="Google Shape;1986;p212"/>
          <p:cNvSpPr/>
          <p:nvPr/>
        </p:nvSpPr>
        <p:spPr>
          <a:xfrm>
            <a:off x="2384425" y="530226"/>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987" name="Google Shape;1987;p212"/>
          <p:cNvSpPr/>
          <p:nvPr/>
        </p:nvSpPr>
        <p:spPr>
          <a:xfrm>
            <a:off x="1600200" y="457201"/>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988" name="Google Shape;1988;p212"/>
          <p:cNvSpPr/>
          <p:nvPr/>
        </p:nvSpPr>
        <p:spPr>
          <a:xfrm>
            <a:off x="2235200" y="1"/>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989" name="Google Shape;1989;p212"/>
          <p:cNvSpPr/>
          <p:nvPr/>
        </p:nvSpPr>
        <p:spPr>
          <a:xfrm>
            <a:off x="1966914"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1990" name="Google Shape;1990;p212"/>
          <p:cNvSpPr/>
          <p:nvPr/>
        </p:nvSpPr>
        <p:spPr>
          <a:xfrm>
            <a:off x="1752600" y="1219201"/>
            <a:ext cx="8610600" cy="1800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2800">
                <a:solidFill>
                  <a:schemeClr val="dk1"/>
                </a:solidFill>
                <a:latin typeface="Times New Roman"/>
                <a:ea typeface="Times New Roman"/>
                <a:cs typeface="Times New Roman"/>
                <a:sym typeface="Times New Roman"/>
              </a:rPr>
              <a:t>A multiplexer combines four 100-kbps channels using a time slot of 2 bits. Show the output with four arbitrary inputs. What is the frame rate? What is the frame duration? What is the bit rate? What is the bit duration?</a:t>
            </a:r>
            <a:endParaRPr/>
          </a:p>
        </p:txBody>
      </p:sp>
      <p:sp>
        <p:nvSpPr>
          <p:cNvPr id="1991" name="Google Shape;1991;p212"/>
          <p:cNvSpPr/>
          <p:nvPr/>
        </p:nvSpPr>
        <p:spPr>
          <a:xfrm>
            <a:off x="1752600" y="3411538"/>
            <a:ext cx="8686800" cy="26543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i="1" lang="en-US" sz="2800">
                <a:solidFill>
                  <a:schemeClr val="hlink"/>
                </a:solidFill>
                <a:latin typeface="Times New Roman"/>
                <a:ea typeface="Times New Roman"/>
                <a:cs typeface="Times New Roman"/>
                <a:sym typeface="Times New Roman"/>
              </a:rPr>
              <a:t>Solution</a:t>
            </a:r>
            <a:endParaRPr/>
          </a:p>
          <a:p>
            <a:pPr indent="0" lvl="0" marL="0" marR="0" rtl="0" algn="just">
              <a:spcBef>
                <a:spcPts val="0"/>
              </a:spcBef>
              <a:spcAft>
                <a:spcPts val="0"/>
              </a:spcAft>
              <a:buNone/>
            </a:pPr>
            <a:r>
              <a:rPr b="1" i="1" lang="en-US" sz="2800">
                <a:solidFill>
                  <a:schemeClr val="dk1"/>
                </a:solidFill>
                <a:latin typeface="Times"/>
                <a:ea typeface="Times"/>
                <a:cs typeface="Times"/>
                <a:sym typeface="Times"/>
              </a:rPr>
              <a:t>Figure 6.17 shows the output (4x100kbps) for four arbitrary inputs. The link carries 400K/(2x4)=50,000 2x4=8bit frames per second. The frame duration is therefore 1/50,000 s or 20 μs. The bit duration on the output link is 1/400,000 s, or 2.5 μs. </a:t>
            </a:r>
            <a:endParaRPr/>
          </a:p>
        </p:txBody>
      </p:sp>
      <p:sp>
        <p:nvSpPr>
          <p:cNvPr id="1992" name="Google Shape;1992;p212"/>
          <p:cNvSpPr/>
          <p:nvPr/>
        </p:nvSpPr>
        <p:spPr>
          <a:xfrm>
            <a:off x="2590800" y="0"/>
            <a:ext cx="2533650" cy="5794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3200">
                <a:solidFill>
                  <a:schemeClr val="hlink"/>
                </a:solidFill>
                <a:latin typeface="Arial"/>
                <a:ea typeface="Arial"/>
                <a:cs typeface="Arial"/>
                <a:sym typeface="Arial"/>
              </a:rPr>
              <a:t>Example 6.9</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91"/>
                                        </p:tgtEl>
                                        <p:attrNameLst>
                                          <p:attrName>style.visibility</p:attrName>
                                        </p:attrNameLst>
                                      </p:cBhvr>
                                      <p:to>
                                        <p:strVal val="visible"/>
                                      </p:to>
                                    </p:set>
                                    <p:anim calcmode="lin" valueType="num">
                                      <p:cBhvr additive="base">
                                        <p:cTn dur="500"/>
                                        <p:tgtEl>
                                          <p:spTgt spid="199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6" name="Shape 1996"/>
        <p:cNvGrpSpPr/>
        <p:nvPr/>
      </p:nvGrpSpPr>
      <p:grpSpPr>
        <a:xfrm>
          <a:off x="0" y="0"/>
          <a:ext cx="0" cy="0"/>
          <a:chOff x="0" y="0"/>
          <a:chExt cx="0" cy="0"/>
        </a:xfrm>
      </p:grpSpPr>
      <p:sp>
        <p:nvSpPr>
          <p:cNvPr id="1997" name="Google Shape;1997;p213"/>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2"/>
                </a:solidFill>
                <a:latin typeface="Arial"/>
                <a:ea typeface="Arial"/>
                <a:cs typeface="Arial"/>
                <a:sym typeface="Arial"/>
              </a:rPr>
              <a:t>6.</a:t>
            </a:r>
            <a:fld id="{00000000-1234-1234-1234-123412341234}" type="slidenum">
              <a:rPr b="1" lang="en-US" sz="2000">
                <a:solidFill>
                  <a:schemeClr val="lt2"/>
                </a:solidFill>
                <a:latin typeface="Arial"/>
                <a:ea typeface="Arial"/>
                <a:cs typeface="Arial"/>
                <a:sym typeface="Arial"/>
              </a:rPr>
              <a:t>‹#›</a:t>
            </a:fld>
            <a:endParaRPr b="1" sz="2000">
              <a:solidFill>
                <a:schemeClr val="lt2"/>
              </a:solidFill>
              <a:latin typeface="Arial"/>
              <a:ea typeface="Arial"/>
              <a:cs typeface="Arial"/>
              <a:sym typeface="Arial"/>
            </a:endParaRPr>
          </a:p>
        </p:txBody>
      </p:sp>
      <p:cxnSp>
        <p:nvCxnSpPr>
          <p:cNvPr id="1998" name="Google Shape;1998;p213"/>
          <p:cNvCxnSpPr/>
          <p:nvPr/>
        </p:nvCxnSpPr>
        <p:spPr>
          <a:xfrm>
            <a:off x="1676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1999" name="Google Shape;1999;p213"/>
          <p:cNvCxnSpPr/>
          <p:nvPr/>
        </p:nvCxnSpPr>
        <p:spPr>
          <a:xfrm>
            <a:off x="1676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2000" name="Google Shape;2000;p213"/>
          <p:cNvSpPr txBox="1"/>
          <p:nvPr/>
        </p:nvSpPr>
        <p:spPr>
          <a:xfrm>
            <a:off x="1828800" y="762000"/>
            <a:ext cx="3119438"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folHlink"/>
                </a:solidFill>
                <a:latin typeface="Times New Roman"/>
                <a:ea typeface="Times New Roman"/>
                <a:cs typeface="Times New Roman"/>
                <a:sym typeface="Times New Roman"/>
              </a:rPr>
              <a:t>Figure 6.17  </a:t>
            </a:r>
            <a:r>
              <a:rPr b="1" i="1" lang="en-US" sz="2000">
                <a:solidFill>
                  <a:schemeClr val="dk1"/>
                </a:solidFill>
                <a:latin typeface="Times New Roman"/>
                <a:ea typeface="Times New Roman"/>
                <a:cs typeface="Times New Roman"/>
                <a:sym typeface="Times New Roman"/>
              </a:rPr>
              <a:t>Example 6.9</a:t>
            </a:r>
            <a:endParaRPr/>
          </a:p>
        </p:txBody>
      </p:sp>
      <p:cxnSp>
        <p:nvCxnSpPr>
          <p:cNvPr id="2001" name="Google Shape;2001;p213"/>
          <p:cNvCxnSpPr/>
          <p:nvPr/>
        </p:nvCxnSpPr>
        <p:spPr>
          <a:xfrm>
            <a:off x="1676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2002" name="Google Shape;2002;p213"/>
          <p:cNvPicPr preferRelativeResize="0"/>
          <p:nvPr/>
        </p:nvPicPr>
        <p:blipFill rotWithShape="1">
          <a:blip r:embed="rId3">
            <a:alphaModFix/>
          </a:blip>
          <a:srcRect b="0" l="0" r="0" t="0"/>
          <a:stretch/>
        </p:blipFill>
        <p:spPr>
          <a:xfrm>
            <a:off x="1792288" y="2671763"/>
            <a:ext cx="8647112" cy="2189162"/>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6" name="Shape 2006"/>
        <p:cNvGrpSpPr/>
        <p:nvPr/>
      </p:nvGrpSpPr>
      <p:grpSpPr>
        <a:xfrm>
          <a:off x="0" y="0"/>
          <a:ext cx="0" cy="0"/>
          <a:chOff x="0" y="0"/>
          <a:chExt cx="0" cy="0"/>
        </a:xfrm>
      </p:grpSpPr>
      <p:sp>
        <p:nvSpPr>
          <p:cNvPr id="2007" name="Google Shape;2007;p214"/>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2"/>
                </a:solidFill>
                <a:latin typeface="Arial"/>
                <a:ea typeface="Arial"/>
                <a:cs typeface="Arial"/>
                <a:sym typeface="Arial"/>
              </a:rPr>
              <a:t>6.</a:t>
            </a:r>
            <a:fld id="{00000000-1234-1234-1234-123412341234}" type="slidenum">
              <a:rPr b="1" lang="en-US" sz="2000">
                <a:solidFill>
                  <a:schemeClr val="lt2"/>
                </a:solidFill>
                <a:latin typeface="Arial"/>
                <a:ea typeface="Arial"/>
                <a:cs typeface="Arial"/>
                <a:sym typeface="Arial"/>
              </a:rPr>
              <a:t>‹#›</a:t>
            </a:fld>
            <a:endParaRPr b="1" sz="2000">
              <a:solidFill>
                <a:schemeClr val="lt2"/>
              </a:solidFill>
              <a:latin typeface="Arial"/>
              <a:ea typeface="Arial"/>
              <a:cs typeface="Arial"/>
              <a:sym typeface="Arial"/>
            </a:endParaRPr>
          </a:p>
        </p:txBody>
      </p:sp>
      <p:sp>
        <p:nvSpPr>
          <p:cNvPr id="2008" name="Google Shape;2008;p214"/>
          <p:cNvSpPr txBox="1"/>
          <p:nvPr>
            <p:ph type="title"/>
          </p:nvPr>
        </p:nvSpPr>
        <p:spPr>
          <a:xfrm>
            <a:off x="1518684" y="311888"/>
            <a:ext cx="7772400" cy="1143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Data Rate Management</a:t>
            </a:r>
            <a:endParaRPr/>
          </a:p>
        </p:txBody>
      </p:sp>
      <p:sp>
        <p:nvSpPr>
          <p:cNvPr id="2009" name="Google Shape;2009;p214"/>
          <p:cNvSpPr txBox="1"/>
          <p:nvPr>
            <p:ph idx="1" type="body"/>
          </p:nvPr>
        </p:nvSpPr>
        <p:spPr>
          <a:xfrm>
            <a:off x="1671613" y="1454888"/>
            <a:ext cx="9311819" cy="41148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600"/>
              <a:buChar char="•"/>
            </a:pPr>
            <a:r>
              <a:rPr lang="en-US" sz="3600"/>
              <a:t>Not all input links maybe have the same data rate.</a:t>
            </a:r>
            <a:endParaRPr/>
          </a:p>
          <a:p>
            <a:pPr indent="-228600" lvl="0" marL="228600" rtl="0" algn="l">
              <a:lnSpc>
                <a:spcPct val="90000"/>
              </a:lnSpc>
              <a:spcBef>
                <a:spcPts val="1000"/>
              </a:spcBef>
              <a:spcAft>
                <a:spcPts val="0"/>
              </a:spcAft>
              <a:buClr>
                <a:schemeClr val="dk1"/>
              </a:buClr>
              <a:buSzPts val="3600"/>
              <a:buChar char="•"/>
            </a:pPr>
            <a:r>
              <a:rPr lang="en-US" sz="3600"/>
              <a:t>Some links maybe slower. There maybe several different input link speeds</a:t>
            </a:r>
            <a:endParaRPr/>
          </a:p>
          <a:p>
            <a:pPr indent="-228600" lvl="0" marL="228600" rtl="0" algn="l">
              <a:lnSpc>
                <a:spcPct val="90000"/>
              </a:lnSpc>
              <a:spcBef>
                <a:spcPts val="1000"/>
              </a:spcBef>
              <a:spcAft>
                <a:spcPts val="0"/>
              </a:spcAft>
              <a:buClr>
                <a:schemeClr val="dk1"/>
              </a:buClr>
              <a:buSzPts val="3600"/>
              <a:buChar char="•"/>
            </a:pPr>
            <a:r>
              <a:rPr lang="en-US" sz="3600"/>
              <a:t>There are three strategies that can be used to overcome the data rate mismatch: multilevel, multi-slot and pulse stuffing.</a:t>
            </a:r>
            <a:endParaRPr sz="3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4"/>
          <p:cNvSpPr txBox="1"/>
          <p:nvPr>
            <p:ph type="title"/>
          </p:nvPr>
        </p:nvSpPr>
        <p:spPr>
          <a:xfrm>
            <a:off x="838200" y="365126"/>
            <a:ext cx="10515600" cy="83635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Data Flow</a:t>
            </a:r>
            <a:endParaRPr/>
          </a:p>
        </p:txBody>
      </p:sp>
      <p:sp>
        <p:nvSpPr>
          <p:cNvPr id="307" name="Google Shape;307;p44"/>
          <p:cNvSpPr txBox="1"/>
          <p:nvPr>
            <p:ph idx="1" type="body"/>
          </p:nvPr>
        </p:nvSpPr>
        <p:spPr>
          <a:xfrm>
            <a:off x="838200" y="1010094"/>
            <a:ext cx="10515600" cy="5231218"/>
          </a:xfrm>
          <a:prstGeom prst="rect">
            <a:avLst/>
          </a:prstGeom>
          <a:noFill/>
          <a:ln>
            <a:noFill/>
          </a:ln>
        </p:spPr>
        <p:txBody>
          <a:bodyPr anchorCtr="0" anchor="t" bIns="45700" lIns="91425" spcFirstLastPara="1" rIns="91425" wrap="square" tIns="45700">
            <a:normAutofit fontScale="92500" lnSpcReduction="10000"/>
          </a:bodyPr>
          <a:lstStyle/>
          <a:p>
            <a:pPr indent="-134620" lvl="0" marL="228600" rtl="0" algn="l">
              <a:lnSpc>
                <a:spcPct val="90000"/>
              </a:lnSpc>
              <a:spcBef>
                <a:spcPts val="0"/>
              </a:spcBef>
              <a:spcAft>
                <a:spcPts val="0"/>
              </a:spcAft>
              <a:buClr>
                <a:schemeClr val="dk1"/>
              </a:buClr>
              <a:buSzPct val="100000"/>
              <a:buNone/>
            </a:pPr>
            <a:r>
              <a:t/>
            </a:r>
            <a:endParaRPr b="0" i="0" sz="1600" u="none" strike="noStrike">
              <a:solidFill>
                <a:srgbClr val="000000"/>
              </a:solidFill>
              <a:latin typeface="Calibri"/>
              <a:ea typeface="Calibri"/>
              <a:cs typeface="Calibri"/>
              <a:sym typeface="Calibri"/>
            </a:endParaRPr>
          </a:p>
          <a:p>
            <a:pPr indent="-252571" lvl="0" marL="228600" rtl="0" algn="l">
              <a:lnSpc>
                <a:spcPct val="90000"/>
              </a:lnSpc>
              <a:spcBef>
                <a:spcPts val="1000"/>
              </a:spcBef>
              <a:spcAft>
                <a:spcPts val="0"/>
              </a:spcAft>
              <a:buClr>
                <a:srgbClr val="000000"/>
              </a:buClr>
              <a:buSzPct val="100000"/>
              <a:buChar char="•"/>
            </a:pPr>
            <a:r>
              <a:rPr b="0" i="0" lang="en-US" sz="4300" u="none" strike="noStrike">
                <a:solidFill>
                  <a:srgbClr val="000000"/>
                </a:solidFill>
                <a:latin typeface="Calibri"/>
                <a:ea typeface="Calibri"/>
                <a:cs typeface="Calibri"/>
                <a:sym typeface="Calibri"/>
              </a:rPr>
              <a:t>Data Flow Communication between two devices </a:t>
            </a:r>
            <a:r>
              <a:rPr b="0" i="0" lang="en-US" sz="3500" u="none" strike="noStrike">
                <a:solidFill>
                  <a:srgbClr val="000000"/>
                </a:solidFill>
                <a:latin typeface="Calibri"/>
                <a:ea typeface="Calibri"/>
                <a:cs typeface="Calibri"/>
                <a:sym typeface="Calibri"/>
              </a:rPr>
              <a:t>can be </a:t>
            </a:r>
            <a:r>
              <a:rPr b="1" i="0" lang="en-US" sz="3500" u="none" strike="noStrike">
                <a:solidFill>
                  <a:srgbClr val="FF0000"/>
                </a:solidFill>
                <a:latin typeface="Calibri"/>
                <a:ea typeface="Calibri"/>
                <a:cs typeface="Calibri"/>
                <a:sym typeface="Calibri"/>
              </a:rPr>
              <a:t>simplex, half-duplex, or full-duplex</a:t>
            </a:r>
            <a:endParaRPr/>
          </a:p>
          <a:p>
            <a:pPr indent="0" lvl="0" marL="0" rtl="0" algn="l">
              <a:lnSpc>
                <a:spcPct val="90000"/>
              </a:lnSpc>
              <a:spcBef>
                <a:spcPts val="1000"/>
              </a:spcBef>
              <a:spcAft>
                <a:spcPts val="0"/>
              </a:spcAft>
              <a:buClr>
                <a:srgbClr val="FF0000"/>
              </a:buClr>
              <a:buSzPct val="100000"/>
              <a:buNone/>
            </a:pPr>
            <a:r>
              <a:rPr b="1" i="0" lang="en-US" sz="3500" u="none" strike="noStrike">
                <a:solidFill>
                  <a:srgbClr val="FF0000"/>
                </a:solidFill>
                <a:latin typeface="Calibri"/>
                <a:ea typeface="Calibri"/>
                <a:cs typeface="Calibri"/>
                <a:sym typeface="Calibri"/>
              </a:rPr>
              <a:t>1. Simplex</a:t>
            </a:r>
            <a:r>
              <a:rPr b="0" i="0" lang="en-US" sz="3500" u="none" strike="noStrike">
                <a:solidFill>
                  <a:srgbClr val="000000"/>
                </a:solidFill>
                <a:latin typeface="Calibri"/>
                <a:ea typeface="Calibri"/>
                <a:cs typeface="Calibri"/>
                <a:sym typeface="Calibri"/>
              </a:rPr>
              <a:t>: T</a:t>
            </a:r>
            <a:r>
              <a:rPr lang="en-US" sz="3500">
                <a:solidFill>
                  <a:srgbClr val="000000"/>
                </a:solidFill>
                <a:latin typeface="Calibri"/>
                <a:ea typeface="Calibri"/>
                <a:cs typeface="Calibri"/>
                <a:sym typeface="Calibri"/>
              </a:rPr>
              <a:t>he communication is </a:t>
            </a:r>
            <a:r>
              <a:rPr lang="en-US" sz="3500">
                <a:solidFill>
                  <a:srgbClr val="FF0000"/>
                </a:solidFill>
                <a:latin typeface="Calibri"/>
                <a:ea typeface="Calibri"/>
                <a:cs typeface="Calibri"/>
                <a:sym typeface="Calibri"/>
              </a:rPr>
              <a:t>unidirectional</a:t>
            </a:r>
            <a:r>
              <a:rPr lang="en-US" sz="3500">
                <a:solidFill>
                  <a:srgbClr val="000000"/>
                </a:solidFill>
                <a:latin typeface="Calibri"/>
                <a:ea typeface="Calibri"/>
                <a:cs typeface="Calibri"/>
                <a:sym typeface="Calibri"/>
              </a:rPr>
              <a:t>, as on a </a:t>
            </a:r>
            <a:r>
              <a:rPr lang="en-US" sz="3500">
                <a:solidFill>
                  <a:srgbClr val="FF0000"/>
                </a:solidFill>
                <a:latin typeface="Calibri"/>
                <a:ea typeface="Calibri"/>
                <a:cs typeface="Calibri"/>
                <a:sym typeface="Calibri"/>
              </a:rPr>
              <a:t>one-way street</a:t>
            </a:r>
            <a:r>
              <a:rPr lang="en-US" sz="3500">
                <a:solidFill>
                  <a:srgbClr val="000000"/>
                </a:solidFill>
                <a:latin typeface="Calibri"/>
                <a:ea typeface="Calibri"/>
                <a:cs typeface="Calibri"/>
                <a:sym typeface="Calibri"/>
              </a:rPr>
              <a:t>. </a:t>
            </a:r>
            <a:endParaRPr/>
          </a:p>
          <a:p>
            <a:pPr indent="-228631" lvl="0" marL="228600" rtl="0" algn="l">
              <a:lnSpc>
                <a:spcPct val="90000"/>
              </a:lnSpc>
              <a:spcBef>
                <a:spcPts val="1000"/>
              </a:spcBef>
              <a:spcAft>
                <a:spcPts val="0"/>
              </a:spcAft>
              <a:buClr>
                <a:srgbClr val="FF0000"/>
              </a:buClr>
              <a:buSzPct val="100000"/>
              <a:buChar char="•"/>
            </a:pPr>
            <a:r>
              <a:rPr lang="en-US" sz="3500">
                <a:solidFill>
                  <a:srgbClr val="FF0000"/>
                </a:solidFill>
                <a:latin typeface="Calibri"/>
                <a:ea typeface="Calibri"/>
                <a:cs typeface="Calibri"/>
                <a:sym typeface="Calibri"/>
              </a:rPr>
              <a:t>Only one </a:t>
            </a:r>
            <a:r>
              <a:rPr lang="en-US" sz="3500">
                <a:solidFill>
                  <a:srgbClr val="000000"/>
                </a:solidFill>
                <a:latin typeface="Calibri"/>
                <a:ea typeface="Calibri"/>
                <a:cs typeface="Calibri"/>
                <a:sym typeface="Calibri"/>
              </a:rPr>
              <a:t>of the two devices on a link can transmit; the other can only receive. </a:t>
            </a:r>
            <a:endParaRPr/>
          </a:p>
          <a:p>
            <a:pPr indent="-228631" lvl="0" marL="228600" rtl="0" algn="l">
              <a:lnSpc>
                <a:spcPct val="90000"/>
              </a:lnSpc>
              <a:spcBef>
                <a:spcPts val="1000"/>
              </a:spcBef>
              <a:spcAft>
                <a:spcPts val="0"/>
              </a:spcAft>
              <a:buClr>
                <a:srgbClr val="000000"/>
              </a:buClr>
              <a:buSzPct val="100000"/>
              <a:buChar char="•"/>
            </a:pPr>
            <a:r>
              <a:rPr lang="en-US" sz="3500">
                <a:solidFill>
                  <a:srgbClr val="000000"/>
                </a:solidFill>
                <a:latin typeface="Calibri"/>
                <a:ea typeface="Calibri"/>
                <a:cs typeface="Calibri"/>
                <a:sym typeface="Calibri"/>
              </a:rPr>
              <a:t>Ex. Keyboards -only introduce input</a:t>
            </a:r>
            <a:endParaRPr/>
          </a:p>
          <a:p>
            <a:pPr indent="0" lvl="0" marL="0" rtl="0" algn="l">
              <a:lnSpc>
                <a:spcPct val="90000"/>
              </a:lnSpc>
              <a:spcBef>
                <a:spcPts val="1000"/>
              </a:spcBef>
              <a:spcAft>
                <a:spcPts val="0"/>
              </a:spcAft>
              <a:buClr>
                <a:srgbClr val="000000"/>
              </a:buClr>
              <a:buSzPct val="100000"/>
              <a:buNone/>
            </a:pPr>
            <a:r>
              <a:rPr lang="en-US" sz="3500">
                <a:solidFill>
                  <a:srgbClr val="000000"/>
                </a:solidFill>
                <a:latin typeface="Calibri"/>
                <a:ea typeface="Calibri"/>
                <a:cs typeface="Calibri"/>
                <a:sym typeface="Calibri"/>
              </a:rPr>
              <a:t>        Traditional monitors-only produce output. </a:t>
            </a:r>
            <a:endParaRPr/>
          </a:p>
          <a:p>
            <a:pPr indent="-228631" lvl="0" marL="228600" rtl="0" algn="l">
              <a:lnSpc>
                <a:spcPct val="90000"/>
              </a:lnSpc>
              <a:spcBef>
                <a:spcPts val="1000"/>
              </a:spcBef>
              <a:spcAft>
                <a:spcPts val="0"/>
              </a:spcAft>
              <a:buClr>
                <a:srgbClr val="000000"/>
              </a:buClr>
              <a:buSzPct val="100000"/>
              <a:buChar char="•"/>
            </a:pPr>
            <a:r>
              <a:rPr lang="en-US" sz="3500">
                <a:solidFill>
                  <a:srgbClr val="000000"/>
                </a:solidFill>
                <a:latin typeface="Calibri"/>
                <a:ea typeface="Calibri"/>
                <a:cs typeface="Calibri"/>
                <a:sym typeface="Calibri"/>
              </a:rPr>
              <a:t>Uses the </a:t>
            </a:r>
            <a:r>
              <a:rPr lang="en-US" sz="3500">
                <a:solidFill>
                  <a:srgbClr val="FF0000"/>
                </a:solidFill>
                <a:latin typeface="Calibri"/>
                <a:ea typeface="Calibri"/>
                <a:cs typeface="Calibri"/>
                <a:sym typeface="Calibri"/>
              </a:rPr>
              <a:t>entire capacity of the channel </a:t>
            </a:r>
            <a:r>
              <a:rPr lang="en-US" sz="3500">
                <a:solidFill>
                  <a:srgbClr val="000000"/>
                </a:solidFill>
                <a:latin typeface="Calibri"/>
                <a:ea typeface="Calibri"/>
                <a:cs typeface="Calibri"/>
                <a:sym typeface="Calibri"/>
              </a:rPr>
              <a:t>to send data in one direction.</a:t>
            </a:r>
            <a:endParaRPr/>
          </a:p>
          <a:p>
            <a:pPr indent="0" lvl="0" marL="0" rtl="0" algn="l">
              <a:lnSpc>
                <a:spcPct val="90000"/>
              </a:lnSpc>
              <a:spcBef>
                <a:spcPts val="1000"/>
              </a:spcBef>
              <a:spcAft>
                <a:spcPts val="0"/>
              </a:spcAft>
              <a:buClr>
                <a:schemeClr val="dk1"/>
              </a:buClr>
              <a:buSzPct val="100000"/>
              <a:buNone/>
            </a:pPr>
            <a:r>
              <a:t/>
            </a:r>
            <a:endParaRPr>
              <a:solidFill>
                <a:srgbClr val="000000"/>
              </a:solidFill>
              <a:latin typeface="Calibri"/>
              <a:ea typeface="Calibri"/>
              <a:cs typeface="Calibri"/>
              <a:sym typeface="Calibri"/>
            </a:endParaRPr>
          </a:p>
          <a:p>
            <a:pPr indent="-64135" lvl="0" marL="228600" rtl="0" algn="l">
              <a:lnSpc>
                <a:spcPct val="90000"/>
              </a:lnSpc>
              <a:spcBef>
                <a:spcPts val="1000"/>
              </a:spcBef>
              <a:spcAft>
                <a:spcPts val="0"/>
              </a:spcAft>
              <a:buClr>
                <a:schemeClr val="dk1"/>
              </a:buClr>
              <a:buSzPct val="100000"/>
              <a:buNone/>
            </a:pPr>
            <a:r>
              <a:t/>
            </a:r>
            <a:endParaRPr/>
          </a:p>
        </p:txBody>
      </p:sp>
      <p:sp>
        <p:nvSpPr>
          <p:cNvPr id="308" name="Google Shape;308;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309" name="Google Shape;309;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3" name="Shape 2013"/>
        <p:cNvGrpSpPr/>
        <p:nvPr/>
      </p:nvGrpSpPr>
      <p:grpSpPr>
        <a:xfrm>
          <a:off x="0" y="0"/>
          <a:ext cx="0" cy="0"/>
          <a:chOff x="0" y="0"/>
          <a:chExt cx="0" cy="0"/>
        </a:xfrm>
      </p:grpSpPr>
      <p:sp>
        <p:nvSpPr>
          <p:cNvPr id="2014" name="Google Shape;2014;p215"/>
          <p:cNvSpPr txBox="1"/>
          <p:nvPr>
            <p:ph type="title"/>
          </p:nvPr>
        </p:nvSpPr>
        <p:spPr>
          <a:xfrm>
            <a:off x="838200" y="365125"/>
            <a:ext cx="10515600" cy="92141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Multilevel Multiplexing </a:t>
            </a:r>
            <a:endParaRPr/>
          </a:p>
        </p:txBody>
      </p:sp>
      <p:sp>
        <p:nvSpPr>
          <p:cNvPr id="2015" name="Google Shape;2015;p215"/>
          <p:cNvSpPr txBox="1"/>
          <p:nvPr>
            <p:ph idx="1" type="body"/>
          </p:nvPr>
        </p:nvSpPr>
        <p:spPr>
          <a:xfrm>
            <a:off x="838200" y="1531088"/>
            <a:ext cx="10515600" cy="464587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200"/>
              <a:buChar char="•"/>
            </a:pPr>
            <a:r>
              <a:rPr lang="en-US" sz="3200"/>
              <a:t>Multilevel multiplexing is a technique used when the </a:t>
            </a:r>
            <a:r>
              <a:rPr lang="en-US" sz="3200">
                <a:solidFill>
                  <a:srgbClr val="FF0000"/>
                </a:solidFill>
              </a:rPr>
              <a:t>data rate of an input line is a multiple of others. </a:t>
            </a:r>
            <a:endParaRPr/>
          </a:p>
          <a:p>
            <a:pPr indent="-228600" lvl="0" marL="228600" rtl="0" algn="l">
              <a:lnSpc>
                <a:spcPct val="90000"/>
              </a:lnSpc>
              <a:spcBef>
                <a:spcPts val="1000"/>
              </a:spcBef>
              <a:spcAft>
                <a:spcPts val="0"/>
              </a:spcAft>
              <a:buClr>
                <a:schemeClr val="dk1"/>
              </a:buClr>
              <a:buSzPts val="3200"/>
              <a:buChar char="•"/>
            </a:pPr>
            <a:r>
              <a:rPr lang="en-US" sz="3200"/>
              <a:t>For example, we have two inputs of 20 kbps and three inputs of 40 kbps. </a:t>
            </a:r>
            <a:endParaRPr/>
          </a:p>
          <a:p>
            <a:pPr indent="-228600" lvl="0" marL="228600" rtl="0" algn="l">
              <a:lnSpc>
                <a:spcPct val="90000"/>
              </a:lnSpc>
              <a:spcBef>
                <a:spcPts val="1000"/>
              </a:spcBef>
              <a:spcAft>
                <a:spcPts val="0"/>
              </a:spcAft>
              <a:buClr>
                <a:schemeClr val="dk1"/>
              </a:buClr>
              <a:buSzPts val="3200"/>
              <a:buChar char="•"/>
            </a:pPr>
            <a:r>
              <a:rPr lang="en-US" sz="3200"/>
              <a:t>The first two input lines can be multiplexed together to provide a data rate equal to the last three. </a:t>
            </a:r>
            <a:endParaRPr/>
          </a:p>
          <a:p>
            <a:pPr indent="-228600" lvl="0" marL="228600" rtl="0" algn="l">
              <a:lnSpc>
                <a:spcPct val="90000"/>
              </a:lnSpc>
              <a:spcBef>
                <a:spcPts val="1000"/>
              </a:spcBef>
              <a:spcAft>
                <a:spcPts val="0"/>
              </a:spcAft>
              <a:buClr>
                <a:schemeClr val="dk1"/>
              </a:buClr>
              <a:buSzPts val="3200"/>
              <a:buChar char="•"/>
            </a:pPr>
            <a:r>
              <a:rPr lang="en-US" sz="3200"/>
              <a:t>A second level of multiplexing can create an output of 160 kbps. </a:t>
            </a:r>
            <a:endParaRPr sz="3200"/>
          </a:p>
        </p:txBody>
      </p:sp>
      <p:sp>
        <p:nvSpPr>
          <p:cNvPr id="2016" name="Google Shape;2016;p215"/>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2"/>
                </a:solidFill>
                <a:latin typeface="Arial"/>
                <a:ea typeface="Arial"/>
                <a:cs typeface="Arial"/>
                <a:sym typeface="Arial"/>
              </a:rPr>
              <a:t>6.</a:t>
            </a:r>
            <a:fld id="{00000000-1234-1234-1234-123412341234}" type="slidenum">
              <a:rPr b="1" lang="en-US" sz="2000">
                <a:solidFill>
                  <a:schemeClr val="lt2"/>
                </a:solidFill>
                <a:latin typeface="Arial"/>
                <a:ea typeface="Arial"/>
                <a:cs typeface="Arial"/>
                <a:sym typeface="Arial"/>
              </a:rPr>
              <a:t>‹#›</a:t>
            </a:fld>
            <a:endParaRPr b="1" sz="2000">
              <a:solidFill>
                <a:schemeClr val="lt2"/>
              </a:solidFill>
              <a:latin typeface="Arial"/>
              <a:ea typeface="Arial"/>
              <a:cs typeface="Arial"/>
              <a:sym typeface="Arial"/>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0" name="Shape 2020"/>
        <p:cNvGrpSpPr/>
        <p:nvPr/>
      </p:nvGrpSpPr>
      <p:grpSpPr>
        <a:xfrm>
          <a:off x="0" y="0"/>
          <a:ext cx="0" cy="0"/>
          <a:chOff x="0" y="0"/>
          <a:chExt cx="0" cy="0"/>
        </a:xfrm>
      </p:grpSpPr>
      <p:sp>
        <p:nvSpPr>
          <p:cNvPr id="2021" name="Google Shape;2021;p216"/>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2"/>
                </a:solidFill>
                <a:latin typeface="Arial"/>
                <a:ea typeface="Arial"/>
                <a:cs typeface="Arial"/>
                <a:sym typeface="Arial"/>
              </a:rPr>
              <a:t>6.</a:t>
            </a:r>
            <a:fld id="{00000000-1234-1234-1234-123412341234}" type="slidenum">
              <a:rPr b="1" lang="en-US" sz="2000">
                <a:solidFill>
                  <a:schemeClr val="lt2"/>
                </a:solidFill>
                <a:latin typeface="Arial"/>
                <a:ea typeface="Arial"/>
                <a:cs typeface="Arial"/>
                <a:sym typeface="Arial"/>
              </a:rPr>
              <a:t>‹#›</a:t>
            </a:fld>
            <a:endParaRPr b="1" sz="2000">
              <a:solidFill>
                <a:schemeClr val="lt2"/>
              </a:solidFill>
              <a:latin typeface="Arial"/>
              <a:ea typeface="Arial"/>
              <a:cs typeface="Arial"/>
              <a:sym typeface="Arial"/>
            </a:endParaRPr>
          </a:p>
        </p:txBody>
      </p:sp>
      <p:cxnSp>
        <p:nvCxnSpPr>
          <p:cNvPr id="2022" name="Google Shape;2022;p216"/>
          <p:cNvCxnSpPr/>
          <p:nvPr/>
        </p:nvCxnSpPr>
        <p:spPr>
          <a:xfrm>
            <a:off x="1676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2023" name="Google Shape;2023;p216"/>
          <p:cNvCxnSpPr/>
          <p:nvPr/>
        </p:nvCxnSpPr>
        <p:spPr>
          <a:xfrm>
            <a:off x="1676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2024" name="Google Shape;2024;p216"/>
          <p:cNvSpPr txBox="1"/>
          <p:nvPr/>
        </p:nvSpPr>
        <p:spPr>
          <a:xfrm>
            <a:off x="1828799" y="762000"/>
            <a:ext cx="680483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folHlink"/>
                </a:solidFill>
                <a:latin typeface="Times New Roman"/>
                <a:ea typeface="Times New Roman"/>
                <a:cs typeface="Times New Roman"/>
                <a:sym typeface="Times New Roman"/>
              </a:rPr>
              <a:t>Figure 6.19  </a:t>
            </a:r>
            <a:r>
              <a:rPr b="1" i="1" lang="en-US" sz="2800">
                <a:solidFill>
                  <a:schemeClr val="dk1"/>
                </a:solidFill>
                <a:latin typeface="Times New Roman"/>
                <a:ea typeface="Times New Roman"/>
                <a:cs typeface="Times New Roman"/>
                <a:sym typeface="Times New Roman"/>
              </a:rPr>
              <a:t>Multilevel multiplexing</a:t>
            </a:r>
            <a:endParaRPr/>
          </a:p>
        </p:txBody>
      </p:sp>
      <p:cxnSp>
        <p:nvCxnSpPr>
          <p:cNvPr id="2025" name="Google Shape;2025;p216"/>
          <p:cNvCxnSpPr/>
          <p:nvPr/>
        </p:nvCxnSpPr>
        <p:spPr>
          <a:xfrm>
            <a:off x="1676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2026" name="Google Shape;2026;p216"/>
          <p:cNvPicPr preferRelativeResize="0"/>
          <p:nvPr/>
        </p:nvPicPr>
        <p:blipFill rotWithShape="1">
          <a:blip r:embed="rId3">
            <a:alphaModFix/>
          </a:blip>
          <a:srcRect b="0" l="0" r="0" t="0"/>
          <a:stretch/>
        </p:blipFill>
        <p:spPr>
          <a:xfrm>
            <a:off x="2008188" y="2471738"/>
            <a:ext cx="7897812" cy="2938462"/>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0" name="Shape 2030"/>
        <p:cNvGrpSpPr/>
        <p:nvPr/>
      </p:nvGrpSpPr>
      <p:grpSpPr>
        <a:xfrm>
          <a:off x="0" y="0"/>
          <a:ext cx="0" cy="0"/>
          <a:chOff x="0" y="0"/>
          <a:chExt cx="0" cy="0"/>
        </a:xfrm>
      </p:grpSpPr>
      <p:sp>
        <p:nvSpPr>
          <p:cNvPr id="2031" name="Google Shape;2031;p217"/>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Multiple-Slot Allocation </a:t>
            </a:r>
            <a:endParaRPr/>
          </a:p>
        </p:txBody>
      </p:sp>
      <p:sp>
        <p:nvSpPr>
          <p:cNvPr id="2032" name="Google Shape;2032;p217"/>
          <p:cNvSpPr txBox="1"/>
          <p:nvPr>
            <p:ph idx="1" type="body"/>
          </p:nvPr>
        </p:nvSpPr>
        <p:spPr>
          <a:xfrm>
            <a:off x="838200" y="1297172"/>
            <a:ext cx="10515600" cy="487979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600"/>
              <a:buChar char="•"/>
            </a:pPr>
            <a:r>
              <a:rPr lang="en-US" sz="3600"/>
              <a:t>Sometimes it is more efficient to allot more than one slot in a frame to a single input line. </a:t>
            </a:r>
            <a:endParaRPr/>
          </a:p>
          <a:p>
            <a:pPr indent="-228600" lvl="0" marL="228600" rtl="0" algn="l">
              <a:lnSpc>
                <a:spcPct val="90000"/>
              </a:lnSpc>
              <a:spcBef>
                <a:spcPts val="1000"/>
              </a:spcBef>
              <a:spcAft>
                <a:spcPts val="0"/>
              </a:spcAft>
              <a:buClr>
                <a:schemeClr val="dk1"/>
              </a:buClr>
              <a:buSzPts val="3600"/>
              <a:buChar char="•"/>
            </a:pPr>
            <a:r>
              <a:rPr lang="en-US" sz="3600"/>
              <a:t>For example, we might have an input line that has a data rate that is a multiple of another input. </a:t>
            </a:r>
            <a:endParaRPr/>
          </a:p>
          <a:p>
            <a:pPr indent="-228600" lvl="0" marL="228600" rtl="0" algn="l">
              <a:lnSpc>
                <a:spcPct val="90000"/>
              </a:lnSpc>
              <a:spcBef>
                <a:spcPts val="1000"/>
              </a:spcBef>
              <a:spcAft>
                <a:spcPts val="0"/>
              </a:spcAft>
              <a:buClr>
                <a:schemeClr val="dk1"/>
              </a:buClr>
              <a:buSzPts val="3600"/>
              <a:buChar char="•"/>
            </a:pPr>
            <a:r>
              <a:rPr lang="en-US" sz="3600"/>
              <a:t>We insert a de-multiplexer in the line to</a:t>
            </a:r>
            <a:br>
              <a:rPr lang="en-US" sz="3600"/>
            </a:br>
            <a:r>
              <a:rPr lang="en-US" sz="3600"/>
              <a:t>make two inputs out of one. </a:t>
            </a:r>
            <a:br>
              <a:rPr lang="en-US" sz="3600"/>
            </a:br>
            <a:endParaRPr sz="3600"/>
          </a:p>
        </p:txBody>
      </p:sp>
      <p:sp>
        <p:nvSpPr>
          <p:cNvPr id="2033" name="Google Shape;2033;p217"/>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2"/>
                </a:solidFill>
                <a:latin typeface="Arial"/>
                <a:ea typeface="Arial"/>
                <a:cs typeface="Arial"/>
                <a:sym typeface="Arial"/>
              </a:rPr>
              <a:t>6.</a:t>
            </a:r>
            <a:fld id="{00000000-1234-1234-1234-123412341234}" type="slidenum">
              <a:rPr b="1" lang="en-US" sz="2000">
                <a:solidFill>
                  <a:schemeClr val="lt2"/>
                </a:solidFill>
                <a:latin typeface="Arial"/>
                <a:ea typeface="Arial"/>
                <a:cs typeface="Arial"/>
                <a:sym typeface="Arial"/>
              </a:rPr>
              <a:t>‹#›</a:t>
            </a:fld>
            <a:endParaRPr b="1" sz="2000">
              <a:solidFill>
                <a:schemeClr val="lt2"/>
              </a:solidFill>
              <a:latin typeface="Arial"/>
              <a:ea typeface="Arial"/>
              <a:cs typeface="Arial"/>
              <a:sym typeface="Arial"/>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7" name="Shape 2037"/>
        <p:cNvGrpSpPr/>
        <p:nvPr/>
      </p:nvGrpSpPr>
      <p:grpSpPr>
        <a:xfrm>
          <a:off x="0" y="0"/>
          <a:ext cx="0" cy="0"/>
          <a:chOff x="0" y="0"/>
          <a:chExt cx="0" cy="0"/>
        </a:xfrm>
      </p:grpSpPr>
      <p:sp>
        <p:nvSpPr>
          <p:cNvPr id="2038" name="Google Shape;2038;p218"/>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2"/>
                </a:solidFill>
                <a:latin typeface="Arial"/>
                <a:ea typeface="Arial"/>
                <a:cs typeface="Arial"/>
                <a:sym typeface="Arial"/>
              </a:rPr>
              <a:t>6.</a:t>
            </a:r>
            <a:fld id="{00000000-1234-1234-1234-123412341234}" type="slidenum">
              <a:rPr b="1" lang="en-US" sz="2000">
                <a:solidFill>
                  <a:schemeClr val="lt2"/>
                </a:solidFill>
                <a:latin typeface="Arial"/>
                <a:ea typeface="Arial"/>
                <a:cs typeface="Arial"/>
                <a:sym typeface="Arial"/>
              </a:rPr>
              <a:t>‹#›</a:t>
            </a:fld>
            <a:endParaRPr b="1" sz="2000">
              <a:solidFill>
                <a:schemeClr val="lt2"/>
              </a:solidFill>
              <a:latin typeface="Arial"/>
              <a:ea typeface="Arial"/>
              <a:cs typeface="Arial"/>
              <a:sym typeface="Arial"/>
            </a:endParaRPr>
          </a:p>
        </p:txBody>
      </p:sp>
      <p:cxnSp>
        <p:nvCxnSpPr>
          <p:cNvPr id="2039" name="Google Shape;2039;p218"/>
          <p:cNvCxnSpPr/>
          <p:nvPr/>
        </p:nvCxnSpPr>
        <p:spPr>
          <a:xfrm>
            <a:off x="1676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2040" name="Google Shape;2040;p218"/>
          <p:cNvCxnSpPr/>
          <p:nvPr/>
        </p:nvCxnSpPr>
        <p:spPr>
          <a:xfrm>
            <a:off x="1676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2041" name="Google Shape;2041;p218"/>
          <p:cNvSpPr txBox="1"/>
          <p:nvPr/>
        </p:nvSpPr>
        <p:spPr>
          <a:xfrm>
            <a:off x="1828799" y="762000"/>
            <a:ext cx="668787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folHlink"/>
                </a:solidFill>
                <a:latin typeface="Times New Roman"/>
                <a:ea typeface="Times New Roman"/>
                <a:cs typeface="Times New Roman"/>
                <a:sym typeface="Times New Roman"/>
              </a:rPr>
              <a:t>Figure 6.20  </a:t>
            </a:r>
            <a:r>
              <a:rPr b="1" i="1" lang="en-US" sz="2800">
                <a:solidFill>
                  <a:schemeClr val="dk1"/>
                </a:solidFill>
                <a:latin typeface="Times New Roman"/>
                <a:ea typeface="Times New Roman"/>
                <a:cs typeface="Times New Roman"/>
                <a:sym typeface="Times New Roman"/>
              </a:rPr>
              <a:t>Multiple-slot multiplexing</a:t>
            </a:r>
            <a:endParaRPr/>
          </a:p>
        </p:txBody>
      </p:sp>
      <p:cxnSp>
        <p:nvCxnSpPr>
          <p:cNvPr id="2042" name="Google Shape;2042;p218"/>
          <p:cNvCxnSpPr/>
          <p:nvPr/>
        </p:nvCxnSpPr>
        <p:spPr>
          <a:xfrm>
            <a:off x="1676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2043" name="Google Shape;2043;p218"/>
          <p:cNvPicPr preferRelativeResize="0"/>
          <p:nvPr/>
        </p:nvPicPr>
        <p:blipFill rotWithShape="1">
          <a:blip r:embed="rId3">
            <a:alphaModFix/>
          </a:blip>
          <a:srcRect b="0" l="0" r="0" t="0"/>
          <a:stretch/>
        </p:blipFill>
        <p:spPr>
          <a:xfrm>
            <a:off x="1233377" y="1967023"/>
            <a:ext cx="8977423" cy="3774557"/>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7" name="Shape 2047"/>
        <p:cNvGrpSpPr/>
        <p:nvPr/>
      </p:nvGrpSpPr>
      <p:grpSpPr>
        <a:xfrm>
          <a:off x="0" y="0"/>
          <a:ext cx="0" cy="0"/>
          <a:chOff x="0" y="0"/>
          <a:chExt cx="0" cy="0"/>
        </a:xfrm>
      </p:grpSpPr>
      <p:sp>
        <p:nvSpPr>
          <p:cNvPr id="2048" name="Google Shape;2048;p219"/>
          <p:cNvSpPr txBox="1"/>
          <p:nvPr>
            <p:ph idx="1" type="body"/>
          </p:nvPr>
        </p:nvSpPr>
        <p:spPr>
          <a:xfrm>
            <a:off x="838200" y="3361699"/>
            <a:ext cx="10528005" cy="2764466"/>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Sometimes the bit rates of sources are not multiple integers of each other. Therefore, neither of the above two techniques can be applied. </a:t>
            </a:r>
            <a:endParaRPr/>
          </a:p>
          <a:p>
            <a:pPr indent="-228600" lvl="0" marL="228600" rtl="0" algn="l">
              <a:lnSpc>
                <a:spcPct val="90000"/>
              </a:lnSpc>
              <a:spcBef>
                <a:spcPts val="1000"/>
              </a:spcBef>
              <a:spcAft>
                <a:spcPts val="0"/>
              </a:spcAft>
              <a:buClr>
                <a:schemeClr val="dk1"/>
              </a:buClr>
              <a:buSzPts val="2800"/>
              <a:buChar char="•"/>
            </a:pPr>
            <a:r>
              <a:rPr lang="en-US"/>
              <a:t>One solution is to make the highest input data rate the dominant data rate and then add dummy bits to the</a:t>
            </a:r>
            <a:br>
              <a:rPr lang="en-US"/>
            </a:br>
            <a:r>
              <a:rPr lang="en-US"/>
              <a:t>input lines with lower rates. This will increase their rates. </a:t>
            </a:r>
            <a:endParaRPr/>
          </a:p>
          <a:p>
            <a:pPr indent="-228600" lvl="0" marL="228600" rtl="0" algn="l">
              <a:lnSpc>
                <a:spcPct val="90000"/>
              </a:lnSpc>
              <a:spcBef>
                <a:spcPts val="1000"/>
              </a:spcBef>
              <a:spcAft>
                <a:spcPts val="0"/>
              </a:spcAft>
              <a:buClr>
                <a:schemeClr val="dk1"/>
              </a:buClr>
              <a:buSzPts val="2800"/>
              <a:buChar char="•"/>
            </a:pPr>
            <a:r>
              <a:rPr lang="en-US"/>
              <a:t>This technique is called </a:t>
            </a:r>
            <a:r>
              <a:rPr b="1" i="1" lang="en-US">
                <a:solidFill>
                  <a:srgbClr val="FF0000"/>
                </a:solidFill>
              </a:rPr>
              <a:t>pulse stuffing, </a:t>
            </a:r>
            <a:r>
              <a:rPr i="1" lang="en-US">
                <a:solidFill>
                  <a:srgbClr val="FF0000"/>
                </a:solidFill>
              </a:rPr>
              <a:t>bit padding, </a:t>
            </a:r>
            <a:r>
              <a:rPr lang="en-US">
                <a:solidFill>
                  <a:srgbClr val="FF0000"/>
                </a:solidFill>
              </a:rPr>
              <a:t>or </a:t>
            </a:r>
            <a:r>
              <a:rPr i="1" lang="en-US">
                <a:solidFill>
                  <a:srgbClr val="FF0000"/>
                </a:solidFill>
              </a:rPr>
              <a:t>bit stuffing</a:t>
            </a:r>
            <a:r>
              <a:rPr i="1" lang="en-US"/>
              <a:t>.</a:t>
            </a:r>
            <a:r>
              <a:rPr lang="en-US"/>
              <a:t> </a:t>
            </a:r>
            <a:endParaRPr/>
          </a:p>
        </p:txBody>
      </p:sp>
      <p:sp>
        <p:nvSpPr>
          <p:cNvPr id="2049" name="Google Shape;2049;p219"/>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2"/>
                </a:solidFill>
                <a:latin typeface="Arial"/>
                <a:ea typeface="Arial"/>
                <a:cs typeface="Arial"/>
                <a:sym typeface="Arial"/>
              </a:rPr>
              <a:t>6.</a:t>
            </a:r>
            <a:fld id="{00000000-1234-1234-1234-123412341234}" type="slidenum">
              <a:rPr b="1" lang="en-US" sz="2000">
                <a:solidFill>
                  <a:schemeClr val="lt2"/>
                </a:solidFill>
                <a:latin typeface="Arial"/>
                <a:ea typeface="Arial"/>
                <a:cs typeface="Arial"/>
                <a:sym typeface="Arial"/>
              </a:rPr>
              <a:t>‹#›</a:t>
            </a:fld>
            <a:endParaRPr b="1" sz="2000">
              <a:solidFill>
                <a:schemeClr val="lt2"/>
              </a:solidFill>
              <a:latin typeface="Arial"/>
              <a:ea typeface="Arial"/>
              <a:cs typeface="Arial"/>
              <a:sym typeface="Arial"/>
            </a:endParaRPr>
          </a:p>
        </p:txBody>
      </p:sp>
      <p:sp>
        <p:nvSpPr>
          <p:cNvPr id="2050" name="Google Shape;2050;p219"/>
          <p:cNvSpPr txBox="1"/>
          <p:nvPr/>
        </p:nvSpPr>
        <p:spPr>
          <a:xfrm>
            <a:off x="1676400" y="134679"/>
            <a:ext cx="621295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folHlink"/>
                </a:solidFill>
                <a:latin typeface="Times New Roman"/>
                <a:ea typeface="Times New Roman"/>
                <a:cs typeface="Times New Roman"/>
                <a:sym typeface="Times New Roman"/>
              </a:rPr>
              <a:t>Figure 6.21  </a:t>
            </a:r>
            <a:r>
              <a:rPr b="1" i="1" lang="en-US" sz="2800">
                <a:solidFill>
                  <a:schemeClr val="dk1"/>
                </a:solidFill>
                <a:latin typeface="Times New Roman"/>
                <a:ea typeface="Times New Roman"/>
                <a:cs typeface="Times New Roman"/>
                <a:sym typeface="Times New Roman"/>
              </a:rPr>
              <a:t>Pulse stuffing</a:t>
            </a:r>
            <a:endParaRPr/>
          </a:p>
        </p:txBody>
      </p:sp>
      <p:pic>
        <p:nvPicPr>
          <p:cNvPr id="2051" name="Google Shape;2051;p219"/>
          <p:cNvPicPr preferRelativeResize="0"/>
          <p:nvPr/>
        </p:nvPicPr>
        <p:blipFill rotWithShape="1">
          <a:blip r:embed="rId3">
            <a:alphaModFix/>
          </a:blip>
          <a:srcRect b="0" l="0" r="0" t="0"/>
          <a:stretch/>
        </p:blipFill>
        <p:spPr>
          <a:xfrm>
            <a:off x="1350335" y="969336"/>
            <a:ext cx="8860465" cy="2284413"/>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5" name="Shape 2055"/>
        <p:cNvGrpSpPr/>
        <p:nvPr/>
      </p:nvGrpSpPr>
      <p:grpSpPr>
        <a:xfrm>
          <a:off x="0" y="0"/>
          <a:ext cx="0" cy="0"/>
          <a:chOff x="0" y="0"/>
          <a:chExt cx="0" cy="0"/>
        </a:xfrm>
      </p:grpSpPr>
      <p:sp>
        <p:nvSpPr>
          <p:cNvPr id="2056" name="Google Shape;2056;p220"/>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2"/>
                </a:solidFill>
                <a:latin typeface="Arial"/>
                <a:ea typeface="Arial"/>
                <a:cs typeface="Arial"/>
                <a:sym typeface="Arial"/>
              </a:rPr>
              <a:t>6.</a:t>
            </a:r>
            <a:fld id="{00000000-1234-1234-1234-123412341234}" type="slidenum">
              <a:rPr b="1" lang="en-US" sz="2000">
                <a:solidFill>
                  <a:schemeClr val="lt2"/>
                </a:solidFill>
                <a:latin typeface="Arial"/>
                <a:ea typeface="Arial"/>
                <a:cs typeface="Arial"/>
                <a:sym typeface="Arial"/>
              </a:rPr>
              <a:t>‹#›</a:t>
            </a:fld>
            <a:endParaRPr b="1" sz="2000">
              <a:solidFill>
                <a:schemeClr val="lt2"/>
              </a:solidFill>
              <a:latin typeface="Arial"/>
              <a:ea typeface="Arial"/>
              <a:cs typeface="Arial"/>
              <a:sym typeface="Arial"/>
            </a:endParaRPr>
          </a:p>
        </p:txBody>
      </p:sp>
      <p:cxnSp>
        <p:nvCxnSpPr>
          <p:cNvPr id="2057" name="Google Shape;2057;p220"/>
          <p:cNvCxnSpPr/>
          <p:nvPr/>
        </p:nvCxnSpPr>
        <p:spPr>
          <a:xfrm>
            <a:off x="1676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2058" name="Google Shape;2058;p220"/>
          <p:cNvSpPr txBox="1"/>
          <p:nvPr/>
        </p:nvSpPr>
        <p:spPr>
          <a:xfrm>
            <a:off x="1613492" y="393414"/>
            <a:ext cx="444440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Times New Roman"/>
                <a:ea typeface="Times New Roman"/>
                <a:cs typeface="Times New Roman"/>
                <a:sym typeface="Times New Roman"/>
              </a:rPr>
              <a:t>Synchronization</a:t>
            </a:r>
            <a:endParaRPr b="1" i="1" sz="2800">
              <a:solidFill>
                <a:schemeClr val="dk1"/>
              </a:solidFill>
              <a:latin typeface="Times New Roman"/>
              <a:ea typeface="Times New Roman"/>
              <a:cs typeface="Times New Roman"/>
              <a:sym typeface="Times New Roman"/>
            </a:endParaRPr>
          </a:p>
        </p:txBody>
      </p:sp>
      <p:cxnSp>
        <p:nvCxnSpPr>
          <p:cNvPr id="2059" name="Google Shape;2059;p220"/>
          <p:cNvCxnSpPr/>
          <p:nvPr/>
        </p:nvCxnSpPr>
        <p:spPr>
          <a:xfrm>
            <a:off x="1676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2060" name="Google Shape;2060;p220"/>
          <p:cNvPicPr preferRelativeResize="0"/>
          <p:nvPr/>
        </p:nvPicPr>
        <p:blipFill rotWithShape="1">
          <a:blip r:embed="rId3">
            <a:alphaModFix/>
          </a:blip>
          <a:srcRect b="0" l="0" r="0" t="0"/>
          <a:stretch/>
        </p:blipFill>
        <p:spPr>
          <a:xfrm>
            <a:off x="1710956" y="1113736"/>
            <a:ext cx="8693888" cy="1676400"/>
          </a:xfrm>
          <a:prstGeom prst="rect">
            <a:avLst/>
          </a:prstGeom>
          <a:noFill/>
          <a:ln>
            <a:noFill/>
          </a:ln>
        </p:spPr>
      </p:pic>
      <p:sp>
        <p:nvSpPr>
          <p:cNvPr id="2061" name="Google Shape;2061;p220"/>
          <p:cNvSpPr txBox="1"/>
          <p:nvPr/>
        </p:nvSpPr>
        <p:spPr>
          <a:xfrm>
            <a:off x="1981200" y="3124201"/>
            <a:ext cx="8229600" cy="3001963"/>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folHlink"/>
              </a:buClr>
              <a:buSzPts val="960"/>
              <a:buFont typeface="Arial"/>
              <a:buChar char="•"/>
            </a:pPr>
            <a:r>
              <a:rPr lang="en-US" sz="1600">
                <a:solidFill>
                  <a:schemeClr val="dk1"/>
                </a:solidFill>
                <a:latin typeface="Arial"/>
                <a:ea typeface="Arial"/>
                <a:cs typeface="Arial"/>
                <a:sym typeface="Arial"/>
              </a:rPr>
              <a:t>The implementation of TDM is not as simple as that of FDM. </a:t>
            </a:r>
            <a:endParaRPr/>
          </a:p>
          <a:p>
            <a:pPr indent="-342900" lvl="0" marL="342900" marR="0" rtl="0" algn="l">
              <a:spcBef>
                <a:spcPts val="320"/>
              </a:spcBef>
              <a:spcAft>
                <a:spcPts val="0"/>
              </a:spcAft>
              <a:buClr>
                <a:schemeClr val="folHlink"/>
              </a:buClr>
              <a:buSzPts val="960"/>
              <a:buFont typeface="Arial"/>
              <a:buChar char="•"/>
            </a:pPr>
            <a:r>
              <a:rPr lang="en-US" sz="1600">
                <a:solidFill>
                  <a:schemeClr val="dk1"/>
                </a:solidFill>
                <a:latin typeface="Arial"/>
                <a:ea typeface="Arial"/>
                <a:cs typeface="Arial"/>
                <a:sym typeface="Arial"/>
              </a:rPr>
              <a:t>Synchronization between the multiplexer and demultiplexer is a major issue. </a:t>
            </a:r>
            <a:endParaRPr/>
          </a:p>
          <a:p>
            <a:pPr indent="-342900" lvl="0" marL="342900" marR="0" rtl="0" algn="l">
              <a:spcBef>
                <a:spcPts val="320"/>
              </a:spcBef>
              <a:spcAft>
                <a:spcPts val="0"/>
              </a:spcAft>
              <a:buClr>
                <a:schemeClr val="folHlink"/>
              </a:buClr>
              <a:buSzPts val="960"/>
              <a:buFont typeface="Arial"/>
              <a:buChar char="•"/>
            </a:pPr>
            <a:r>
              <a:rPr lang="en-US" sz="1600">
                <a:solidFill>
                  <a:schemeClr val="dk1"/>
                </a:solidFill>
                <a:latin typeface="Arial"/>
                <a:ea typeface="Arial"/>
                <a:cs typeface="Arial"/>
                <a:sym typeface="Arial"/>
              </a:rPr>
              <a:t>If the multiplexer and the de-multiplexer are not synchronized, a bit belonging to one channel may be received by the wrong channel. </a:t>
            </a:r>
            <a:endParaRPr/>
          </a:p>
          <a:p>
            <a:pPr indent="-342900" lvl="0" marL="342900" marR="0" rtl="0" algn="l">
              <a:spcBef>
                <a:spcPts val="320"/>
              </a:spcBef>
              <a:spcAft>
                <a:spcPts val="0"/>
              </a:spcAft>
              <a:buClr>
                <a:schemeClr val="folHlink"/>
              </a:buClr>
              <a:buSzPts val="960"/>
              <a:buFont typeface="Arial"/>
              <a:buChar char="•"/>
            </a:pPr>
            <a:r>
              <a:rPr lang="en-US" sz="1600">
                <a:solidFill>
                  <a:schemeClr val="dk1"/>
                </a:solidFill>
                <a:latin typeface="Arial"/>
                <a:ea typeface="Arial"/>
                <a:cs typeface="Arial"/>
                <a:sym typeface="Arial"/>
              </a:rPr>
              <a:t>For this reason, one or more synchronization bits are usually added to the beginning and end of each frame. </a:t>
            </a:r>
            <a:endParaRPr/>
          </a:p>
          <a:p>
            <a:pPr indent="-342900" lvl="0" marL="342900" marR="0" rtl="0" algn="l">
              <a:spcBef>
                <a:spcPts val="320"/>
              </a:spcBef>
              <a:spcAft>
                <a:spcPts val="0"/>
              </a:spcAft>
              <a:buClr>
                <a:schemeClr val="folHlink"/>
              </a:buClr>
              <a:buSzPts val="960"/>
              <a:buFont typeface="Arial"/>
              <a:buChar char="•"/>
            </a:pPr>
            <a:r>
              <a:rPr lang="en-US" sz="1600">
                <a:solidFill>
                  <a:schemeClr val="dk1"/>
                </a:solidFill>
                <a:latin typeface="Arial"/>
                <a:ea typeface="Arial"/>
                <a:cs typeface="Arial"/>
                <a:sym typeface="Arial"/>
              </a:rPr>
              <a:t>These bits, called </a:t>
            </a:r>
            <a:r>
              <a:rPr b="1" lang="en-US" sz="1600">
                <a:solidFill>
                  <a:srgbClr val="FF0000"/>
                </a:solidFill>
                <a:latin typeface="Arial"/>
                <a:ea typeface="Arial"/>
                <a:cs typeface="Arial"/>
                <a:sym typeface="Arial"/>
              </a:rPr>
              <a:t>framing bits, </a:t>
            </a:r>
            <a:r>
              <a:rPr lang="en-US" sz="1600">
                <a:solidFill>
                  <a:schemeClr val="dk1"/>
                </a:solidFill>
                <a:latin typeface="Arial"/>
                <a:ea typeface="Arial"/>
                <a:cs typeface="Arial"/>
                <a:sym typeface="Arial"/>
              </a:rPr>
              <a:t>follow a pattern, frame to frame, that allows the de-multiplexer to synchronize with the incoming stream so that it can separate the time slots accurately. </a:t>
            </a:r>
            <a:endParaRPr/>
          </a:p>
          <a:p>
            <a:pPr indent="-342900" lvl="0" marL="342900" marR="0" rtl="0" algn="l">
              <a:spcBef>
                <a:spcPts val="320"/>
              </a:spcBef>
              <a:spcAft>
                <a:spcPts val="0"/>
              </a:spcAft>
              <a:buClr>
                <a:schemeClr val="folHlink"/>
              </a:buClr>
              <a:buSzPts val="960"/>
              <a:buFont typeface="Arial"/>
              <a:buChar char="•"/>
            </a:pPr>
            <a:r>
              <a:rPr lang="en-US" sz="1600">
                <a:solidFill>
                  <a:schemeClr val="dk1"/>
                </a:solidFill>
                <a:latin typeface="Arial"/>
                <a:ea typeface="Arial"/>
                <a:cs typeface="Arial"/>
                <a:sym typeface="Arial"/>
              </a:rPr>
              <a:t>In most cases, this synchronization information consists of 1 bit per frame, alternating between 0 and 1 .</a:t>
            </a:r>
            <a:endParaRPr sz="1600">
              <a:solidFill>
                <a:schemeClr val="dk1"/>
              </a:solidFill>
              <a:latin typeface="Calibri"/>
              <a:ea typeface="Calibri"/>
              <a:cs typeface="Calibri"/>
              <a:sym typeface="Calibri"/>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5" name="Shape 2065"/>
        <p:cNvGrpSpPr/>
        <p:nvPr/>
      </p:nvGrpSpPr>
      <p:grpSpPr>
        <a:xfrm>
          <a:off x="0" y="0"/>
          <a:ext cx="0" cy="0"/>
          <a:chOff x="0" y="0"/>
          <a:chExt cx="0" cy="0"/>
        </a:xfrm>
      </p:grpSpPr>
      <p:sp>
        <p:nvSpPr>
          <p:cNvPr id="2066" name="Google Shape;2066;p221"/>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2"/>
                </a:solidFill>
                <a:latin typeface="Arial"/>
                <a:ea typeface="Arial"/>
                <a:cs typeface="Arial"/>
                <a:sym typeface="Arial"/>
              </a:rPr>
              <a:t>6.</a:t>
            </a:r>
            <a:fld id="{00000000-1234-1234-1234-123412341234}" type="slidenum">
              <a:rPr b="1" lang="en-US" sz="2000">
                <a:solidFill>
                  <a:schemeClr val="lt2"/>
                </a:solidFill>
                <a:latin typeface="Arial"/>
                <a:ea typeface="Arial"/>
                <a:cs typeface="Arial"/>
                <a:sym typeface="Arial"/>
              </a:rPr>
              <a:t>‹#›</a:t>
            </a:fld>
            <a:endParaRPr b="1" sz="2000">
              <a:solidFill>
                <a:schemeClr val="lt2"/>
              </a:solidFill>
              <a:latin typeface="Arial"/>
              <a:ea typeface="Arial"/>
              <a:cs typeface="Arial"/>
              <a:sym typeface="Arial"/>
            </a:endParaRPr>
          </a:p>
        </p:txBody>
      </p:sp>
      <p:sp>
        <p:nvSpPr>
          <p:cNvPr id="2067" name="Google Shape;2067;p221"/>
          <p:cNvSpPr/>
          <p:nvPr/>
        </p:nvSpPr>
        <p:spPr>
          <a:xfrm>
            <a:off x="1890713" y="107951"/>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2068" name="Google Shape;2068;p221"/>
          <p:cNvSpPr/>
          <p:nvPr/>
        </p:nvSpPr>
        <p:spPr>
          <a:xfrm>
            <a:off x="2273301" y="107951"/>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2069" name="Google Shape;2069;p221"/>
          <p:cNvSpPr/>
          <p:nvPr/>
        </p:nvSpPr>
        <p:spPr>
          <a:xfrm>
            <a:off x="2014539" y="530226"/>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2070" name="Google Shape;2070;p221"/>
          <p:cNvSpPr/>
          <p:nvPr/>
        </p:nvSpPr>
        <p:spPr>
          <a:xfrm>
            <a:off x="2384425" y="530226"/>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2071" name="Google Shape;2071;p221"/>
          <p:cNvSpPr/>
          <p:nvPr/>
        </p:nvSpPr>
        <p:spPr>
          <a:xfrm>
            <a:off x="1600200" y="457201"/>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2072" name="Google Shape;2072;p221"/>
          <p:cNvSpPr/>
          <p:nvPr/>
        </p:nvSpPr>
        <p:spPr>
          <a:xfrm>
            <a:off x="2235200" y="1"/>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2073" name="Google Shape;2073;p221"/>
          <p:cNvSpPr/>
          <p:nvPr/>
        </p:nvSpPr>
        <p:spPr>
          <a:xfrm>
            <a:off x="1966914"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2074" name="Google Shape;2074;p221"/>
          <p:cNvSpPr/>
          <p:nvPr/>
        </p:nvSpPr>
        <p:spPr>
          <a:xfrm>
            <a:off x="744279" y="990600"/>
            <a:ext cx="10898372" cy="3539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3200">
                <a:solidFill>
                  <a:schemeClr val="dk1"/>
                </a:solidFill>
                <a:latin typeface="Times New Roman"/>
                <a:ea typeface="Times New Roman"/>
                <a:cs typeface="Times New Roman"/>
                <a:sym typeface="Times New Roman"/>
              </a:rPr>
              <a:t>We have four sources, each creating 250 8-bit characters per second. If the interleaved unit is a character and 1 synchronizing bit is added to each frame, find (</a:t>
            </a:r>
            <a:r>
              <a:rPr b="1" i="1" lang="en-US" sz="3200">
                <a:solidFill>
                  <a:schemeClr val="hlink"/>
                </a:solidFill>
                <a:latin typeface="Times New Roman"/>
                <a:ea typeface="Times New Roman"/>
                <a:cs typeface="Times New Roman"/>
                <a:sym typeface="Times New Roman"/>
              </a:rPr>
              <a:t>a</a:t>
            </a:r>
            <a:r>
              <a:rPr b="1" i="1" lang="en-US" sz="3200">
                <a:solidFill>
                  <a:schemeClr val="dk1"/>
                </a:solidFill>
                <a:latin typeface="Times New Roman"/>
                <a:ea typeface="Times New Roman"/>
                <a:cs typeface="Times New Roman"/>
                <a:sym typeface="Times New Roman"/>
              </a:rPr>
              <a:t>) the data rate of each source, (</a:t>
            </a:r>
            <a:r>
              <a:rPr b="1" i="1" lang="en-US" sz="3200">
                <a:solidFill>
                  <a:schemeClr val="hlink"/>
                </a:solidFill>
                <a:latin typeface="Times New Roman"/>
                <a:ea typeface="Times New Roman"/>
                <a:cs typeface="Times New Roman"/>
                <a:sym typeface="Times New Roman"/>
              </a:rPr>
              <a:t>b</a:t>
            </a:r>
            <a:r>
              <a:rPr b="1" i="1" lang="en-US" sz="3200">
                <a:solidFill>
                  <a:schemeClr val="dk1"/>
                </a:solidFill>
                <a:latin typeface="Times New Roman"/>
                <a:ea typeface="Times New Roman"/>
                <a:cs typeface="Times New Roman"/>
                <a:sym typeface="Times New Roman"/>
              </a:rPr>
              <a:t>) the duration of each character in each source, (</a:t>
            </a:r>
            <a:r>
              <a:rPr b="1" i="1" lang="en-US" sz="3200">
                <a:solidFill>
                  <a:schemeClr val="hlink"/>
                </a:solidFill>
                <a:latin typeface="Times New Roman"/>
                <a:ea typeface="Times New Roman"/>
                <a:cs typeface="Times New Roman"/>
                <a:sym typeface="Times New Roman"/>
              </a:rPr>
              <a:t>c</a:t>
            </a:r>
            <a:r>
              <a:rPr b="1" i="1" lang="en-US" sz="3200">
                <a:solidFill>
                  <a:schemeClr val="dk1"/>
                </a:solidFill>
                <a:latin typeface="Times New Roman"/>
                <a:ea typeface="Times New Roman"/>
                <a:cs typeface="Times New Roman"/>
                <a:sym typeface="Times New Roman"/>
              </a:rPr>
              <a:t>) the frame rate, (</a:t>
            </a:r>
            <a:r>
              <a:rPr b="1" i="1" lang="en-US" sz="3200">
                <a:solidFill>
                  <a:schemeClr val="hlink"/>
                </a:solidFill>
                <a:latin typeface="Times New Roman"/>
                <a:ea typeface="Times New Roman"/>
                <a:cs typeface="Times New Roman"/>
                <a:sym typeface="Times New Roman"/>
              </a:rPr>
              <a:t>d</a:t>
            </a:r>
            <a:r>
              <a:rPr b="1" i="1" lang="en-US" sz="3200">
                <a:solidFill>
                  <a:schemeClr val="dk1"/>
                </a:solidFill>
                <a:latin typeface="Times New Roman"/>
                <a:ea typeface="Times New Roman"/>
                <a:cs typeface="Times New Roman"/>
                <a:sym typeface="Times New Roman"/>
              </a:rPr>
              <a:t>) the duration of each frame, (</a:t>
            </a:r>
            <a:r>
              <a:rPr b="1" i="1" lang="en-US" sz="3200">
                <a:solidFill>
                  <a:schemeClr val="hlink"/>
                </a:solidFill>
                <a:latin typeface="Times New Roman"/>
                <a:ea typeface="Times New Roman"/>
                <a:cs typeface="Times New Roman"/>
                <a:sym typeface="Times New Roman"/>
              </a:rPr>
              <a:t>e</a:t>
            </a:r>
            <a:r>
              <a:rPr b="1" i="1" lang="en-US" sz="3200">
                <a:solidFill>
                  <a:schemeClr val="dk1"/>
                </a:solidFill>
                <a:latin typeface="Times New Roman"/>
                <a:ea typeface="Times New Roman"/>
                <a:cs typeface="Times New Roman"/>
                <a:sym typeface="Times New Roman"/>
              </a:rPr>
              <a:t>) the number of bits in each frame, and (</a:t>
            </a:r>
            <a:r>
              <a:rPr b="1" i="1" lang="en-US" sz="3200">
                <a:solidFill>
                  <a:schemeClr val="hlink"/>
                </a:solidFill>
                <a:latin typeface="Times New Roman"/>
                <a:ea typeface="Times New Roman"/>
                <a:cs typeface="Times New Roman"/>
                <a:sym typeface="Times New Roman"/>
              </a:rPr>
              <a:t>f</a:t>
            </a:r>
            <a:r>
              <a:rPr b="1" i="1" lang="en-US" sz="3200">
                <a:solidFill>
                  <a:schemeClr val="dk1"/>
                </a:solidFill>
                <a:latin typeface="Times New Roman"/>
                <a:ea typeface="Times New Roman"/>
                <a:cs typeface="Times New Roman"/>
                <a:sym typeface="Times New Roman"/>
              </a:rPr>
              <a:t>) the data rate of the link.</a:t>
            </a:r>
            <a:endParaRPr/>
          </a:p>
        </p:txBody>
      </p:sp>
      <p:sp>
        <p:nvSpPr>
          <p:cNvPr id="2075" name="Google Shape;2075;p221"/>
          <p:cNvSpPr/>
          <p:nvPr/>
        </p:nvSpPr>
        <p:spPr>
          <a:xfrm>
            <a:off x="1359195" y="4641154"/>
            <a:ext cx="8686800" cy="2062103"/>
          </a:xfrm>
          <a:prstGeom prst="rect">
            <a:avLst/>
          </a:prstGeom>
          <a:noFill/>
          <a:ln>
            <a:noFill/>
          </a:ln>
        </p:spPr>
        <p:txBody>
          <a:bodyPr anchorCtr="0" anchor="t" bIns="45700" lIns="91425" spcFirstLastPara="1" rIns="91425" wrap="square" tIns="45700">
            <a:noAutofit/>
          </a:bodyPr>
          <a:lstStyle/>
          <a:p>
            <a:pPr indent="-457200" lvl="0" marL="457200" marR="0" rtl="0" algn="l">
              <a:spcBef>
                <a:spcPts val="0"/>
              </a:spcBef>
              <a:spcAft>
                <a:spcPts val="0"/>
              </a:spcAft>
              <a:buNone/>
            </a:pPr>
            <a:r>
              <a:rPr b="1" i="1" lang="en-US" sz="3200">
                <a:solidFill>
                  <a:schemeClr val="hlink"/>
                </a:solidFill>
                <a:latin typeface="Times New Roman"/>
                <a:ea typeface="Times New Roman"/>
                <a:cs typeface="Times New Roman"/>
                <a:sym typeface="Times New Roman"/>
              </a:rPr>
              <a:t>Solution</a:t>
            </a:r>
            <a:endParaRPr/>
          </a:p>
          <a:p>
            <a:pPr indent="-457200" lvl="0" marL="457200" marR="0" rtl="0" algn="l">
              <a:spcBef>
                <a:spcPts val="0"/>
              </a:spcBef>
              <a:spcAft>
                <a:spcPts val="0"/>
              </a:spcAft>
              <a:buNone/>
            </a:pPr>
            <a:r>
              <a:rPr b="1" i="1" lang="en-US" sz="3200">
                <a:solidFill>
                  <a:schemeClr val="dk1"/>
                </a:solidFill>
                <a:latin typeface="Times"/>
                <a:ea typeface="Times"/>
                <a:cs typeface="Times"/>
                <a:sym typeface="Times"/>
              </a:rPr>
              <a:t>We can answer the questions as follows:</a:t>
            </a:r>
            <a:endParaRPr/>
          </a:p>
          <a:p>
            <a:pPr indent="-457200" lvl="0" marL="457200" marR="0" rtl="0" algn="l">
              <a:spcBef>
                <a:spcPts val="0"/>
              </a:spcBef>
              <a:spcAft>
                <a:spcPts val="0"/>
              </a:spcAft>
              <a:buNone/>
            </a:pPr>
            <a:r>
              <a:rPr b="1" i="1" lang="en-US" sz="3200">
                <a:solidFill>
                  <a:schemeClr val="hlink"/>
                </a:solidFill>
                <a:latin typeface="Times"/>
                <a:ea typeface="Times"/>
                <a:cs typeface="Times"/>
                <a:sym typeface="Times"/>
              </a:rPr>
              <a:t>a.</a:t>
            </a:r>
            <a:r>
              <a:rPr b="1" i="1" lang="en-US" sz="3200">
                <a:solidFill>
                  <a:schemeClr val="dk1"/>
                </a:solidFill>
                <a:latin typeface="Times"/>
                <a:ea typeface="Times"/>
                <a:cs typeface="Times"/>
                <a:sym typeface="Times"/>
              </a:rPr>
              <a:t>  The data rate of each source is 250 × 8 = 2000 bps = 2 kbps.</a:t>
            </a:r>
            <a:endParaRPr/>
          </a:p>
        </p:txBody>
      </p:sp>
      <p:sp>
        <p:nvSpPr>
          <p:cNvPr id="2076" name="Google Shape;2076;p221"/>
          <p:cNvSpPr/>
          <p:nvPr/>
        </p:nvSpPr>
        <p:spPr>
          <a:xfrm>
            <a:off x="2590801" y="0"/>
            <a:ext cx="2759075" cy="5794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3200">
                <a:solidFill>
                  <a:schemeClr val="hlink"/>
                </a:solidFill>
                <a:latin typeface="Arial"/>
                <a:ea typeface="Arial"/>
                <a:cs typeface="Arial"/>
                <a:sym typeface="Arial"/>
              </a:rPr>
              <a:t>Example 6.10</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0" name="Shape 2080"/>
        <p:cNvGrpSpPr/>
        <p:nvPr/>
      </p:nvGrpSpPr>
      <p:grpSpPr>
        <a:xfrm>
          <a:off x="0" y="0"/>
          <a:ext cx="0" cy="0"/>
          <a:chOff x="0" y="0"/>
          <a:chExt cx="0" cy="0"/>
        </a:xfrm>
      </p:grpSpPr>
      <p:sp>
        <p:nvSpPr>
          <p:cNvPr id="2081" name="Google Shape;2081;p222"/>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2"/>
                </a:solidFill>
                <a:latin typeface="Arial"/>
                <a:ea typeface="Arial"/>
                <a:cs typeface="Arial"/>
                <a:sym typeface="Arial"/>
              </a:rPr>
              <a:t>6.</a:t>
            </a:r>
            <a:fld id="{00000000-1234-1234-1234-123412341234}" type="slidenum">
              <a:rPr b="1" lang="en-US" sz="2000">
                <a:solidFill>
                  <a:schemeClr val="lt2"/>
                </a:solidFill>
                <a:latin typeface="Arial"/>
                <a:ea typeface="Arial"/>
                <a:cs typeface="Arial"/>
                <a:sym typeface="Arial"/>
              </a:rPr>
              <a:t>‹#›</a:t>
            </a:fld>
            <a:endParaRPr b="1" sz="2000">
              <a:solidFill>
                <a:schemeClr val="lt2"/>
              </a:solidFill>
              <a:latin typeface="Arial"/>
              <a:ea typeface="Arial"/>
              <a:cs typeface="Arial"/>
              <a:sym typeface="Arial"/>
            </a:endParaRPr>
          </a:p>
        </p:txBody>
      </p:sp>
      <p:sp>
        <p:nvSpPr>
          <p:cNvPr id="2082" name="Google Shape;2082;p222"/>
          <p:cNvSpPr/>
          <p:nvPr/>
        </p:nvSpPr>
        <p:spPr>
          <a:xfrm>
            <a:off x="1890713" y="107951"/>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2083" name="Google Shape;2083;p222"/>
          <p:cNvSpPr/>
          <p:nvPr/>
        </p:nvSpPr>
        <p:spPr>
          <a:xfrm>
            <a:off x="2273301" y="107951"/>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2084" name="Google Shape;2084;p222"/>
          <p:cNvSpPr/>
          <p:nvPr/>
        </p:nvSpPr>
        <p:spPr>
          <a:xfrm>
            <a:off x="2014539" y="530226"/>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2085" name="Google Shape;2085;p222"/>
          <p:cNvSpPr/>
          <p:nvPr/>
        </p:nvSpPr>
        <p:spPr>
          <a:xfrm>
            <a:off x="2384425" y="530226"/>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2086" name="Google Shape;2086;p222"/>
          <p:cNvSpPr/>
          <p:nvPr/>
        </p:nvSpPr>
        <p:spPr>
          <a:xfrm>
            <a:off x="1600200" y="457201"/>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2087" name="Google Shape;2087;p222"/>
          <p:cNvSpPr/>
          <p:nvPr/>
        </p:nvSpPr>
        <p:spPr>
          <a:xfrm>
            <a:off x="2235200" y="1"/>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2088" name="Google Shape;2088;p222"/>
          <p:cNvSpPr/>
          <p:nvPr/>
        </p:nvSpPr>
        <p:spPr>
          <a:xfrm>
            <a:off x="1966914"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Tahoma"/>
              <a:ea typeface="Tahoma"/>
              <a:cs typeface="Tahoma"/>
              <a:sym typeface="Tahoma"/>
            </a:endParaRPr>
          </a:p>
        </p:txBody>
      </p:sp>
      <p:sp>
        <p:nvSpPr>
          <p:cNvPr id="2089" name="Google Shape;2089;p222"/>
          <p:cNvSpPr/>
          <p:nvPr/>
        </p:nvSpPr>
        <p:spPr>
          <a:xfrm>
            <a:off x="423605" y="856357"/>
            <a:ext cx="11313042" cy="6001643"/>
          </a:xfrm>
          <a:prstGeom prst="rect">
            <a:avLst/>
          </a:prstGeom>
          <a:noFill/>
          <a:ln>
            <a:noFill/>
          </a:ln>
        </p:spPr>
        <p:txBody>
          <a:bodyPr anchorCtr="0" anchor="t" bIns="45700" lIns="91425" spcFirstLastPara="1" rIns="91425" wrap="square" tIns="45700">
            <a:noAutofit/>
          </a:bodyPr>
          <a:lstStyle/>
          <a:p>
            <a:pPr indent="-457200" lvl="0" marL="457200" marR="0" rtl="0" algn="l">
              <a:spcBef>
                <a:spcPts val="0"/>
              </a:spcBef>
              <a:spcAft>
                <a:spcPts val="0"/>
              </a:spcAft>
              <a:buNone/>
            </a:pPr>
            <a:r>
              <a:rPr b="1" i="1" lang="en-US" sz="3200">
                <a:solidFill>
                  <a:schemeClr val="hlink"/>
                </a:solidFill>
                <a:latin typeface="Times"/>
                <a:ea typeface="Times"/>
                <a:cs typeface="Times"/>
                <a:sym typeface="Times"/>
              </a:rPr>
              <a:t>b.</a:t>
            </a:r>
            <a:r>
              <a:rPr b="1" i="1" lang="en-US" sz="3200">
                <a:solidFill>
                  <a:schemeClr val="dk1"/>
                </a:solidFill>
                <a:latin typeface="Times"/>
                <a:ea typeface="Times"/>
                <a:cs typeface="Times"/>
                <a:sym typeface="Times"/>
              </a:rPr>
              <a:t>  Each source sends 250 characters per second; therefore, the duration of a character is 1/250 s, or </a:t>
            </a:r>
            <a:br>
              <a:rPr b="1" i="1" lang="en-US" sz="3200">
                <a:solidFill>
                  <a:schemeClr val="dk1"/>
                </a:solidFill>
                <a:latin typeface="Times"/>
                <a:ea typeface="Times"/>
                <a:cs typeface="Times"/>
                <a:sym typeface="Times"/>
              </a:rPr>
            </a:br>
            <a:r>
              <a:rPr b="1" i="1" lang="en-US" sz="3200">
                <a:solidFill>
                  <a:schemeClr val="dk1"/>
                </a:solidFill>
                <a:latin typeface="Times"/>
                <a:ea typeface="Times"/>
                <a:cs typeface="Times"/>
                <a:sym typeface="Times"/>
              </a:rPr>
              <a:t>4 ms.</a:t>
            </a:r>
            <a:endParaRPr b="1" i="1" sz="3200">
              <a:solidFill>
                <a:schemeClr val="dk1"/>
              </a:solidFill>
              <a:latin typeface="Times"/>
              <a:ea typeface="Times"/>
              <a:cs typeface="Times"/>
              <a:sym typeface="Times"/>
            </a:endParaRPr>
          </a:p>
          <a:p>
            <a:pPr indent="-457200" lvl="0" marL="457200" marR="0" rtl="0" algn="l">
              <a:spcBef>
                <a:spcPts val="0"/>
              </a:spcBef>
              <a:spcAft>
                <a:spcPts val="0"/>
              </a:spcAft>
              <a:buNone/>
            </a:pPr>
            <a:r>
              <a:rPr b="1" i="1" lang="en-US" sz="3200">
                <a:solidFill>
                  <a:schemeClr val="hlink"/>
                </a:solidFill>
                <a:latin typeface="Times"/>
                <a:ea typeface="Times"/>
                <a:cs typeface="Times"/>
                <a:sym typeface="Times"/>
              </a:rPr>
              <a:t>c.</a:t>
            </a:r>
            <a:r>
              <a:rPr b="1" i="1" lang="en-US" sz="3200">
                <a:solidFill>
                  <a:schemeClr val="dk1"/>
                </a:solidFill>
                <a:latin typeface="Times"/>
                <a:ea typeface="Times"/>
                <a:cs typeface="Times"/>
                <a:sym typeface="Times"/>
              </a:rPr>
              <a:t>  Each frame has one character from each source, which means the link needs to send 250 frames per second to keep the transmission rate of each source.</a:t>
            </a:r>
            <a:endParaRPr/>
          </a:p>
          <a:p>
            <a:pPr indent="-457200" lvl="0" marL="457200" marR="0" rtl="0" algn="l">
              <a:spcBef>
                <a:spcPts val="0"/>
              </a:spcBef>
              <a:spcAft>
                <a:spcPts val="0"/>
              </a:spcAft>
              <a:buNone/>
            </a:pPr>
            <a:r>
              <a:rPr b="1" i="1" lang="en-US" sz="3200">
                <a:solidFill>
                  <a:schemeClr val="hlink"/>
                </a:solidFill>
                <a:latin typeface="Times"/>
                <a:ea typeface="Times"/>
                <a:cs typeface="Times"/>
                <a:sym typeface="Times"/>
              </a:rPr>
              <a:t>d.</a:t>
            </a:r>
            <a:r>
              <a:rPr b="1" i="1" lang="en-US" sz="3200">
                <a:solidFill>
                  <a:schemeClr val="dk1"/>
                </a:solidFill>
                <a:latin typeface="Times"/>
                <a:ea typeface="Times"/>
                <a:cs typeface="Times"/>
                <a:sym typeface="Times"/>
              </a:rPr>
              <a:t>  The duration of each frame is 1/250 s, or 4 ms. Note that the duration of each frame is the same as the duration of each character coming from each source.</a:t>
            </a:r>
            <a:endParaRPr/>
          </a:p>
          <a:p>
            <a:pPr indent="-457200" lvl="0" marL="457200" marR="0" rtl="0" algn="l">
              <a:spcBef>
                <a:spcPts val="0"/>
              </a:spcBef>
              <a:spcAft>
                <a:spcPts val="0"/>
              </a:spcAft>
              <a:buNone/>
            </a:pPr>
            <a:r>
              <a:rPr b="1" i="1" lang="en-US" sz="3200">
                <a:solidFill>
                  <a:schemeClr val="hlink"/>
                </a:solidFill>
                <a:latin typeface="Times"/>
                <a:ea typeface="Times"/>
                <a:cs typeface="Times"/>
                <a:sym typeface="Times"/>
              </a:rPr>
              <a:t>e.</a:t>
            </a:r>
            <a:r>
              <a:rPr b="1" i="1" lang="en-US" sz="3200">
                <a:solidFill>
                  <a:schemeClr val="dk1"/>
                </a:solidFill>
                <a:latin typeface="Times"/>
                <a:ea typeface="Times"/>
                <a:cs typeface="Times"/>
                <a:sym typeface="Times"/>
              </a:rPr>
              <a:t>  Each frame carries 4 characters and 1 extra synchronizing bit. This means that each frame is </a:t>
            </a:r>
            <a:br>
              <a:rPr b="1" i="1" lang="en-US" sz="3200">
                <a:solidFill>
                  <a:schemeClr val="dk1"/>
                </a:solidFill>
                <a:latin typeface="Times"/>
                <a:ea typeface="Times"/>
                <a:cs typeface="Times"/>
                <a:sym typeface="Times"/>
              </a:rPr>
            </a:br>
            <a:r>
              <a:rPr b="1" i="1" lang="en-US" sz="3200">
                <a:solidFill>
                  <a:schemeClr val="dk1"/>
                </a:solidFill>
                <a:latin typeface="Times"/>
                <a:ea typeface="Times"/>
                <a:cs typeface="Times"/>
                <a:sym typeface="Times"/>
              </a:rPr>
              <a:t>4 × 8 + 1 = 33 bits.</a:t>
            </a:r>
            <a:endParaRPr/>
          </a:p>
        </p:txBody>
      </p:sp>
      <p:sp>
        <p:nvSpPr>
          <p:cNvPr id="2090" name="Google Shape;2090;p222"/>
          <p:cNvSpPr/>
          <p:nvPr/>
        </p:nvSpPr>
        <p:spPr>
          <a:xfrm>
            <a:off x="2590801" y="0"/>
            <a:ext cx="5084763" cy="5794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3200">
                <a:solidFill>
                  <a:schemeClr val="hlink"/>
                </a:solidFill>
                <a:latin typeface="Arial"/>
                <a:ea typeface="Arial"/>
                <a:cs typeface="Arial"/>
                <a:sym typeface="Arial"/>
              </a:rPr>
              <a:t>Example 6.10 (continued)</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4" name="Shape 2094"/>
        <p:cNvGrpSpPr/>
        <p:nvPr/>
      </p:nvGrpSpPr>
      <p:grpSpPr>
        <a:xfrm>
          <a:off x="0" y="0"/>
          <a:ext cx="0" cy="0"/>
          <a:chOff x="0" y="0"/>
          <a:chExt cx="0" cy="0"/>
        </a:xfrm>
      </p:grpSpPr>
      <p:sp>
        <p:nvSpPr>
          <p:cNvPr id="2095" name="Google Shape;2095;p223"/>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2"/>
                </a:solidFill>
                <a:latin typeface="Arial"/>
                <a:ea typeface="Arial"/>
                <a:cs typeface="Arial"/>
                <a:sym typeface="Arial"/>
              </a:rPr>
              <a:t>6.</a:t>
            </a:r>
            <a:fld id="{00000000-1234-1234-1234-123412341234}" type="slidenum">
              <a:rPr b="1" lang="en-US" sz="2000">
                <a:solidFill>
                  <a:schemeClr val="lt2"/>
                </a:solidFill>
                <a:latin typeface="Arial"/>
                <a:ea typeface="Arial"/>
                <a:cs typeface="Arial"/>
                <a:sym typeface="Arial"/>
              </a:rPr>
              <a:t>‹#›</a:t>
            </a:fld>
            <a:endParaRPr b="1" sz="2000">
              <a:solidFill>
                <a:schemeClr val="lt2"/>
              </a:solidFill>
              <a:latin typeface="Arial"/>
              <a:ea typeface="Arial"/>
              <a:cs typeface="Arial"/>
              <a:sym typeface="Arial"/>
            </a:endParaRPr>
          </a:p>
        </p:txBody>
      </p:sp>
      <p:sp>
        <p:nvSpPr>
          <p:cNvPr id="2096" name="Google Shape;2096;p223"/>
          <p:cNvSpPr txBox="1"/>
          <p:nvPr>
            <p:ph type="title"/>
          </p:nvPr>
        </p:nvSpPr>
        <p:spPr>
          <a:xfrm>
            <a:off x="2209800" y="609600"/>
            <a:ext cx="7772400" cy="1143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Inefficient use of Bandwidth</a:t>
            </a:r>
            <a:endParaRPr/>
          </a:p>
        </p:txBody>
      </p:sp>
      <p:sp>
        <p:nvSpPr>
          <p:cNvPr id="2097" name="Google Shape;2097;p223"/>
          <p:cNvSpPr txBox="1"/>
          <p:nvPr>
            <p:ph idx="1" type="body"/>
          </p:nvPr>
        </p:nvSpPr>
        <p:spPr>
          <a:xfrm>
            <a:off x="838199" y="1981200"/>
            <a:ext cx="10379149" cy="41148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200"/>
              <a:buChar char="•"/>
            </a:pPr>
            <a:r>
              <a:rPr lang="en-US" sz="3200"/>
              <a:t>Sometimes an input link may have no data to transmit.</a:t>
            </a:r>
            <a:endParaRPr/>
          </a:p>
          <a:p>
            <a:pPr indent="-228600" lvl="0" marL="228600" rtl="0" algn="l">
              <a:lnSpc>
                <a:spcPct val="90000"/>
              </a:lnSpc>
              <a:spcBef>
                <a:spcPts val="1000"/>
              </a:spcBef>
              <a:spcAft>
                <a:spcPts val="0"/>
              </a:spcAft>
              <a:buClr>
                <a:schemeClr val="dk1"/>
              </a:buClr>
              <a:buSzPts val="3200"/>
              <a:buChar char="•"/>
            </a:pPr>
            <a:r>
              <a:rPr lang="en-US" sz="3200"/>
              <a:t>When that happens, one or more slots on the output link will go unused.</a:t>
            </a:r>
            <a:endParaRPr/>
          </a:p>
          <a:p>
            <a:pPr indent="-228600" lvl="0" marL="228600" rtl="0" algn="l">
              <a:lnSpc>
                <a:spcPct val="90000"/>
              </a:lnSpc>
              <a:spcBef>
                <a:spcPts val="1000"/>
              </a:spcBef>
              <a:spcAft>
                <a:spcPts val="0"/>
              </a:spcAft>
              <a:buClr>
                <a:schemeClr val="dk1"/>
              </a:buClr>
              <a:buSzPts val="3200"/>
              <a:buChar char="•"/>
            </a:pPr>
            <a:r>
              <a:rPr lang="en-US" sz="3200"/>
              <a:t>That is wasting the bandwidth.</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1" name="Shape 2101"/>
        <p:cNvGrpSpPr/>
        <p:nvPr/>
      </p:nvGrpSpPr>
      <p:grpSpPr>
        <a:xfrm>
          <a:off x="0" y="0"/>
          <a:ext cx="0" cy="0"/>
          <a:chOff x="0" y="0"/>
          <a:chExt cx="0" cy="0"/>
        </a:xfrm>
      </p:grpSpPr>
      <p:sp>
        <p:nvSpPr>
          <p:cNvPr id="2102" name="Google Shape;2102;p224"/>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2"/>
                </a:solidFill>
                <a:latin typeface="Arial"/>
                <a:ea typeface="Arial"/>
                <a:cs typeface="Arial"/>
                <a:sym typeface="Arial"/>
              </a:rPr>
              <a:t>6.</a:t>
            </a:r>
            <a:fld id="{00000000-1234-1234-1234-123412341234}" type="slidenum">
              <a:rPr b="1" lang="en-US" sz="2000">
                <a:solidFill>
                  <a:schemeClr val="lt2"/>
                </a:solidFill>
                <a:latin typeface="Arial"/>
                <a:ea typeface="Arial"/>
                <a:cs typeface="Arial"/>
                <a:sym typeface="Arial"/>
              </a:rPr>
              <a:t>‹#›</a:t>
            </a:fld>
            <a:endParaRPr b="1" sz="2000">
              <a:solidFill>
                <a:schemeClr val="lt2"/>
              </a:solidFill>
              <a:latin typeface="Arial"/>
              <a:ea typeface="Arial"/>
              <a:cs typeface="Arial"/>
              <a:sym typeface="Arial"/>
            </a:endParaRPr>
          </a:p>
        </p:txBody>
      </p:sp>
      <p:cxnSp>
        <p:nvCxnSpPr>
          <p:cNvPr id="2103" name="Google Shape;2103;p224"/>
          <p:cNvCxnSpPr/>
          <p:nvPr/>
        </p:nvCxnSpPr>
        <p:spPr>
          <a:xfrm>
            <a:off x="1676400" y="533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2104" name="Google Shape;2104;p224"/>
          <p:cNvCxnSpPr/>
          <p:nvPr/>
        </p:nvCxnSpPr>
        <p:spPr>
          <a:xfrm>
            <a:off x="1676400" y="1371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2105" name="Google Shape;2105;p224"/>
          <p:cNvSpPr txBox="1"/>
          <p:nvPr/>
        </p:nvSpPr>
        <p:spPr>
          <a:xfrm>
            <a:off x="1828800" y="762000"/>
            <a:ext cx="3011488"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folHlink"/>
                </a:solidFill>
                <a:latin typeface="Times New Roman"/>
                <a:ea typeface="Times New Roman"/>
                <a:cs typeface="Times New Roman"/>
                <a:sym typeface="Times New Roman"/>
              </a:rPr>
              <a:t>Figure 6.18  </a:t>
            </a:r>
            <a:r>
              <a:rPr b="1" i="1" lang="en-US" sz="2000">
                <a:solidFill>
                  <a:schemeClr val="dk1"/>
                </a:solidFill>
                <a:latin typeface="Times New Roman"/>
                <a:ea typeface="Times New Roman"/>
                <a:cs typeface="Times New Roman"/>
                <a:sym typeface="Times New Roman"/>
              </a:rPr>
              <a:t>Empty slots</a:t>
            </a:r>
            <a:endParaRPr/>
          </a:p>
        </p:txBody>
      </p:sp>
      <p:cxnSp>
        <p:nvCxnSpPr>
          <p:cNvPr id="2106" name="Google Shape;2106;p224"/>
          <p:cNvCxnSpPr/>
          <p:nvPr/>
        </p:nvCxnSpPr>
        <p:spPr>
          <a:xfrm>
            <a:off x="1676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2107" name="Google Shape;2107;p224"/>
          <p:cNvPicPr preferRelativeResize="0"/>
          <p:nvPr/>
        </p:nvPicPr>
        <p:blipFill rotWithShape="1">
          <a:blip r:embed="rId3">
            <a:alphaModFix/>
          </a:blip>
          <a:srcRect b="0" l="0" r="0" t="0"/>
          <a:stretch/>
        </p:blipFill>
        <p:spPr>
          <a:xfrm>
            <a:off x="2090738" y="2516188"/>
            <a:ext cx="8043862" cy="228441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7"/>
          <p:cNvSpPr txBox="1"/>
          <p:nvPr>
            <p:ph type="title"/>
          </p:nvPr>
        </p:nvSpPr>
        <p:spPr>
          <a:xfrm>
            <a:off x="1066800" y="679000"/>
            <a:ext cx="10058400" cy="84143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SYLLABUS</a:t>
            </a:r>
            <a:endParaRPr b="1"/>
          </a:p>
        </p:txBody>
      </p:sp>
      <p:graphicFrame>
        <p:nvGraphicFramePr>
          <p:cNvPr id="176" name="Google Shape;176;p27"/>
          <p:cNvGraphicFramePr/>
          <p:nvPr/>
        </p:nvGraphicFramePr>
        <p:xfrm>
          <a:off x="1985818" y="1838036"/>
          <a:ext cx="3000000" cy="3000000"/>
        </p:xfrm>
        <a:graphic>
          <a:graphicData uri="http://schemas.openxmlformats.org/drawingml/2006/table">
            <a:tbl>
              <a:tblPr>
                <a:noFill/>
                <a:tableStyleId>{3BE08EC4-72A7-420E-A788-60EC6BA462DD}</a:tableStyleId>
              </a:tblPr>
              <a:tblGrid>
                <a:gridCol w="754375"/>
                <a:gridCol w="6505825"/>
                <a:gridCol w="720000"/>
              </a:tblGrid>
              <a:tr h="369100">
                <a:tc>
                  <a:txBody>
                    <a:bodyPr/>
                    <a:lstStyle/>
                    <a:p>
                      <a:pPr indent="0" lvl="0" marL="0" marR="6985" rtl="0" algn="ctr">
                        <a:spcBef>
                          <a:spcPts val="0"/>
                        </a:spcBef>
                        <a:spcAft>
                          <a:spcPts val="0"/>
                        </a:spcAft>
                        <a:buNone/>
                      </a:pPr>
                      <a:r>
                        <a:rPr b="1" lang="en-US" sz="1100" u="none" cap="none" strike="noStrike">
                          <a:solidFill>
                            <a:srgbClr val="000000"/>
                          </a:solidFill>
                          <a:latin typeface="Times New Roman"/>
                          <a:ea typeface="Times New Roman"/>
                          <a:cs typeface="Times New Roman"/>
                          <a:sym typeface="Times New Roman"/>
                        </a:rPr>
                        <a:t>Unit No.</a:t>
                      </a:r>
                      <a:endParaRPr sz="1100" u="none" cap="none" strike="noStrike">
                        <a:latin typeface="Times New Roman"/>
                        <a:ea typeface="Times New Roman"/>
                        <a:cs typeface="Times New Roman"/>
                        <a:sym typeface="Times New Roman"/>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6985" rtl="0" algn="ctr">
                        <a:spcBef>
                          <a:spcPts val="0"/>
                        </a:spcBef>
                        <a:spcAft>
                          <a:spcPts val="0"/>
                        </a:spcAft>
                        <a:buNone/>
                      </a:pPr>
                      <a:r>
                        <a:rPr b="1" lang="en-US" sz="1100" u="none" cap="none" strike="noStrike">
                          <a:solidFill>
                            <a:srgbClr val="000000"/>
                          </a:solidFill>
                          <a:latin typeface="Times New Roman"/>
                          <a:ea typeface="Times New Roman"/>
                          <a:cs typeface="Times New Roman"/>
                          <a:sym typeface="Times New Roman"/>
                        </a:rPr>
                        <a:t>Topics</a:t>
                      </a:r>
                      <a:endParaRPr sz="1100" u="none" cap="none" strike="noStrike">
                        <a:latin typeface="Times New Roman"/>
                        <a:ea typeface="Times New Roman"/>
                        <a:cs typeface="Times New Roman"/>
                        <a:sym typeface="Times New Roman"/>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6985" rtl="0" algn="ctr">
                        <a:spcBef>
                          <a:spcPts val="0"/>
                        </a:spcBef>
                        <a:spcAft>
                          <a:spcPts val="0"/>
                        </a:spcAft>
                        <a:buNone/>
                      </a:pPr>
                      <a:r>
                        <a:rPr b="1" lang="en-US" sz="1100" u="none" cap="none" strike="noStrike">
                          <a:solidFill>
                            <a:srgbClr val="000000"/>
                          </a:solidFill>
                          <a:latin typeface="Times New Roman"/>
                          <a:ea typeface="Times New Roman"/>
                          <a:cs typeface="Times New Roman"/>
                          <a:sym typeface="Times New Roman"/>
                        </a:rPr>
                        <a:t>Hrs.</a:t>
                      </a:r>
                      <a:endParaRPr sz="1100" u="none" cap="none" strike="noStrike">
                        <a:latin typeface="Times New Roman"/>
                        <a:ea typeface="Times New Roman"/>
                        <a:cs typeface="Times New Roman"/>
                        <a:sym typeface="Times New Roman"/>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931150">
                <a:tc>
                  <a:txBody>
                    <a:bodyPr/>
                    <a:lstStyle/>
                    <a:p>
                      <a:pPr indent="0" lvl="0" marL="0" marR="6985" rtl="0" algn="ctr">
                        <a:spcBef>
                          <a:spcPts val="0"/>
                        </a:spcBef>
                        <a:spcAft>
                          <a:spcPts val="0"/>
                        </a:spcAft>
                        <a:buNone/>
                      </a:pPr>
                      <a:r>
                        <a:rPr b="1" lang="en-US" sz="1100" u="none" cap="none" strike="noStrike">
                          <a:solidFill>
                            <a:srgbClr val="000000"/>
                          </a:solidFill>
                          <a:latin typeface="Times New Roman"/>
                          <a:ea typeface="Times New Roman"/>
                          <a:cs typeface="Times New Roman"/>
                          <a:sym typeface="Times New Roman"/>
                        </a:rPr>
                        <a:t>1</a:t>
                      </a:r>
                      <a:endParaRPr sz="1100" u="none" cap="none" strike="noStrike">
                        <a:latin typeface="Times New Roman"/>
                        <a:ea typeface="Times New Roman"/>
                        <a:cs typeface="Times New Roman"/>
                        <a:sym typeface="Times New Roman"/>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6985" rtl="0" algn="just">
                        <a:spcBef>
                          <a:spcPts val="0"/>
                        </a:spcBef>
                        <a:spcAft>
                          <a:spcPts val="0"/>
                        </a:spcAft>
                        <a:buNone/>
                      </a:pPr>
                      <a:r>
                        <a:rPr b="1" lang="en-US" sz="1100" u="none" cap="none" strike="noStrike">
                          <a:latin typeface="Times New Roman"/>
                          <a:ea typeface="Times New Roman"/>
                          <a:cs typeface="Times New Roman"/>
                          <a:sym typeface="Times New Roman"/>
                        </a:rPr>
                        <a:t>Introduction</a:t>
                      </a:r>
                      <a:r>
                        <a:rPr lang="en-US" sz="1100" u="none" cap="none" strike="noStrike">
                          <a:latin typeface="Times New Roman"/>
                          <a:ea typeface="Times New Roman"/>
                          <a:cs typeface="Times New Roman"/>
                          <a:sym typeface="Times New Roman"/>
                        </a:rPr>
                        <a:t>: Data Communications, Networks, Network Types, Network Models, Protocol Layering, TCP/IP Protocol Suite, OSI Model. </a:t>
                      </a:r>
                      <a:endParaRPr sz="1100" u="none" cap="none" strike="noStrike">
                        <a:latin typeface="Times New Roman"/>
                        <a:ea typeface="Times New Roman"/>
                        <a:cs typeface="Times New Roman"/>
                        <a:sym typeface="Times New Roman"/>
                      </a:endParaRPr>
                    </a:p>
                    <a:p>
                      <a:pPr indent="0" lvl="0" marL="0" marR="6985" rtl="0" algn="just">
                        <a:spcBef>
                          <a:spcPts val="0"/>
                        </a:spcBef>
                        <a:spcAft>
                          <a:spcPts val="0"/>
                        </a:spcAft>
                        <a:buNone/>
                      </a:pPr>
                      <a:r>
                        <a:rPr b="1" lang="en-US" sz="1100" u="none" cap="none" strike="noStrike">
                          <a:latin typeface="Times New Roman"/>
                          <a:ea typeface="Times New Roman"/>
                          <a:cs typeface="Times New Roman"/>
                          <a:sym typeface="Times New Roman"/>
                        </a:rPr>
                        <a:t>Physical Layer:</a:t>
                      </a:r>
                      <a:r>
                        <a:rPr lang="en-US" sz="1100" u="none" cap="none" strike="noStrike">
                          <a:latin typeface="Times New Roman"/>
                          <a:ea typeface="Times New Roman"/>
                          <a:cs typeface="Times New Roman"/>
                          <a:sym typeface="Times New Roman"/>
                        </a:rPr>
                        <a:t> Data and signals Digital Transmission, (D-D Conversion) Bandwidth Utilization, Multiplexing, Switching, Circuit Switched Networks, Packet Switching.</a:t>
                      </a:r>
                      <a:endParaRPr sz="1100" u="none" cap="none" strike="noStrike">
                        <a:latin typeface="Times New Roman"/>
                        <a:ea typeface="Times New Roman"/>
                        <a:cs typeface="Times New Roman"/>
                        <a:sym typeface="Times New Roman"/>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6985" rtl="0" algn="ctr">
                        <a:spcBef>
                          <a:spcPts val="0"/>
                        </a:spcBef>
                        <a:spcAft>
                          <a:spcPts val="0"/>
                        </a:spcAft>
                        <a:buNone/>
                      </a:pPr>
                      <a:r>
                        <a:rPr b="1" lang="en-US" sz="1100" u="none" cap="none" strike="noStrike">
                          <a:solidFill>
                            <a:srgbClr val="000000"/>
                          </a:solidFill>
                          <a:latin typeface="Times New Roman"/>
                          <a:ea typeface="Times New Roman"/>
                          <a:cs typeface="Times New Roman"/>
                          <a:sym typeface="Times New Roman"/>
                        </a:rPr>
                        <a:t>8</a:t>
                      </a:r>
                      <a:endParaRPr sz="1100" u="none" cap="none" strike="noStrike">
                        <a:latin typeface="Times New Roman"/>
                        <a:ea typeface="Times New Roman"/>
                        <a:cs typeface="Times New Roman"/>
                        <a:sym typeface="Times New Roman"/>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884325">
                <a:tc>
                  <a:txBody>
                    <a:bodyPr/>
                    <a:lstStyle/>
                    <a:p>
                      <a:pPr indent="0" lvl="0" marL="0" marR="6985" rtl="0" algn="ctr">
                        <a:spcBef>
                          <a:spcPts val="0"/>
                        </a:spcBef>
                        <a:spcAft>
                          <a:spcPts val="0"/>
                        </a:spcAft>
                        <a:buNone/>
                      </a:pPr>
                      <a:r>
                        <a:rPr b="1" lang="en-US" sz="1100" u="none" cap="none" strike="noStrike">
                          <a:solidFill>
                            <a:srgbClr val="000000"/>
                          </a:solidFill>
                          <a:latin typeface="Times New Roman"/>
                          <a:ea typeface="Times New Roman"/>
                          <a:cs typeface="Times New Roman"/>
                          <a:sym typeface="Times New Roman"/>
                        </a:rPr>
                        <a:t>2</a:t>
                      </a:r>
                      <a:endParaRPr sz="1100" u="none" cap="none" strike="noStrike">
                        <a:latin typeface="Times New Roman"/>
                        <a:ea typeface="Times New Roman"/>
                        <a:cs typeface="Times New Roman"/>
                        <a:sym typeface="Times New Roman"/>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6985" rtl="0" algn="just">
                        <a:spcBef>
                          <a:spcPts val="0"/>
                        </a:spcBef>
                        <a:spcAft>
                          <a:spcPts val="0"/>
                        </a:spcAft>
                        <a:buNone/>
                      </a:pPr>
                      <a:r>
                        <a:rPr b="1" lang="en-US" sz="1100" u="none" cap="none" strike="noStrike">
                          <a:latin typeface="Times New Roman"/>
                          <a:ea typeface="Times New Roman"/>
                          <a:cs typeface="Times New Roman"/>
                          <a:sym typeface="Times New Roman"/>
                        </a:rPr>
                        <a:t>Data Link Layer:</a:t>
                      </a:r>
                      <a:r>
                        <a:rPr lang="en-US" sz="1100" u="none" cap="none" strike="noStrike">
                          <a:latin typeface="Times New Roman"/>
                          <a:ea typeface="Times New Roman"/>
                          <a:cs typeface="Times New Roman"/>
                          <a:sym typeface="Times New Roman"/>
                        </a:rPr>
                        <a:t> Link Layer Addressing, Error Detection and Correction, Block Coding, Cyclic Codes, Checksum. </a:t>
                      </a:r>
                      <a:endParaRPr sz="1100" u="none" cap="none" strike="noStrike">
                        <a:latin typeface="Times New Roman"/>
                        <a:ea typeface="Times New Roman"/>
                        <a:cs typeface="Times New Roman"/>
                        <a:sym typeface="Times New Roman"/>
                      </a:endParaRPr>
                    </a:p>
                    <a:p>
                      <a:pPr indent="0" lvl="0" marL="0" marR="6985" rtl="0" algn="just">
                        <a:spcBef>
                          <a:spcPts val="0"/>
                        </a:spcBef>
                        <a:spcAft>
                          <a:spcPts val="0"/>
                        </a:spcAft>
                        <a:buNone/>
                      </a:pPr>
                      <a:r>
                        <a:rPr b="1" lang="en-US" sz="1100" u="none" cap="none" strike="noStrike">
                          <a:latin typeface="Times New Roman"/>
                          <a:ea typeface="Times New Roman"/>
                          <a:cs typeface="Times New Roman"/>
                          <a:sym typeface="Times New Roman"/>
                        </a:rPr>
                        <a:t>Data Link Control:</a:t>
                      </a:r>
                      <a:r>
                        <a:rPr lang="en-US" sz="1100" u="none" cap="none" strike="noStrike">
                          <a:latin typeface="Times New Roman"/>
                          <a:ea typeface="Times New Roman"/>
                          <a:cs typeface="Times New Roman"/>
                          <a:sym typeface="Times New Roman"/>
                        </a:rPr>
                        <a:t> DLC Services, Data-Link Layer Protocols, Media Access Control, Wired LANs, Ethernet protocol.</a:t>
                      </a:r>
                      <a:endParaRPr sz="1100" u="none" cap="none" strike="noStrike">
                        <a:latin typeface="Times New Roman"/>
                        <a:ea typeface="Times New Roman"/>
                        <a:cs typeface="Times New Roman"/>
                        <a:sym typeface="Times New Roman"/>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6985" rtl="0" algn="ctr">
                        <a:spcBef>
                          <a:spcPts val="0"/>
                        </a:spcBef>
                        <a:spcAft>
                          <a:spcPts val="0"/>
                        </a:spcAft>
                        <a:buNone/>
                      </a:pPr>
                      <a:r>
                        <a:rPr b="1" lang="en-US" sz="1100" u="none" cap="none" strike="noStrike">
                          <a:solidFill>
                            <a:srgbClr val="000000"/>
                          </a:solidFill>
                          <a:latin typeface="Times New Roman"/>
                          <a:ea typeface="Times New Roman"/>
                          <a:cs typeface="Times New Roman"/>
                          <a:sym typeface="Times New Roman"/>
                        </a:rPr>
                        <a:t>8</a:t>
                      </a:r>
                      <a:endParaRPr sz="1100" u="none" cap="none" strike="noStrike">
                        <a:latin typeface="Times New Roman"/>
                        <a:ea typeface="Times New Roman"/>
                        <a:cs typeface="Times New Roman"/>
                        <a:sym typeface="Times New Roman"/>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107325">
                <a:tc>
                  <a:txBody>
                    <a:bodyPr/>
                    <a:lstStyle/>
                    <a:p>
                      <a:pPr indent="0" lvl="0" marL="0" marR="6985" rtl="0" algn="ctr">
                        <a:spcBef>
                          <a:spcPts val="0"/>
                        </a:spcBef>
                        <a:spcAft>
                          <a:spcPts val="0"/>
                        </a:spcAft>
                        <a:buNone/>
                      </a:pPr>
                      <a:r>
                        <a:rPr b="1" lang="en-US" sz="1100" u="none" cap="none" strike="noStrike">
                          <a:solidFill>
                            <a:srgbClr val="000000"/>
                          </a:solidFill>
                          <a:latin typeface="Times New Roman"/>
                          <a:ea typeface="Times New Roman"/>
                          <a:cs typeface="Times New Roman"/>
                          <a:sym typeface="Times New Roman"/>
                        </a:rPr>
                        <a:t>3</a:t>
                      </a:r>
                      <a:endParaRPr sz="1100" u="none" cap="none" strike="noStrike">
                        <a:latin typeface="Times New Roman"/>
                        <a:ea typeface="Times New Roman"/>
                        <a:cs typeface="Times New Roman"/>
                        <a:sym typeface="Times New Roman"/>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6985" rtl="0" algn="just">
                        <a:spcBef>
                          <a:spcPts val="0"/>
                        </a:spcBef>
                        <a:spcAft>
                          <a:spcPts val="0"/>
                        </a:spcAft>
                        <a:buNone/>
                      </a:pPr>
                      <a:r>
                        <a:rPr b="1" lang="en-US" sz="1100" u="none" cap="none" strike="noStrike">
                          <a:latin typeface="Times New Roman"/>
                          <a:ea typeface="Times New Roman"/>
                          <a:cs typeface="Times New Roman"/>
                          <a:sym typeface="Times New Roman"/>
                        </a:rPr>
                        <a:t>Network Layer:</a:t>
                      </a:r>
                      <a:r>
                        <a:rPr lang="en-US" sz="1100" u="none" cap="none" strike="noStrike">
                          <a:latin typeface="Times New Roman"/>
                          <a:ea typeface="Times New Roman"/>
                          <a:cs typeface="Times New Roman"/>
                          <a:sym typeface="Times New Roman"/>
                        </a:rPr>
                        <a:t> Network Layer Services, Packet Switching, Network Layer Performance, IPV4 Addresses. </a:t>
                      </a:r>
                      <a:endParaRPr sz="1100" u="none" cap="none" strike="noStrike">
                        <a:latin typeface="Times New Roman"/>
                        <a:ea typeface="Times New Roman"/>
                        <a:cs typeface="Times New Roman"/>
                        <a:sym typeface="Times New Roman"/>
                      </a:endParaRPr>
                    </a:p>
                    <a:p>
                      <a:pPr indent="0" lvl="0" marL="0" marR="6985" rtl="0" algn="just">
                        <a:spcBef>
                          <a:spcPts val="0"/>
                        </a:spcBef>
                        <a:spcAft>
                          <a:spcPts val="0"/>
                        </a:spcAft>
                        <a:buNone/>
                      </a:pPr>
                      <a:r>
                        <a:rPr b="1" lang="en-US" sz="1100" u="none" cap="none" strike="noStrike">
                          <a:latin typeface="Times New Roman"/>
                          <a:ea typeface="Times New Roman"/>
                          <a:cs typeface="Times New Roman"/>
                          <a:sym typeface="Times New Roman"/>
                        </a:rPr>
                        <a:t>Network Layer Protocols:</a:t>
                      </a:r>
                      <a:r>
                        <a:rPr lang="en-US" sz="1100" u="none" cap="none" strike="noStrike">
                          <a:latin typeface="Times New Roman"/>
                          <a:ea typeface="Times New Roman"/>
                          <a:cs typeface="Times New Roman"/>
                          <a:sym typeface="Times New Roman"/>
                        </a:rPr>
                        <a:t> Internet Protocol, ICMPV4, Unicast Routing, Routing algorithms, Unicast routing protocols, Internet Structure, Routing Information Protocol (RIP), Next Generation IP: IPV6 Addressing, IPV6 Protocol, ICMPv6 Protocol, Transition from IPV4 to IPV6</a:t>
                      </a:r>
                      <a:endParaRPr sz="1100" u="none" cap="none" strike="noStrike">
                        <a:latin typeface="Times New Roman"/>
                        <a:ea typeface="Times New Roman"/>
                        <a:cs typeface="Times New Roman"/>
                        <a:sym typeface="Times New Roman"/>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6985" rtl="0" algn="ctr">
                        <a:spcBef>
                          <a:spcPts val="0"/>
                        </a:spcBef>
                        <a:spcAft>
                          <a:spcPts val="0"/>
                        </a:spcAft>
                        <a:buNone/>
                      </a:pPr>
                      <a:r>
                        <a:rPr b="1" lang="en-US" sz="1100" u="none" cap="none" strike="noStrike">
                          <a:solidFill>
                            <a:srgbClr val="000000"/>
                          </a:solidFill>
                          <a:latin typeface="Times New Roman"/>
                          <a:ea typeface="Times New Roman"/>
                          <a:cs typeface="Times New Roman"/>
                          <a:sym typeface="Times New Roman"/>
                        </a:rPr>
                        <a:t>9</a:t>
                      </a:r>
                      <a:endParaRPr sz="1100" u="none" cap="none" strike="noStrike">
                        <a:latin typeface="Times New Roman"/>
                        <a:ea typeface="Times New Roman"/>
                        <a:cs typeface="Times New Roman"/>
                        <a:sym typeface="Times New Roman"/>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3650">
                <a:tc>
                  <a:txBody>
                    <a:bodyPr/>
                    <a:lstStyle/>
                    <a:p>
                      <a:pPr indent="0" lvl="0" marL="0" marR="6985" rtl="0" algn="ctr">
                        <a:spcBef>
                          <a:spcPts val="0"/>
                        </a:spcBef>
                        <a:spcAft>
                          <a:spcPts val="0"/>
                        </a:spcAft>
                        <a:buNone/>
                      </a:pPr>
                      <a:r>
                        <a:rPr b="1" lang="en-US" sz="1100" u="none" cap="none" strike="noStrike">
                          <a:solidFill>
                            <a:srgbClr val="000000"/>
                          </a:solidFill>
                          <a:latin typeface="Times New Roman"/>
                          <a:ea typeface="Times New Roman"/>
                          <a:cs typeface="Times New Roman"/>
                          <a:sym typeface="Times New Roman"/>
                        </a:rPr>
                        <a:t>4</a:t>
                      </a:r>
                      <a:endParaRPr sz="1100" u="none" cap="none" strike="noStrike">
                        <a:latin typeface="Times New Roman"/>
                        <a:ea typeface="Times New Roman"/>
                        <a:cs typeface="Times New Roman"/>
                        <a:sym typeface="Times New Roman"/>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6985" rtl="0" algn="just">
                        <a:spcBef>
                          <a:spcPts val="0"/>
                        </a:spcBef>
                        <a:spcAft>
                          <a:spcPts val="0"/>
                        </a:spcAft>
                        <a:buNone/>
                      </a:pPr>
                      <a:r>
                        <a:rPr b="1" lang="en-US" sz="1100" u="none" cap="none" strike="noStrike">
                          <a:latin typeface="Times New Roman"/>
                          <a:ea typeface="Times New Roman"/>
                          <a:cs typeface="Times New Roman"/>
                          <a:sym typeface="Times New Roman"/>
                        </a:rPr>
                        <a:t>Transport Layer</a:t>
                      </a:r>
                      <a:r>
                        <a:rPr lang="en-US" sz="1100" u="none" cap="none" strike="noStrike">
                          <a:latin typeface="Times New Roman"/>
                          <a:ea typeface="Times New Roman"/>
                          <a:cs typeface="Times New Roman"/>
                          <a:sym typeface="Times New Roman"/>
                        </a:rPr>
                        <a:t>: Transport Layer Protocols, User Datagram Protocol, Transmission Control Protocol.</a:t>
                      </a:r>
                      <a:endParaRPr sz="1100" u="none" cap="none" strike="noStrike">
                        <a:latin typeface="Times New Roman"/>
                        <a:ea typeface="Times New Roman"/>
                        <a:cs typeface="Times New Roman"/>
                        <a:sym typeface="Times New Roman"/>
                      </a:endParaRPr>
                    </a:p>
                    <a:p>
                      <a:pPr indent="0" lvl="0" marL="0" marR="6985" rtl="0" algn="just">
                        <a:spcBef>
                          <a:spcPts val="0"/>
                        </a:spcBef>
                        <a:spcAft>
                          <a:spcPts val="0"/>
                        </a:spcAft>
                        <a:buNone/>
                      </a:pPr>
                      <a:r>
                        <a:rPr lang="en-US" sz="1100" u="none" cap="none" strike="noStrike">
                          <a:solidFill>
                            <a:srgbClr val="000000"/>
                          </a:solidFill>
                          <a:latin typeface="Times New Roman"/>
                          <a:ea typeface="Times New Roman"/>
                          <a:cs typeface="Times New Roman"/>
                          <a:sym typeface="Times New Roman"/>
                        </a:rPr>
                        <a:t> </a:t>
                      </a:r>
                      <a:endParaRPr sz="1100" u="none" cap="none" strike="noStrike">
                        <a:latin typeface="Times New Roman"/>
                        <a:ea typeface="Times New Roman"/>
                        <a:cs typeface="Times New Roman"/>
                        <a:sym typeface="Times New Roman"/>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6985" rtl="0" algn="ctr">
                        <a:spcBef>
                          <a:spcPts val="0"/>
                        </a:spcBef>
                        <a:spcAft>
                          <a:spcPts val="0"/>
                        </a:spcAft>
                        <a:buNone/>
                      </a:pPr>
                      <a:r>
                        <a:rPr b="1" lang="en-US" sz="1100" u="none" cap="none" strike="noStrike">
                          <a:solidFill>
                            <a:srgbClr val="000000"/>
                          </a:solidFill>
                          <a:latin typeface="Times New Roman"/>
                          <a:ea typeface="Times New Roman"/>
                          <a:cs typeface="Times New Roman"/>
                          <a:sym typeface="Times New Roman"/>
                        </a:rPr>
                        <a:t>7</a:t>
                      </a:r>
                      <a:endParaRPr sz="1100" u="none" cap="none" strike="noStrike">
                        <a:latin typeface="Times New Roman"/>
                        <a:ea typeface="Times New Roman"/>
                        <a:cs typeface="Times New Roman"/>
                        <a:sym typeface="Times New Roman"/>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58575">
                <a:tc>
                  <a:txBody>
                    <a:bodyPr/>
                    <a:lstStyle/>
                    <a:p>
                      <a:pPr indent="0" lvl="0" marL="0" marR="6985" rtl="0" algn="ctr">
                        <a:spcBef>
                          <a:spcPts val="0"/>
                        </a:spcBef>
                        <a:spcAft>
                          <a:spcPts val="0"/>
                        </a:spcAft>
                        <a:buNone/>
                      </a:pPr>
                      <a:r>
                        <a:rPr b="1" lang="en-US" sz="1100" u="none" cap="none" strike="noStrike">
                          <a:solidFill>
                            <a:srgbClr val="000000"/>
                          </a:solidFill>
                          <a:latin typeface="Times New Roman"/>
                          <a:ea typeface="Times New Roman"/>
                          <a:cs typeface="Times New Roman"/>
                          <a:sym typeface="Times New Roman"/>
                        </a:rPr>
                        <a:t>5</a:t>
                      </a:r>
                      <a:endParaRPr sz="1100" u="none" cap="none" strike="noStrike">
                        <a:latin typeface="Times New Roman"/>
                        <a:ea typeface="Times New Roman"/>
                        <a:cs typeface="Times New Roman"/>
                        <a:sym typeface="Times New Roman"/>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6985" rtl="0" algn="just">
                        <a:spcBef>
                          <a:spcPts val="0"/>
                        </a:spcBef>
                        <a:spcAft>
                          <a:spcPts val="0"/>
                        </a:spcAft>
                        <a:buNone/>
                      </a:pPr>
                      <a:r>
                        <a:rPr b="1" lang="en-US" sz="1100" u="none" cap="none" strike="noStrike">
                          <a:latin typeface="Times New Roman"/>
                          <a:ea typeface="Times New Roman"/>
                          <a:cs typeface="Times New Roman"/>
                          <a:sym typeface="Times New Roman"/>
                        </a:rPr>
                        <a:t>Application Layer:</a:t>
                      </a:r>
                      <a:r>
                        <a:rPr lang="en-US" sz="1100" u="none" cap="none" strike="noStrike">
                          <a:latin typeface="Times New Roman"/>
                          <a:ea typeface="Times New Roman"/>
                          <a:cs typeface="Times New Roman"/>
                          <a:sym typeface="Times New Roman"/>
                        </a:rPr>
                        <a:t> Introduction, Standard Client Server Protocols.</a:t>
                      </a:r>
                      <a:endParaRPr sz="1100" u="none" cap="none" strike="noStrike">
                        <a:latin typeface="Times New Roman"/>
                        <a:ea typeface="Times New Roman"/>
                        <a:cs typeface="Times New Roman"/>
                        <a:sym typeface="Times New Roman"/>
                      </a:endParaRPr>
                    </a:p>
                    <a:p>
                      <a:pPr indent="0" lvl="0" marL="0" marR="6985" rtl="0" algn="just">
                        <a:spcBef>
                          <a:spcPts val="0"/>
                        </a:spcBef>
                        <a:spcAft>
                          <a:spcPts val="0"/>
                        </a:spcAft>
                        <a:buNone/>
                      </a:pPr>
                      <a:r>
                        <a:rPr b="1" lang="en-US" sz="1100" u="none" cap="none" strike="noStrike">
                          <a:latin typeface="Times New Roman"/>
                          <a:ea typeface="Times New Roman"/>
                          <a:cs typeface="Times New Roman"/>
                          <a:sym typeface="Times New Roman"/>
                        </a:rPr>
                        <a:t> </a:t>
                      </a:r>
                      <a:endParaRPr sz="1100" u="none" cap="none" strike="noStrike">
                        <a:latin typeface="Times New Roman"/>
                        <a:ea typeface="Times New Roman"/>
                        <a:cs typeface="Times New Roman"/>
                        <a:sym typeface="Times New Roman"/>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6985" rtl="0" algn="ctr">
                        <a:spcBef>
                          <a:spcPts val="0"/>
                        </a:spcBef>
                        <a:spcAft>
                          <a:spcPts val="0"/>
                        </a:spcAft>
                        <a:buNone/>
                      </a:pPr>
                      <a:r>
                        <a:rPr b="1" lang="en-US" sz="1100" u="none" cap="none" strike="noStrike">
                          <a:solidFill>
                            <a:srgbClr val="000000"/>
                          </a:solidFill>
                          <a:latin typeface="Times New Roman"/>
                          <a:ea typeface="Times New Roman"/>
                          <a:cs typeface="Times New Roman"/>
                          <a:sym typeface="Times New Roman"/>
                        </a:rPr>
                        <a:t>8</a:t>
                      </a:r>
                      <a:endParaRPr sz="1100" u="none" cap="none" strike="noStrike">
                        <a:latin typeface="Times New Roman"/>
                        <a:ea typeface="Times New Roman"/>
                        <a:cs typeface="Times New Roman"/>
                        <a:sym typeface="Times New Roman"/>
                      </a:endParaRPr>
                    </a:p>
                  </a:txBody>
                  <a:tcPr marT="0" marB="0"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177" name="Google Shape;177;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178" name="Google Shape;178;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5"/>
          <p:cNvSpPr txBox="1"/>
          <p:nvPr>
            <p:ph idx="1" type="body"/>
          </p:nvPr>
        </p:nvSpPr>
        <p:spPr>
          <a:xfrm>
            <a:off x="838200" y="0"/>
            <a:ext cx="10515600" cy="6176963"/>
          </a:xfrm>
          <a:prstGeom prst="rect">
            <a:avLst/>
          </a:prstGeom>
          <a:noFill/>
          <a:ln>
            <a:noFill/>
          </a:ln>
        </p:spPr>
        <p:txBody>
          <a:bodyPr anchorCtr="0" anchor="t" bIns="45700" lIns="91425" spcFirstLastPara="1" rIns="91425" wrap="square" tIns="45700">
            <a:normAutofit fontScale="70000" lnSpcReduction="20000"/>
          </a:bodyPr>
          <a:lstStyle/>
          <a:p>
            <a:pPr indent="0" lvl="0" marL="0" rtl="0" algn="l">
              <a:lnSpc>
                <a:spcPct val="90000"/>
              </a:lnSpc>
              <a:spcBef>
                <a:spcPts val="0"/>
              </a:spcBef>
              <a:spcAft>
                <a:spcPts val="0"/>
              </a:spcAft>
              <a:buClr>
                <a:schemeClr val="dk1"/>
              </a:buClr>
              <a:buSzPct val="100000"/>
              <a:buNone/>
            </a:pPr>
            <a:r>
              <a:t/>
            </a:r>
            <a:endParaRPr b="1" sz="3600">
              <a:solidFill>
                <a:srgbClr val="FF0000"/>
              </a:solidFill>
              <a:latin typeface="Calibri"/>
              <a:ea typeface="Calibri"/>
              <a:cs typeface="Calibri"/>
              <a:sym typeface="Calibri"/>
            </a:endParaRPr>
          </a:p>
          <a:p>
            <a:pPr indent="0" lvl="0" marL="0" rtl="0" algn="just">
              <a:lnSpc>
                <a:spcPct val="90000"/>
              </a:lnSpc>
              <a:spcBef>
                <a:spcPts val="1000"/>
              </a:spcBef>
              <a:spcAft>
                <a:spcPts val="0"/>
              </a:spcAft>
              <a:buClr>
                <a:srgbClr val="FF0000"/>
              </a:buClr>
              <a:buSzPct val="100000"/>
              <a:buNone/>
            </a:pPr>
            <a:r>
              <a:rPr b="1" lang="en-US" sz="4100">
                <a:solidFill>
                  <a:srgbClr val="FF0000"/>
                </a:solidFill>
                <a:latin typeface="Calibri"/>
                <a:ea typeface="Calibri"/>
                <a:cs typeface="Calibri"/>
                <a:sym typeface="Calibri"/>
              </a:rPr>
              <a:t>2. Half-Duplex: </a:t>
            </a:r>
            <a:r>
              <a:rPr lang="en-US" sz="4100">
                <a:solidFill>
                  <a:srgbClr val="000000"/>
                </a:solidFill>
                <a:latin typeface="Calibri"/>
                <a:ea typeface="Calibri"/>
                <a:cs typeface="Calibri"/>
                <a:sym typeface="Calibri"/>
              </a:rPr>
              <a:t>Each station can </a:t>
            </a:r>
            <a:r>
              <a:rPr lang="en-US" sz="4100">
                <a:solidFill>
                  <a:srgbClr val="FF0000"/>
                </a:solidFill>
                <a:latin typeface="Calibri"/>
                <a:ea typeface="Calibri"/>
                <a:cs typeface="Calibri"/>
                <a:sym typeface="Calibri"/>
              </a:rPr>
              <a:t>both transmit and receive, but not at the same time. </a:t>
            </a:r>
            <a:endParaRPr/>
          </a:p>
          <a:p>
            <a:pPr indent="-228600" lvl="0" marL="228600" rtl="0" algn="just">
              <a:lnSpc>
                <a:spcPct val="90000"/>
              </a:lnSpc>
              <a:spcBef>
                <a:spcPts val="1000"/>
              </a:spcBef>
              <a:spcAft>
                <a:spcPts val="0"/>
              </a:spcAft>
              <a:buClr>
                <a:srgbClr val="000000"/>
              </a:buClr>
              <a:buSzPct val="100000"/>
              <a:buChar char="•"/>
            </a:pPr>
            <a:r>
              <a:rPr lang="en-US" sz="4100">
                <a:solidFill>
                  <a:srgbClr val="000000"/>
                </a:solidFill>
                <a:latin typeface="Calibri"/>
                <a:ea typeface="Calibri"/>
                <a:cs typeface="Calibri"/>
                <a:sym typeface="Calibri"/>
              </a:rPr>
              <a:t>When one device is sending, the other can only receive, and vice versa. </a:t>
            </a:r>
            <a:endParaRPr/>
          </a:p>
          <a:p>
            <a:pPr indent="-228600" lvl="0" marL="228600" rtl="0" algn="just">
              <a:lnSpc>
                <a:spcPct val="90000"/>
              </a:lnSpc>
              <a:spcBef>
                <a:spcPts val="1000"/>
              </a:spcBef>
              <a:spcAft>
                <a:spcPts val="0"/>
              </a:spcAft>
              <a:buClr>
                <a:srgbClr val="000000"/>
              </a:buClr>
              <a:buSzPct val="100000"/>
              <a:buChar char="•"/>
            </a:pPr>
            <a:r>
              <a:rPr lang="en-US" sz="4100">
                <a:solidFill>
                  <a:srgbClr val="000000"/>
                </a:solidFill>
                <a:latin typeface="Calibri"/>
                <a:ea typeface="Calibri"/>
                <a:cs typeface="Calibri"/>
                <a:sym typeface="Calibri"/>
              </a:rPr>
              <a:t>Like a </a:t>
            </a:r>
            <a:r>
              <a:rPr lang="en-US" sz="4100">
                <a:solidFill>
                  <a:srgbClr val="FF0000"/>
                </a:solidFill>
                <a:latin typeface="Calibri"/>
                <a:ea typeface="Calibri"/>
                <a:cs typeface="Calibri"/>
                <a:sym typeface="Calibri"/>
              </a:rPr>
              <a:t>one-lane road with traffic allowed in both directions</a:t>
            </a:r>
            <a:r>
              <a:rPr lang="en-US" sz="4100">
                <a:solidFill>
                  <a:srgbClr val="000000"/>
                </a:solidFill>
                <a:latin typeface="Calibri"/>
                <a:ea typeface="Calibri"/>
                <a:cs typeface="Calibri"/>
                <a:sym typeface="Calibri"/>
              </a:rPr>
              <a:t>. When cars are traveling in one direction, cars going the other way must wait.</a:t>
            </a:r>
            <a:endParaRPr/>
          </a:p>
          <a:p>
            <a:pPr indent="-126365" lvl="0" marL="228600" rtl="0" algn="just">
              <a:lnSpc>
                <a:spcPct val="90000"/>
              </a:lnSpc>
              <a:spcBef>
                <a:spcPts val="1000"/>
              </a:spcBef>
              <a:spcAft>
                <a:spcPts val="0"/>
              </a:spcAft>
              <a:buClr>
                <a:schemeClr val="dk1"/>
              </a:buClr>
              <a:buSzPct val="100000"/>
              <a:buNone/>
            </a:pPr>
            <a:r>
              <a:t/>
            </a:r>
            <a:endParaRPr b="0" i="0" sz="2300" u="none" strike="noStrike">
              <a:solidFill>
                <a:srgbClr val="000000"/>
              </a:solidFill>
              <a:latin typeface="Calibri"/>
              <a:ea typeface="Calibri"/>
              <a:cs typeface="Calibri"/>
              <a:sym typeface="Calibri"/>
            </a:endParaRPr>
          </a:p>
          <a:p>
            <a:pPr indent="-228600" lvl="0" marL="228600" rtl="0" algn="just">
              <a:lnSpc>
                <a:spcPct val="90000"/>
              </a:lnSpc>
              <a:spcBef>
                <a:spcPts val="1000"/>
              </a:spcBef>
              <a:spcAft>
                <a:spcPts val="0"/>
              </a:spcAft>
              <a:buClr>
                <a:srgbClr val="FF0000"/>
              </a:buClr>
              <a:buSzPct val="100000"/>
              <a:buChar char="•"/>
            </a:pPr>
            <a:r>
              <a:rPr lang="en-US" sz="4100">
                <a:solidFill>
                  <a:srgbClr val="FF0000"/>
                </a:solidFill>
                <a:latin typeface="Calibri"/>
                <a:ea typeface="Calibri"/>
                <a:cs typeface="Calibri"/>
                <a:sym typeface="Calibri"/>
              </a:rPr>
              <a:t>T</a:t>
            </a:r>
            <a:r>
              <a:rPr b="0" i="0" lang="en-US" sz="4100" u="none" strike="noStrike">
                <a:solidFill>
                  <a:srgbClr val="FF0000"/>
                </a:solidFill>
                <a:latin typeface="Calibri"/>
                <a:ea typeface="Calibri"/>
                <a:cs typeface="Calibri"/>
                <a:sym typeface="Calibri"/>
              </a:rPr>
              <a:t>he entire capacity of a channel is taken over by one </a:t>
            </a:r>
            <a:r>
              <a:rPr b="0" i="0" lang="en-US" sz="4100" u="none" strike="noStrike">
                <a:solidFill>
                  <a:srgbClr val="000000"/>
                </a:solidFill>
                <a:latin typeface="Calibri"/>
                <a:ea typeface="Calibri"/>
                <a:cs typeface="Calibri"/>
                <a:sym typeface="Calibri"/>
              </a:rPr>
              <a:t>of the two devices that is transmitting</a:t>
            </a:r>
            <a:endParaRPr/>
          </a:p>
          <a:p>
            <a:pPr indent="0" lvl="0" marL="0" rtl="0" algn="just">
              <a:lnSpc>
                <a:spcPct val="90000"/>
              </a:lnSpc>
              <a:spcBef>
                <a:spcPts val="1000"/>
              </a:spcBef>
              <a:spcAft>
                <a:spcPts val="0"/>
              </a:spcAft>
              <a:buClr>
                <a:srgbClr val="000000"/>
              </a:buClr>
              <a:buSzPct val="100000"/>
              <a:buNone/>
            </a:pPr>
            <a:r>
              <a:rPr b="0" i="0" lang="en-US" sz="4100" u="none" strike="noStrike">
                <a:solidFill>
                  <a:srgbClr val="000000"/>
                </a:solidFill>
                <a:latin typeface="Arial"/>
                <a:ea typeface="Arial"/>
                <a:cs typeface="Arial"/>
                <a:sym typeface="Arial"/>
              </a:rPr>
              <a:t>• </a:t>
            </a:r>
            <a:r>
              <a:rPr b="0" i="0" lang="en-US" sz="4100" u="none" strike="noStrike">
                <a:solidFill>
                  <a:srgbClr val="000000"/>
                </a:solidFill>
                <a:latin typeface="Calibri"/>
                <a:ea typeface="Calibri"/>
                <a:cs typeface="Calibri"/>
                <a:sym typeface="Calibri"/>
              </a:rPr>
              <a:t>Ex. Walkie-talkies</a:t>
            </a:r>
            <a:endParaRPr/>
          </a:p>
          <a:p>
            <a:pPr indent="0" lvl="0" marL="0" rtl="0" algn="just">
              <a:lnSpc>
                <a:spcPct val="90000"/>
              </a:lnSpc>
              <a:spcBef>
                <a:spcPts val="1000"/>
              </a:spcBef>
              <a:spcAft>
                <a:spcPts val="0"/>
              </a:spcAft>
              <a:buClr>
                <a:srgbClr val="000000"/>
              </a:buClr>
              <a:buSzPct val="100000"/>
              <a:buNone/>
            </a:pPr>
            <a:r>
              <a:rPr b="0" i="0" lang="en-US" sz="4100" u="none" strike="noStrike">
                <a:solidFill>
                  <a:srgbClr val="000000"/>
                </a:solidFill>
                <a:latin typeface="Arial"/>
                <a:ea typeface="Arial"/>
                <a:cs typeface="Arial"/>
                <a:sym typeface="Arial"/>
              </a:rPr>
              <a:t>• </a:t>
            </a:r>
            <a:r>
              <a:rPr b="0" i="0" lang="en-US" sz="4100" u="none" strike="noStrike">
                <a:solidFill>
                  <a:srgbClr val="000000"/>
                </a:solidFill>
                <a:latin typeface="Calibri"/>
                <a:ea typeface="Calibri"/>
                <a:cs typeface="Calibri"/>
                <a:sym typeface="Calibri"/>
              </a:rPr>
              <a:t>Used when </a:t>
            </a:r>
            <a:r>
              <a:rPr b="0" i="0" lang="en-US" sz="4100" u="none" strike="noStrike">
                <a:solidFill>
                  <a:srgbClr val="FF0000"/>
                </a:solidFill>
                <a:latin typeface="Calibri"/>
                <a:ea typeface="Calibri"/>
                <a:cs typeface="Calibri"/>
                <a:sym typeface="Calibri"/>
              </a:rPr>
              <a:t>there is no need for communication in both directions </a:t>
            </a:r>
            <a:r>
              <a:rPr b="0" i="0" lang="en-US" sz="4100" u="none" strike="noStrike">
                <a:solidFill>
                  <a:srgbClr val="000000"/>
                </a:solidFill>
                <a:latin typeface="Calibri"/>
                <a:ea typeface="Calibri"/>
                <a:cs typeface="Calibri"/>
                <a:sym typeface="Calibri"/>
              </a:rPr>
              <a:t>at the same time </a:t>
            </a:r>
            <a:endParaRPr/>
          </a:p>
          <a:p>
            <a:pPr indent="0" lvl="0" marL="0" rtl="0" algn="just">
              <a:lnSpc>
                <a:spcPct val="90000"/>
              </a:lnSpc>
              <a:spcBef>
                <a:spcPts val="1000"/>
              </a:spcBef>
              <a:spcAft>
                <a:spcPts val="0"/>
              </a:spcAft>
              <a:buClr>
                <a:srgbClr val="000000"/>
              </a:buClr>
              <a:buSzPct val="100000"/>
              <a:buNone/>
            </a:pPr>
            <a:r>
              <a:rPr b="0" i="0" lang="en-US" sz="4100" u="none" strike="noStrike">
                <a:solidFill>
                  <a:srgbClr val="000000"/>
                </a:solidFill>
                <a:latin typeface="Arial"/>
                <a:ea typeface="Arial"/>
                <a:cs typeface="Arial"/>
                <a:sym typeface="Arial"/>
              </a:rPr>
              <a:t>• </a:t>
            </a:r>
            <a:r>
              <a:rPr lang="en-US" sz="4100">
                <a:solidFill>
                  <a:srgbClr val="000000"/>
                </a:solidFill>
                <a:latin typeface="Calibri"/>
                <a:ea typeface="Calibri"/>
                <a:cs typeface="Calibri"/>
                <a:sym typeface="Calibri"/>
              </a:rPr>
              <a:t>T</a:t>
            </a:r>
            <a:r>
              <a:rPr b="0" i="0" lang="en-US" sz="4100" u="none" strike="noStrike">
                <a:solidFill>
                  <a:srgbClr val="000000"/>
                </a:solidFill>
                <a:latin typeface="Calibri"/>
                <a:ea typeface="Calibri"/>
                <a:cs typeface="Calibri"/>
                <a:sym typeface="Calibri"/>
              </a:rPr>
              <a:t>he entire capacity of the channel can be utilized for each direction. </a:t>
            </a:r>
            <a:endParaRPr/>
          </a:p>
          <a:p>
            <a:pPr indent="-46354" lvl="0" marL="228600" rtl="0" algn="just">
              <a:lnSpc>
                <a:spcPct val="90000"/>
              </a:lnSpc>
              <a:spcBef>
                <a:spcPts val="1000"/>
              </a:spcBef>
              <a:spcAft>
                <a:spcPts val="0"/>
              </a:spcAft>
              <a:buClr>
                <a:schemeClr val="dk1"/>
              </a:buClr>
              <a:buSzPct val="100000"/>
              <a:buNone/>
            </a:pPr>
            <a:r>
              <a:t/>
            </a:r>
            <a:endParaRPr b="0" i="0" sz="4100" u="none" strike="noStrike">
              <a:solidFill>
                <a:srgbClr val="000000"/>
              </a:solidFill>
              <a:latin typeface="Calibri"/>
              <a:ea typeface="Calibri"/>
              <a:cs typeface="Calibri"/>
              <a:sym typeface="Calibri"/>
            </a:endParaRPr>
          </a:p>
          <a:p>
            <a:pPr indent="-46354" lvl="0" marL="228600" rtl="0" algn="just">
              <a:lnSpc>
                <a:spcPct val="90000"/>
              </a:lnSpc>
              <a:spcBef>
                <a:spcPts val="1000"/>
              </a:spcBef>
              <a:spcAft>
                <a:spcPts val="0"/>
              </a:spcAft>
              <a:buClr>
                <a:schemeClr val="dk1"/>
              </a:buClr>
              <a:buSzPct val="100000"/>
              <a:buNone/>
            </a:pPr>
            <a:r>
              <a:t/>
            </a:r>
            <a:endParaRPr sz="4100">
              <a:solidFill>
                <a:srgbClr val="000000"/>
              </a:solidFill>
              <a:latin typeface="Calibri"/>
              <a:ea typeface="Calibri"/>
              <a:cs typeface="Calibri"/>
              <a:sym typeface="Calibri"/>
            </a:endParaRPr>
          </a:p>
          <a:p>
            <a:pPr indent="-68579" lvl="0" marL="228600" rtl="0" algn="l">
              <a:lnSpc>
                <a:spcPct val="90000"/>
              </a:lnSpc>
              <a:spcBef>
                <a:spcPts val="1000"/>
              </a:spcBef>
              <a:spcAft>
                <a:spcPts val="0"/>
              </a:spcAft>
              <a:buClr>
                <a:schemeClr val="dk1"/>
              </a:buClr>
              <a:buSzPct val="100000"/>
              <a:buNone/>
            </a:pPr>
            <a:r>
              <a:t/>
            </a:r>
            <a:endParaRPr sz="3600">
              <a:solidFill>
                <a:srgbClr val="000000"/>
              </a:solidFill>
              <a:latin typeface="Calibri"/>
              <a:ea typeface="Calibri"/>
              <a:cs typeface="Calibri"/>
              <a:sym typeface="Calibri"/>
            </a:endParaRPr>
          </a:p>
          <a:p>
            <a:pPr indent="0" lvl="0" marL="0" rtl="0" algn="l">
              <a:lnSpc>
                <a:spcPct val="90000"/>
              </a:lnSpc>
              <a:spcBef>
                <a:spcPts val="1000"/>
              </a:spcBef>
              <a:spcAft>
                <a:spcPts val="0"/>
              </a:spcAft>
              <a:buClr>
                <a:schemeClr val="dk1"/>
              </a:buClr>
              <a:buSzPct val="100000"/>
              <a:buNone/>
            </a:pPr>
            <a:r>
              <a:t/>
            </a:r>
            <a:endParaRPr/>
          </a:p>
        </p:txBody>
      </p:sp>
      <p:sp>
        <p:nvSpPr>
          <p:cNvPr id="315" name="Google Shape;315;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316" name="Google Shape;316;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1" name="Shape 2111"/>
        <p:cNvGrpSpPr/>
        <p:nvPr/>
      </p:nvGrpSpPr>
      <p:grpSpPr>
        <a:xfrm>
          <a:off x="0" y="0"/>
          <a:ext cx="0" cy="0"/>
          <a:chOff x="0" y="0"/>
          <a:chExt cx="0" cy="0"/>
        </a:xfrm>
      </p:grpSpPr>
      <p:sp>
        <p:nvSpPr>
          <p:cNvPr id="2112" name="Google Shape;2112;p225"/>
          <p:cNvSpPr txBox="1"/>
          <p:nvPr>
            <p:ph type="title"/>
          </p:nvPr>
        </p:nvSpPr>
        <p:spPr>
          <a:xfrm>
            <a:off x="838200" y="365126"/>
            <a:ext cx="10515600" cy="83635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Statistical Time-Division Multiplexing </a:t>
            </a:r>
            <a:endParaRPr/>
          </a:p>
        </p:txBody>
      </p:sp>
      <p:sp>
        <p:nvSpPr>
          <p:cNvPr id="2113" name="Google Shape;2113;p225"/>
          <p:cNvSpPr txBox="1"/>
          <p:nvPr>
            <p:ph idx="1" type="body"/>
          </p:nvPr>
        </p:nvSpPr>
        <p:spPr>
          <a:xfrm>
            <a:off x="552893" y="1201480"/>
            <a:ext cx="10800907" cy="497548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200"/>
              <a:buChar char="•"/>
            </a:pPr>
            <a:r>
              <a:rPr lang="en-US" sz="3200"/>
              <a:t>As we saw in the previous section, in synchronous TDM, each input has a reserved slot in the output frame. </a:t>
            </a:r>
            <a:endParaRPr/>
          </a:p>
          <a:p>
            <a:pPr indent="-228600" lvl="0" marL="228600" rtl="0" algn="l">
              <a:lnSpc>
                <a:spcPct val="90000"/>
              </a:lnSpc>
              <a:spcBef>
                <a:spcPts val="1000"/>
              </a:spcBef>
              <a:spcAft>
                <a:spcPts val="0"/>
              </a:spcAft>
              <a:buClr>
                <a:schemeClr val="dk1"/>
              </a:buClr>
              <a:buSzPts val="3200"/>
              <a:buChar char="•"/>
            </a:pPr>
            <a:r>
              <a:rPr lang="en-US" sz="3200"/>
              <a:t>This can be inefficient if some input lines have no data to send. </a:t>
            </a:r>
            <a:endParaRPr/>
          </a:p>
          <a:p>
            <a:pPr indent="-228600" lvl="0" marL="228600" rtl="0" algn="l">
              <a:lnSpc>
                <a:spcPct val="90000"/>
              </a:lnSpc>
              <a:spcBef>
                <a:spcPts val="1000"/>
              </a:spcBef>
              <a:spcAft>
                <a:spcPts val="0"/>
              </a:spcAft>
              <a:buClr>
                <a:schemeClr val="dk1"/>
              </a:buClr>
              <a:buSzPts val="3200"/>
              <a:buChar char="•"/>
            </a:pPr>
            <a:r>
              <a:rPr lang="en-US" sz="3200"/>
              <a:t>In </a:t>
            </a:r>
            <a:r>
              <a:rPr lang="en-US" sz="3200">
                <a:solidFill>
                  <a:srgbClr val="FF0000"/>
                </a:solidFill>
              </a:rPr>
              <a:t>statistical time-division multiplexing, slots are dynamically allocated to improve bandwidth efficiency</a:t>
            </a:r>
            <a:r>
              <a:rPr lang="en-US" sz="3200"/>
              <a:t>. </a:t>
            </a:r>
            <a:endParaRPr/>
          </a:p>
          <a:p>
            <a:pPr indent="-228600" lvl="0" marL="228600" rtl="0" algn="l">
              <a:lnSpc>
                <a:spcPct val="90000"/>
              </a:lnSpc>
              <a:spcBef>
                <a:spcPts val="1000"/>
              </a:spcBef>
              <a:spcAft>
                <a:spcPts val="0"/>
              </a:spcAft>
              <a:buClr>
                <a:schemeClr val="dk1"/>
              </a:buClr>
              <a:buSzPts val="3200"/>
              <a:buChar char="•"/>
            </a:pPr>
            <a:r>
              <a:rPr lang="en-US" sz="3200"/>
              <a:t>Figure 6.26 shows a synchronous and a statistical TDM example.</a:t>
            </a:r>
            <a:endParaRPr sz="3200"/>
          </a:p>
        </p:txBody>
      </p:sp>
      <p:sp>
        <p:nvSpPr>
          <p:cNvPr id="2114" name="Google Shape;2114;p225"/>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2"/>
                </a:solidFill>
                <a:latin typeface="Arial"/>
                <a:ea typeface="Arial"/>
                <a:cs typeface="Arial"/>
                <a:sym typeface="Arial"/>
              </a:rPr>
              <a:t>6.</a:t>
            </a:r>
            <a:fld id="{00000000-1234-1234-1234-123412341234}" type="slidenum">
              <a:rPr b="1" lang="en-US" sz="2000">
                <a:solidFill>
                  <a:schemeClr val="lt2"/>
                </a:solidFill>
                <a:latin typeface="Arial"/>
                <a:ea typeface="Arial"/>
                <a:cs typeface="Arial"/>
                <a:sym typeface="Arial"/>
              </a:rPr>
              <a:t>‹#›</a:t>
            </a:fld>
            <a:endParaRPr b="1" sz="2000">
              <a:solidFill>
                <a:schemeClr val="lt2"/>
              </a:solidFill>
              <a:latin typeface="Arial"/>
              <a:ea typeface="Arial"/>
              <a:cs typeface="Arial"/>
              <a:sym typeface="Arial"/>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8" name="Shape 2118"/>
        <p:cNvGrpSpPr/>
        <p:nvPr/>
      </p:nvGrpSpPr>
      <p:grpSpPr>
        <a:xfrm>
          <a:off x="0" y="0"/>
          <a:ext cx="0" cy="0"/>
          <a:chOff x="0" y="0"/>
          <a:chExt cx="0" cy="0"/>
        </a:xfrm>
      </p:grpSpPr>
      <p:sp>
        <p:nvSpPr>
          <p:cNvPr id="2119" name="Google Shape;2119;p226"/>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2"/>
                </a:solidFill>
                <a:latin typeface="Arial"/>
                <a:ea typeface="Arial"/>
                <a:cs typeface="Arial"/>
                <a:sym typeface="Arial"/>
              </a:rPr>
              <a:t>6.</a:t>
            </a:r>
            <a:fld id="{00000000-1234-1234-1234-123412341234}" type="slidenum">
              <a:rPr b="1" lang="en-US" sz="2000">
                <a:solidFill>
                  <a:schemeClr val="lt2"/>
                </a:solidFill>
                <a:latin typeface="Arial"/>
                <a:ea typeface="Arial"/>
                <a:cs typeface="Arial"/>
                <a:sym typeface="Arial"/>
              </a:rPr>
              <a:t>‹#›</a:t>
            </a:fld>
            <a:endParaRPr b="1" sz="2000">
              <a:solidFill>
                <a:schemeClr val="lt2"/>
              </a:solidFill>
              <a:latin typeface="Arial"/>
              <a:ea typeface="Arial"/>
              <a:cs typeface="Arial"/>
              <a:sym typeface="Arial"/>
            </a:endParaRPr>
          </a:p>
        </p:txBody>
      </p:sp>
      <p:sp>
        <p:nvSpPr>
          <p:cNvPr id="2120" name="Google Shape;2120;p226"/>
          <p:cNvSpPr txBox="1"/>
          <p:nvPr/>
        </p:nvSpPr>
        <p:spPr>
          <a:xfrm>
            <a:off x="1158948" y="102782"/>
            <a:ext cx="7113181"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folHlink"/>
                </a:solidFill>
                <a:latin typeface="Times New Roman"/>
                <a:ea typeface="Times New Roman"/>
                <a:cs typeface="Times New Roman"/>
                <a:sym typeface="Times New Roman"/>
              </a:rPr>
              <a:t>Figure 6.26  </a:t>
            </a:r>
            <a:r>
              <a:rPr b="1" i="1" lang="en-US" sz="2800">
                <a:solidFill>
                  <a:schemeClr val="dk1"/>
                </a:solidFill>
                <a:latin typeface="Times New Roman"/>
                <a:ea typeface="Times New Roman"/>
                <a:cs typeface="Times New Roman"/>
                <a:sym typeface="Times New Roman"/>
              </a:rPr>
              <a:t>TDM slot comparison</a:t>
            </a:r>
            <a:endParaRPr/>
          </a:p>
        </p:txBody>
      </p:sp>
      <p:pic>
        <p:nvPicPr>
          <p:cNvPr id="2121" name="Google Shape;2121;p226"/>
          <p:cNvPicPr preferRelativeResize="0"/>
          <p:nvPr/>
        </p:nvPicPr>
        <p:blipFill rotWithShape="1">
          <a:blip r:embed="rId3">
            <a:alphaModFix/>
          </a:blip>
          <a:srcRect b="0" l="0" r="0" t="0"/>
          <a:stretch/>
        </p:blipFill>
        <p:spPr>
          <a:xfrm>
            <a:off x="1520457" y="983515"/>
            <a:ext cx="8739962" cy="5910602"/>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5" name="Shape 2125"/>
        <p:cNvGrpSpPr/>
        <p:nvPr/>
      </p:nvGrpSpPr>
      <p:grpSpPr>
        <a:xfrm>
          <a:off x="0" y="0"/>
          <a:ext cx="0" cy="0"/>
          <a:chOff x="0" y="0"/>
          <a:chExt cx="0" cy="0"/>
        </a:xfrm>
      </p:grpSpPr>
      <p:sp>
        <p:nvSpPr>
          <p:cNvPr id="2126" name="Google Shape;2126;p227"/>
          <p:cNvSpPr txBox="1"/>
          <p:nvPr>
            <p:ph type="title"/>
          </p:nvPr>
        </p:nvSpPr>
        <p:spPr>
          <a:xfrm>
            <a:off x="838200" y="365126"/>
            <a:ext cx="10515600" cy="82572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Definitions </a:t>
            </a:r>
            <a:endParaRPr/>
          </a:p>
        </p:txBody>
      </p:sp>
      <p:sp>
        <p:nvSpPr>
          <p:cNvPr id="2127" name="Google Shape;2127;p227"/>
          <p:cNvSpPr txBox="1"/>
          <p:nvPr>
            <p:ph idx="1" type="body"/>
          </p:nvPr>
        </p:nvSpPr>
        <p:spPr>
          <a:xfrm>
            <a:off x="691115" y="1275907"/>
            <a:ext cx="10834577" cy="490105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200"/>
              <a:buChar char="•"/>
            </a:pPr>
            <a:r>
              <a:rPr b="1" lang="en-US" sz="3200"/>
              <a:t>Addressing</a:t>
            </a:r>
            <a:endParaRPr b="1" sz="3600"/>
          </a:p>
          <a:p>
            <a:pPr indent="-228600" lvl="0" marL="228600" rtl="0" algn="l">
              <a:lnSpc>
                <a:spcPct val="90000"/>
              </a:lnSpc>
              <a:spcBef>
                <a:spcPts val="1000"/>
              </a:spcBef>
              <a:spcAft>
                <a:spcPts val="0"/>
              </a:spcAft>
              <a:buClr>
                <a:schemeClr val="dk1"/>
              </a:buClr>
              <a:buSzPts val="3200"/>
              <a:buChar char="•"/>
            </a:pPr>
            <a:r>
              <a:rPr lang="en-US" sz="3200"/>
              <a:t> In synchronous TDM, there is no need for addressing; synchronization and pre-assigned relationships between the inputs and outputs serve as an address. In statistical multiplexing, there is no fixed relationship between the inputs and outputs because there are no pre-assigned or reserved slots. The addressing in its simplest form can be </a:t>
            </a:r>
            <a:r>
              <a:rPr i="1" lang="en-US" sz="3200"/>
              <a:t>n </a:t>
            </a:r>
            <a:r>
              <a:rPr lang="en-US" sz="3200"/>
              <a:t>bits to define </a:t>
            </a:r>
            <a:r>
              <a:rPr i="1" lang="en-US" sz="3200"/>
              <a:t>N </a:t>
            </a:r>
            <a:r>
              <a:rPr lang="en-US" sz="3200"/>
              <a:t>different output lines with </a:t>
            </a:r>
            <a:r>
              <a:rPr i="1" lang="en-US" sz="3200"/>
              <a:t>n </a:t>
            </a:r>
            <a:r>
              <a:rPr lang="en-US" sz="3200"/>
              <a:t>= log2 </a:t>
            </a:r>
            <a:r>
              <a:rPr i="1" lang="en-US" sz="3200"/>
              <a:t>N</a:t>
            </a:r>
            <a:r>
              <a:rPr lang="en-US" sz="3200"/>
              <a:t>. For example, for eight different output lines, we need a 3-bit</a:t>
            </a:r>
            <a:br>
              <a:rPr lang="en-US" sz="3200"/>
            </a:br>
            <a:r>
              <a:rPr lang="en-US" sz="3200"/>
              <a:t>address. </a:t>
            </a:r>
            <a:endParaRPr sz="3200"/>
          </a:p>
        </p:txBody>
      </p:sp>
      <p:sp>
        <p:nvSpPr>
          <p:cNvPr id="2128" name="Google Shape;2128;p227"/>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2"/>
                </a:solidFill>
                <a:latin typeface="Arial"/>
                <a:ea typeface="Arial"/>
                <a:cs typeface="Arial"/>
                <a:sym typeface="Arial"/>
              </a:rPr>
              <a:t>6.</a:t>
            </a:r>
            <a:fld id="{00000000-1234-1234-1234-123412341234}" type="slidenum">
              <a:rPr b="1" lang="en-US" sz="2000">
                <a:solidFill>
                  <a:schemeClr val="lt2"/>
                </a:solidFill>
                <a:latin typeface="Arial"/>
                <a:ea typeface="Arial"/>
                <a:cs typeface="Arial"/>
                <a:sym typeface="Arial"/>
              </a:rPr>
              <a:t>‹#›</a:t>
            </a:fld>
            <a:endParaRPr b="1" sz="2000">
              <a:solidFill>
                <a:schemeClr val="lt2"/>
              </a:solidFill>
              <a:latin typeface="Arial"/>
              <a:ea typeface="Arial"/>
              <a:cs typeface="Arial"/>
              <a:sym typeface="Arial"/>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2" name="Shape 2132"/>
        <p:cNvGrpSpPr/>
        <p:nvPr/>
      </p:nvGrpSpPr>
      <p:grpSpPr>
        <a:xfrm>
          <a:off x="0" y="0"/>
          <a:ext cx="0" cy="0"/>
          <a:chOff x="0" y="0"/>
          <a:chExt cx="0" cy="0"/>
        </a:xfrm>
      </p:grpSpPr>
      <p:sp>
        <p:nvSpPr>
          <p:cNvPr id="2133" name="Google Shape;2133;p228"/>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Definitions </a:t>
            </a:r>
            <a:endParaRPr/>
          </a:p>
        </p:txBody>
      </p:sp>
      <p:sp>
        <p:nvSpPr>
          <p:cNvPr id="2134" name="Google Shape;2134;p228"/>
          <p:cNvSpPr txBox="1"/>
          <p:nvPr>
            <p:ph idx="1" type="body"/>
          </p:nvPr>
        </p:nvSpPr>
        <p:spPr>
          <a:xfrm>
            <a:off x="838200" y="1307805"/>
            <a:ext cx="10515600" cy="486915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3600"/>
              <a:buChar char="•"/>
            </a:pPr>
            <a:r>
              <a:rPr b="1" i="1" lang="en-US" sz="3600"/>
              <a:t>Slot Size</a:t>
            </a:r>
            <a:endParaRPr b="1" sz="3600"/>
          </a:p>
          <a:p>
            <a:pPr indent="-228600" lvl="0" marL="228600" rtl="0" algn="l">
              <a:lnSpc>
                <a:spcPct val="90000"/>
              </a:lnSpc>
              <a:spcBef>
                <a:spcPts val="1000"/>
              </a:spcBef>
              <a:spcAft>
                <a:spcPts val="0"/>
              </a:spcAft>
              <a:buClr>
                <a:schemeClr val="dk1"/>
              </a:buClr>
              <a:buSzPts val="3600"/>
              <a:buChar char="•"/>
            </a:pPr>
            <a:r>
              <a:rPr lang="en-US" sz="3600"/>
              <a:t> Since a slot carries both data and an address in statistical TDM, the ratio of the data size to address size must be reasonable to make transmission efficient. For example, it would be inefficient to send 1 bit per slot as data when the address is 3 bits. This would mean an overhead of 300 percent. In statistical TDM, a block of data is usually many bytes while the address is just a few bytes. </a:t>
            </a:r>
            <a:br>
              <a:rPr lang="en-US" sz="3600"/>
            </a:br>
            <a:r>
              <a:rPr lang="en-US" sz="3600"/>
              <a:t> </a:t>
            </a:r>
            <a:endParaRPr sz="3600"/>
          </a:p>
        </p:txBody>
      </p:sp>
      <p:sp>
        <p:nvSpPr>
          <p:cNvPr id="2135" name="Google Shape;2135;p228"/>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2"/>
                </a:solidFill>
                <a:latin typeface="Arial"/>
                <a:ea typeface="Arial"/>
                <a:cs typeface="Arial"/>
                <a:sym typeface="Arial"/>
              </a:rPr>
              <a:t>6.</a:t>
            </a:r>
            <a:fld id="{00000000-1234-1234-1234-123412341234}" type="slidenum">
              <a:rPr b="1" lang="en-US" sz="2000">
                <a:solidFill>
                  <a:schemeClr val="lt2"/>
                </a:solidFill>
                <a:latin typeface="Arial"/>
                <a:ea typeface="Arial"/>
                <a:cs typeface="Arial"/>
                <a:sym typeface="Arial"/>
              </a:rPr>
              <a:t>‹#›</a:t>
            </a:fld>
            <a:endParaRPr b="1" sz="2000">
              <a:solidFill>
                <a:schemeClr val="lt2"/>
              </a:solidFill>
              <a:latin typeface="Arial"/>
              <a:ea typeface="Arial"/>
              <a:cs typeface="Arial"/>
              <a:sym typeface="Arial"/>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9" name="Shape 2139"/>
        <p:cNvGrpSpPr/>
        <p:nvPr/>
      </p:nvGrpSpPr>
      <p:grpSpPr>
        <a:xfrm>
          <a:off x="0" y="0"/>
          <a:ext cx="0" cy="0"/>
          <a:chOff x="0" y="0"/>
          <a:chExt cx="0" cy="0"/>
        </a:xfrm>
      </p:grpSpPr>
      <p:sp>
        <p:nvSpPr>
          <p:cNvPr id="2140" name="Google Shape;2140;p229"/>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Definitions </a:t>
            </a:r>
            <a:endParaRPr/>
          </a:p>
        </p:txBody>
      </p:sp>
      <p:sp>
        <p:nvSpPr>
          <p:cNvPr id="2141" name="Google Shape;2141;p22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600"/>
              <a:buChar char="•"/>
            </a:pPr>
            <a:r>
              <a:rPr b="1" i="1" lang="en-US" sz="3600"/>
              <a:t>No Synchronization Bit</a:t>
            </a:r>
            <a:br>
              <a:rPr b="1" i="1" lang="en-US" sz="3600"/>
            </a:br>
            <a:r>
              <a:rPr lang="en-US" sz="3600"/>
              <a:t>There is another difference between synchronous and statistical TDM, but this time it is at the frame level. The frames in statistical TDM need not be synchronized, so we do not need synchronization bits. </a:t>
            </a:r>
            <a:br>
              <a:rPr lang="en-US" sz="3600"/>
            </a:br>
            <a:endParaRPr sz="3600"/>
          </a:p>
        </p:txBody>
      </p:sp>
      <p:sp>
        <p:nvSpPr>
          <p:cNvPr id="2142" name="Google Shape;2142;p229"/>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2"/>
                </a:solidFill>
                <a:latin typeface="Arial"/>
                <a:ea typeface="Arial"/>
                <a:cs typeface="Arial"/>
                <a:sym typeface="Arial"/>
              </a:rPr>
              <a:t>6.</a:t>
            </a:r>
            <a:fld id="{00000000-1234-1234-1234-123412341234}" type="slidenum">
              <a:rPr b="1" lang="en-US" sz="2000">
                <a:solidFill>
                  <a:schemeClr val="lt2"/>
                </a:solidFill>
                <a:latin typeface="Arial"/>
                <a:ea typeface="Arial"/>
                <a:cs typeface="Arial"/>
                <a:sym typeface="Arial"/>
              </a:rPr>
              <a:t>‹#›</a:t>
            </a:fld>
            <a:endParaRPr b="1" sz="2000">
              <a:solidFill>
                <a:schemeClr val="lt2"/>
              </a:solidFill>
              <a:latin typeface="Arial"/>
              <a:ea typeface="Arial"/>
              <a:cs typeface="Arial"/>
              <a:sym typeface="Arial"/>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6" name="Shape 2146"/>
        <p:cNvGrpSpPr/>
        <p:nvPr/>
      </p:nvGrpSpPr>
      <p:grpSpPr>
        <a:xfrm>
          <a:off x="0" y="0"/>
          <a:ext cx="0" cy="0"/>
          <a:chOff x="0" y="0"/>
          <a:chExt cx="0" cy="0"/>
        </a:xfrm>
      </p:grpSpPr>
      <p:sp>
        <p:nvSpPr>
          <p:cNvPr id="2147" name="Google Shape;2147;p230"/>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Definitions </a:t>
            </a:r>
            <a:endParaRPr/>
          </a:p>
        </p:txBody>
      </p:sp>
      <p:sp>
        <p:nvSpPr>
          <p:cNvPr id="2148" name="Google Shape;2148;p230"/>
          <p:cNvSpPr txBox="1"/>
          <p:nvPr>
            <p:ph idx="1" type="body"/>
          </p:nvPr>
        </p:nvSpPr>
        <p:spPr>
          <a:xfrm>
            <a:off x="838200" y="1360967"/>
            <a:ext cx="10515600" cy="481599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600"/>
              <a:buChar char="•"/>
            </a:pPr>
            <a:r>
              <a:rPr b="1" i="1" lang="en-US" sz="3600"/>
              <a:t>Bandwidth</a:t>
            </a:r>
            <a:br>
              <a:rPr b="1" i="1" lang="en-US" sz="3600"/>
            </a:br>
            <a:r>
              <a:rPr lang="en-US" sz="3600"/>
              <a:t>In statistical TDM, the capacity of the link is normally less than the sum of the capacities of each channel. The designers of statistical TDM define the capacity of the link based on the statistics of the load for each channel. If on average only </a:t>
            </a:r>
            <a:r>
              <a:rPr i="1" lang="en-US" sz="3600"/>
              <a:t>x </a:t>
            </a:r>
            <a:r>
              <a:rPr lang="en-US" sz="3600"/>
              <a:t>percent of the input slots are filled, the capacity of the link reflects this. Of course, during peak times, some slots need to wait. </a:t>
            </a:r>
            <a:br>
              <a:rPr lang="en-US" sz="3600"/>
            </a:br>
            <a:endParaRPr sz="3600"/>
          </a:p>
        </p:txBody>
      </p:sp>
      <p:sp>
        <p:nvSpPr>
          <p:cNvPr id="2149" name="Google Shape;2149;p230"/>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2"/>
                </a:solidFill>
                <a:latin typeface="Arial"/>
                <a:ea typeface="Arial"/>
                <a:cs typeface="Arial"/>
                <a:sym typeface="Arial"/>
              </a:rPr>
              <a:t>6.</a:t>
            </a:r>
            <a:fld id="{00000000-1234-1234-1234-123412341234}" type="slidenum">
              <a:rPr b="1" lang="en-US" sz="2000">
                <a:solidFill>
                  <a:schemeClr val="lt2"/>
                </a:solidFill>
                <a:latin typeface="Arial"/>
                <a:ea typeface="Arial"/>
                <a:cs typeface="Arial"/>
                <a:sym typeface="Arial"/>
              </a:rPr>
              <a:t>‹#›</a:t>
            </a:fld>
            <a:endParaRPr b="1" sz="2000">
              <a:solidFill>
                <a:schemeClr val="lt2"/>
              </a:solidFill>
              <a:latin typeface="Arial"/>
              <a:ea typeface="Arial"/>
              <a:cs typeface="Arial"/>
              <a:sym typeface="Arial"/>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3" name="Shape 2153"/>
        <p:cNvGrpSpPr/>
        <p:nvPr/>
      </p:nvGrpSpPr>
      <p:grpSpPr>
        <a:xfrm>
          <a:off x="0" y="0"/>
          <a:ext cx="0" cy="0"/>
          <a:chOff x="0" y="0"/>
          <a:chExt cx="0" cy="0"/>
        </a:xfrm>
      </p:grpSpPr>
      <p:sp>
        <p:nvSpPr>
          <p:cNvPr id="2154" name="Google Shape;2154;p231"/>
          <p:cNvSpPr txBox="1"/>
          <p:nvPr>
            <p:ph type="title"/>
          </p:nvPr>
        </p:nvSpPr>
        <p:spPr>
          <a:xfrm>
            <a:off x="4887823" y="2778382"/>
            <a:ext cx="2416135" cy="907512"/>
          </a:xfrm>
          <a:prstGeom prst="rect">
            <a:avLst/>
          </a:prstGeom>
          <a:noFill/>
          <a:ln>
            <a:noFill/>
          </a:ln>
        </p:spPr>
        <p:txBody>
          <a:bodyPr anchorCtr="0" anchor="ctr" bIns="0" lIns="0" spcFirstLastPara="1" rIns="0" wrap="square" tIns="10925">
            <a:spAutoFit/>
          </a:bodyPr>
          <a:lstStyle/>
          <a:p>
            <a:pPr indent="28214" lvl="0" marL="11516" marR="4607" rtl="0" algn="l">
              <a:lnSpc>
                <a:spcPct val="145500"/>
              </a:lnSpc>
              <a:spcBef>
                <a:spcPts val="0"/>
              </a:spcBef>
              <a:spcAft>
                <a:spcPts val="0"/>
              </a:spcAft>
              <a:buClr>
                <a:srgbClr val="33339A"/>
              </a:buClr>
              <a:buSzPts val="3990"/>
              <a:buFont typeface="Arial"/>
              <a:buNone/>
            </a:pPr>
            <a:r>
              <a:rPr lang="en-US" sz="3990">
                <a:solidFill>
                  <a:srgbClr val="33339A"/>
                </a:solidFill>
                <a:latin typeface="Arial"/>
                <a:ea typeface="Arial"/>
                <a:cs typeface="Arial"/>
                <a:sym typeface="Arial"/>
              </a:rPr>
              <a:t>  </a:t>
            </a:r>
            <a:r>
              <a:rPr lang="en-US" sz="3990">
                <a:latin typeface="Arial"/>
                <a:ea typeface="Arial"/>
                <a:cs typeface="Arial"/>
                <a:sym typeface="Arial"/>
              </a:rPr>
              <a:t>Switching</a:t>
            </a:r>
            <a:endParaRPr sz="3990">
              <a:latin typeface="Arial"/>
              <a:ea typeface="Arial"/>
              <a:cs typeface="Arial"/>
              <a:sym typeface="Arial"/>
            </a:endParaRPr>
          </a:p>
        </p:txBody>
      </p:sp>
      <p:sp>
        <p:nvSpPr>
          <p:cNvPr id="2155" name="Google Shape;2155;p231"/>
          <p:cNvSpPr txBox="1"/>
          <p:nvPr/>
        </p:nvSpPr>
        <p:spPr>
          <a:xfrm>
            <a:off x="2021628" y="6199722"/>
            <a:ext cx="343188" cy="290227"/>
          </a:xfrm>
          <a:prstGeom prst="rect">
            <a:avLst/>
          </a:prstGeom>
          <a:noFill/>
          <a:ln>
            <a:noFill/>
          </a:ln>
        </p:spPr>
        <p:txBody>
          <a:bodyPr anchorCtr="0" anchor="t" bIns="0" lIns="0" spcFirstLastPara="1" rIns="0" wrap="square" tIns="10925">
            <a:spAutoFit/>
          </a:bodyPr>
          <a:lstStyle/>
          <a:p>
            <a:pPr indent="0" lvl="0" marL="11516" marR="0" rtl="0" algn="l">
              <a:spcBef>
                <a:spcPts val="0"/>
              </a:spcBef>
              <a:spcAft>
                <a:spcPts val="0"/>
              </a:spcAft>
              <a:buNone/>
            </a:pPr>
            <a:r>
              <a:rPr b="1" lang="en-US" sz="1814">
                <a:solidFill>
                  <a:srgbClr val="1B1B1B"/>
                </a:solidFill>
                <a:latin typeface="Arial"/>
                <a:ea typeface="Arial"/>
                <a:cs typeface="Arial"/>
                <a:sym typeface="Arial"/>
              </a:rPr>
              <a:t>8.1</a:t>
            </a:r>
            <a:endParaRPr sz="1814">
              <a:solidFill>
                <a:schemeClr val="dk1"/>
              </a:solidFill>
              <a:latin typeface="Arial"/>
              <a:ea typeface="Arial"/>
              <a:cs typeface="Arial"/>
              <a:sym typeface="Arial"/>
            </a:endParaRPr>
          </a:p>
        </p:txBody>
      </p:sp>
      <p:sp>
        <p:nvSpPr>
          <p:cNvPr id="2156" name="Google Shape;2156;p231"/>
          <p:cNvSpPr txBox="1"/>
          <p:nvPr/>
        </p:nvSpPr>
        <p:spPr>
          <a:xfrm>
            <a:off x="3400138" y="6242563"/>
            <a:ext cx="5391966" cy="179047"/>
          </a:xfrm>
          <a:prstGeom prst="rect">
            <a:avLst/>
          </a:prstGeom>
          <a:noFill/>
          <a:ln>
            <a:noFill/>
          </a:ln>
        </p:spPr>
        <p:txBody>
          <a:bodyPr anchorCtr="0" anchor="t" bIns="0" lIns="0" spcFirstLastPara="1" rIns="0" wrap="square" tIns="11500">
            <a:spAutoFit/>
          </a:bodyPr>
          <a:lstStyle/>
          <a:p>
            <a:pPr indent="0" lvl="0" marL="11516" marR="0" rtl="0" algn="l">
              <a:spcBef>
                <a:spcPts val="0"/>
              </a:spcBef>
              <a:spcAft>
                <a:spcPts val="0"/>
              </a:spcAft>
              <a:buNone/>
            </a:pPr>
            <a:r>
              <a:rPr lang="en-US" sz="1088">
                <a:solidFill>
                  <a:schemeClr val="dk1"/>
                </a:solidFill>
                <a:latin typeface="Times New Roman"/>
                <a:ea typeface="Times New Roman"/>
                <a:cs typeface="Times New Roman"/>
                <a:sym typeface="Times New Roman"/>
              </a:rPr>
              <a:t>Copyright © The McGraw-Hill Companies, Inc. Permission required for reproduction or display.</a:t>
            </a:r>
            <a:endParaRPr sz="1088">
              <a:solidFill>
                <a:schemeClr val="dk1"/>
              </a:solidFill>
              <a:latin typeface="Times New Roman"/>
              <a:ea typeface="Times New Roman"/>
              <a:cs typeface="Times New Roman"/>
              <a:sym typeface="Times New Roman"/>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0" name="Shape 2160"/>
        <p:cNvGrpSpPr/>
        <p:nvPr/>
      </p:nvGrpSpPr>
      <p:grpSpPr>
        <a:xfrm>
          <a:off x="0" y="0"/>
          <a:ext cx="0" cy="0"/>
          <a:chOff x="0" y="0"/>
          <a:chExt cx="0" cy="0"/>
        </a:xfrm>
      </p:grpSpPr>
      <p:sp>
        <p:nvSpPr>
          <p:cNvPr id="2161" name="Google Shape;2161;p232"/>
          <p:cNvSpPr txBox="1"/>
          <p:nvPr>
            <p:ph type="title"/>
          </p:nvPr>
        </p:nvSpPr>
        <p:spPr>
          <a:xfrm>
            <a:off x="2298022" y="686349"/>
            <a:ext cx="3033988" cy="346464"/>
          </a:xfrm>
          <a:prstGeom prst="rect">
            <a:avLst/>
          </a:prstGeom>
          <a:noFill/>
          <a:ln>
            <a:noFill/>
          </a:ln>
        </p:spPr>
        <p:txBody>
          <a:bodyPr anchorCtr="0" anchor="ctr" bIns="0" lIns="0" spcFirstLastPara="1" rIns="0" wrap="square" tIns="11500">
            <a:spAutoFit/>
          </a:bodyPr>
          <a:lstStyle/>
          <a:p>
            <a:pPr indent="0" lvl="0" marL="11516" rtl="0" algn="l">
              <a:lnSpc>
                <a:spcPct val="100000"/>
              </a:lnSpc>
              <a:spcBef>
                <a:spcPts val="0"/>
              </a:spcBef>
              <a:spcAft>
                <a:spcPts val="0"/>
              </a:spcAft>
              <a:buClr>
                <a:srgbClr val="3333CC"/>
              </a:buClr>
              <a:buSzPts val="2176"/>
              <a:buFont typeface="Calibri"/>
              <a:buNone/>
            </a:pPr>
            <a:r>
              <a:rPr lang="en-US" sz="2176">
                <a:solidFill>
                  <a:srgbClr val="3333CC"/>
                </a:solidFill>
              </a:rPr>
              <a:t>Figure 8.1	</a:t>
            </a:r>
            <a:r>
              <a:rPr i="1" lang="en-US" sz="1814">
                <a:latin typeface="Times New Roman"/>
                <a:ea typeface="Times New Roman"/>
                <a:cs typeface="Times New Roman"/>
                <a:sym typeface="Times New Roman"/>
              </a:rPr>
              <a:t>Switched network</a:t>
            </a:r>
            <a:endParaRPr sz="1814">
              <a:latin typeface="Times New Roman"/>
              <a:ea typeface="Times New Roman"/>
              <a:cs typeface="Times New Roman"/>
              <a:sym typeface="Times New Roman"/>
            </a:endParaRPr>
          </a:p>
        </p:txBody>
      </p:sp>
      <p:sp>
        <p:nvSpPr>
          <p:cNvPr id="2162" name="Google Shape;2162;p232"/>
          <p:cNvSpPr/>
          <p:nvPr/>
        </p:nvSpPr>
        <p:spPr>
          <a:xfrm>
            <a:off x="2088428" y="1206455"/>
            <a:ext cx="7946297" cy="17275"/>
          </a:xfrm>
          <a:custGeom>
            <a:rect b="b" l="l" r="r" t="t"/>
            <a:pathLst>
              <a:path extrusionOk="0" h="19050" w="8763000">
                <a:moveTo>
                  <a:pt x="8763000" y="19049"/>
                </a:moveTo>
                <a:lnTo>
                  <a:pt x="8763000" y="0"/>
                </a:lnTo>
                <a:lnTo>
                  <a:pt x="0" y="0"/>
                </a:lnTo>
                <a:lnTo>
                  <a:pt x="0" y="19050"/>
                </a:lnTo>
                <a:lnTo>
                  <a:pt x="8763000" y="19049"/>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32">
              <a:solidFill>
                <a:schemeClr val="dk1"/>
              </a:solidFill>
              <a:latin typeface="Calibri"/>
              <a:ea typeface="Calibri"/>
              <a:cs typeface="Calibri"/>
              <a:sym typeface="Calibri"/>
            </a:endParaRPr>
          </a:p>
        </p:txBody>
      </p:sp>
      <p:pic>
        <p:nvPicPr>
          <p:cNvPr id="2163" name="Google Shape;2163;p232"/>
          <p:cNvPicPr preferRelativeResize="0"/>
          <p:nvPr/>
        </p:nvPicPr>
        <p:blipFill rotWithShape="1">
          <a:blip r:embed="rId3">
            <a:alphaModFix/>
          </a:blip>
          <a:srcRect b="0" l="0" r="0" t="0"/>
          <a:stretch/>
        </p:blipFill>
        <p:spPr>
          <a:xfrm>
            <a:off x="2930736" y="2043925"/>
            <a:ext cx="6067515" cy="2982971"/>
          </a:xfrm>
          <a:prstGeom prst="rect">
            <a:avLst/>
          </a:prstGeom>
          <a:noFill/>
          <a:ln>
            <a:noFill/>
          </a:ln>
        </p:spPr>
      </p:pic>
      <p:sp>
        <p:nvSpPr>
          <p:cNvPr id="2164" name="Google Shape;2164;p232"/>
          <p:cNvSpPr/>
          <p:nvPr/>
        </p:nvSpPr>
        <p:spPr>
          <a:xfrm>
            <a:off x="2088428" y="6017074"/>
            <a:ext cx="7946297" cy="69098"/>
          </a:xfrm>
          <a:custGeom>
            <a:rect b="b" l="l" r="r" t="t"/>
            <a:pathLst>
              <a:path extrusionOk="0" h="76200" w="8763000">
                <a:moveTo>
                  <a:pt x="8763000" y="76200"/>
                </a:moveTo>
                <a:lnTo>
                  <a:pt x="8763000" y="0"/>
                </a:lnTo>
                <a:lnTo>
                  <a:pt x="0" y="0"/>
                </a:lnTo>
                <a:lnTo>
                  <a:pt x="0" y="76200"/>
                </a:lnTo>
                <a:lnTo>
                  <a:pt x="8763000" y="7620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32">
              <a:solidFill>
                <a:schemeClr val="dk1"/>
              </a:solidFill>
              <a:latin typeface="Calibri"/>
              <a:ea typeface="Calibri"/>
              <a:cs typeface="Calibri"/>
              <a:sym typeface="Calibri"/>
            </a:endParaRPr>
          </a:p>
        </p:txBody>
      </p:sp>
      <p:sp>
        <p:nvSpPr>
          <p:cNvPr id="2165" name="Google Shape;2165;p232"/>
          <p:cNvSpPr txBox="1"/>
          <p:nvPr/>
        </p:nvSpPr>
        <p:spPr>
          <a:xfrm>
            <a:off x="2021628" y="6221520"/>
            <a:ext cx="366221" cy="538609"/>
          </a:xfrm>
          <a:prstGeom prst="rect">
            <a:avLst/>
          </a:prstGeom>
          <a:noFill/>
          <a:ln>
            <a:noFill/>
          </a:ln>
        </p:spPr>
        <p:txBody>
          <a:bodyPr anchorCtr="0" anchor="t" bIns="0" lIns="0" spcFirstLastPara="1" rIns="0" wrap="square" tIns="0">
            <a:spAutoFit/>
          </a:bodyPr>
          <a:lstStyle/>
          <a:p>
            <a:pPr indent="0" lvl="0" marL="11516" marR="0" rtl="0" algn="l">
              <a:lnSpc>
                <a:spcPct val="115490"/>
              </a:lnSpc>
              <a:spcBef>
                <a:spcPts val="0"/>
              </a:spcBef>
              <a:spcAft>
                <a:spcPts val="0"/>
              </a:spcAft>
              <a:buNone/>
            </a:pPr>
            <a:r>
              <a:rPr b="1" lang="en-US" sz="1814">
                <a:solidFill>
                  <a:srgbClr val="1B1B1B"/>
                </a:solidFill>
                <a:latin typeface="Arial"/>
                <a:ea typeface="Arial"/>
                <a:cs typeface="Arial"/>
                <a:sym typeface="Arial"/>
              </a:rPr>
              <a:t>8.</a:t>
            </a:r>
            <a:fld id="{00000000-1234-1234-1234-123412341234}" type="slidenum">
              <a:rPr b="1" lang="en-US" sz="1814">
                <a:solidFill>
                  <a:srgbClr val="1B1B1B"/>
                </a:solidFill>
                <a:latin typeface="Arial"/>
                <a:ea typeface="Arial"/>
                <a:cs typeface="Arial"/>
                <a:sym typeface="Arial"/>
              </a:rPr>
              <a:t>‹#›</a:t>
            </a:fld>
            <a:endParaRPr sz="1814">
              <a:solidFill>
                <a:schemeClr val="dk1"/>
              </a:solidFill>
              <a:latin typeface="Arial"/>
              <a:ea typeface="Arial"/>
              <a:cs typeface="Arial"/>
              <a:sym typeface="Arial"/>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9" name="Shape 2169"/>
        <p:cNvGrpSpPr/>
        <p:nvPr/>
      </p:nvGrpSpPr>
      <p:grpSpPr>
        <a:xfrm>
          <a:off x="0" y="0"/>
          <a:ext cx="0" cy="0"/>
          <a:chOff x="0" y="0"/>
          <a:chExt cx="0" cy="0"/>
        </a:xfrm>
      </p:grpSpPr>
      <p:sp>
        <p:nvSpPr>
          <p:cNvPr id="2170" name="Google Shape;2170;p233"/>
          <p:cNvSpPr txBox="1"/>
          <p:nvPr>
            <p:ph type="title"/>
          </p:nvPr>
        </p:nvSpPr>
        <p:spPr>
          <a:xfrm>
            <a:off x="2298022" y="686349"/>
            <a:ext cx="4380252" cy="346464"/>
          </a:xfrm>
          <a:prstGeom prst="rect">
            <a:avLst/>
          </a:prstGeom>
          <a:noFill/>
          <a:ln>
            <a:noFill/>
          </a:ln>
        </p:spPr>
        <p:txBody>
          <a:bodyPr anchorCtr="0" anchor="ctr" bIns="0" lIns="0" spcFirstLastPara="1" rIns="0" wrap="square" tIns="11500">
            <a:spAutoFit/>
          </a:bodyPr>
          <a:lstStyle/>
          <a:p>
            <a:pPr indent="0" lvl="0" marL="11516" rtl="0" algn="l">
              <a:lnSpc>
                <a:spcPct val="100000"/>
              </a:lnSpc>
              <a:spcBef>
                <a:spcPts val="0"/>
              </a:spcBef>
              <a:spcAft>
                <a:spcPts val="0"/>
              </a:spcAft>
              <a:buClr>
                <a:srgbClr val="3333CC"/>
              </a:buClr>
              <a:buSzPts val="2176"/>
              <a:buFont typeface="Calibri"/>
              <a:buNone/>
            </a:pPr>
            <a:r>
              <a:rPr lang="en-US" sz="2176">
                <a:solidFill>
                  <a:srgbClr val="3333CC"/>
                </a:solidFill>
              </a:rPr>
              <a:t>Figure 8.2	</a:t>
            </a:r>
            <a:r>
              <a:rPr i="1" lang="en-US" sz="1814">
                <a:latin typeface="Times New Roman"/>
                <a:ea typeface="Times New Roman"/>
                <a:cs typeface="Times New Roman"/>
                <a:sym typeface="Times New Roman"/>
              </a:rPr>
              <a:t>Taxonomy of switched networks</a:t>
            </a:r>
            <a:endParaRPr sz="1814">
              <a:latin typeface="Times New Roman"/>
              <a:ea typeface="Times New Roman"/>
              <a:cs typeface="Times New Roman"/>
              <a:sym typeface="Times New Roman"/>
            </a:endParaRPr>
          </a:p>
        </p:txBody>
      </p:sp>
      <p:sp>
        <p:nvSpPr>
          <p:cNvPr id="2171" name="Google Shape;2171;p233"/>
          <p:cNvSpPr/>
          <p:nvPr/>
        </p:nvSpPr>
        <p:spPr>
          <a:xfrm>
            <a:off x="2088428" y="1206455"/>
            <a:ext cx="7946297" cy="17275"/>
          </a:xfrm>
          <a:custGeom>
            <a:rect b="b" l="l" r="r" t="t"/>
            <a:pathLst>
              <a:path extrusionOk="0" h="19050" w="8763000">
                <a:moveTo>
                  <a:pt x="8763000" y="19049"/>
                </a:moveTo>
                <a:lnTo>
                  <a:pt x="8763000" y="0"/>
                </a:lnTo>
                <a:lnTo>
                  <a:pt x="0" y="0"/>
                </a:lnTo>
                <a:lnTo>
                  <a:pt x="0" y="19050"/>
                </a:lnTo>
                <a:lnTo>
                  <a:pt x="8763000" y="19049"/>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32">
              <a:solidFill>
                <a:schemeClr val="dk1"/>
              </a:solidFill>
              <a:latin typeface="Calibri"/>
              <a:ea typeface="Calibri"/>
              <a:cs typeface="Calibri"/>
              <a:sym typeface="Calibri"/>
            </a:endParaRPr>
          </a:p>
        </p:txBody>
      </p:sp>
      <p:pic>
        <p:nvPicPr>
          <p:cNvPr id="2172" name="Google Shape;2172;p233"/>
          <p:cNvPicPr preferRelativeResize="0"/>
          <p:nvPr/>
        </p:nvPicPr>
        <p:blipFill rotWithShape="1">
          <a:blip r:embed="rId3">
            <a:alphaModFix/>
          </a:blip>
          <a:srcRect b="0" l="0" r="0" t="0"/>
          <a:stretch/>
        </p:blipFill>
        <p:spPr>
          <a:xfrm>
            <a:off x="2344783" y="1917477"/>
            <a:ext cx="7551745" cy="3097673"/>
          </a:xfrm>
          <a:prstGeom prst="rect">
            <a:avLst/>
          </a:prstGeom>
          <a:noFill/>
          <a:ln>
            <a:noFill/>
          </a:ln>
        </p:spPr>
      </p:pic>
      <p:sp>
        <p:nvSpPr>
          <p:cNvPr id="2173" name="Google Shape;2173;p233"/>
          <p:cNvSpPr/>
          <p:nvPr/>
        </p:nvSpPr>
        <p:spPr>
          <a:xfrm>
            <a:off x="2088428" y="6017074"/>
            <a:ext cx="7946297" cy="69098"/>
          </a:xfrm>
          <a:custGeom>
            <a:rect b="b" l="l" r="r" t="t"/>
            <a:pathLst>
              <a:path extrusionOk="0" h="76200" w="8763000">
                <a:moveTo>
                  <a:pt x="8763000" y="76200"/>
                </a:moveTo>
                <a:lnTo>
                  <a:pt x="8763000" y="0"/>
                </a:lnTo>
                <a:lnTo>
                  <a:pt x="0" y="0"/>
                </a:lnTo>
                <a:lnTo>
                  <a:pt x="0" y="76200"/>
                </a:lnTo>
                <a:lnTo>
                  <a:pt x="8763000" y="7620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32">
              <a:solidFill>
                <a:schemeClr val="dk1"/>
              </a:solidFill>
              <a:latin typeface="Calibri"/>
              <a:ea typeface="Calibri"/>
              <a:cs typeface="Calibri"/>
              <a:sym typeface="Calibri"/>
            </a:endParaRPr>
          </a:p>
        </p:txBody>
      </p:sp>
      <p:sp>
        <p:nvSpPr>
          <p:cNvPr id="2174" name="Google Shape;2174;p233"/>
          <p:cNvSpPr txBox="1"/>
          <p:nvPr/>
        </p:nvSpPr>
        <p:spPr>
          <a:xfrm>
            <a:off x="2021628" y="6221520"/>
            <a:ext cx="366221" cy="538609"/>
          </a:xfrm>
          <a:prstGeom prst="rect">
            <a:avLst/>
          </a:prstGeom>
          <a:noFill/>
          <a:ln>
            <a:noFill/>
          </a:ln>
        </p:spPr>
        <p:txBody>
          <a:bodyPr anchorCtr="0" anchor="t" bIns="0" lIns="0" spcFirstLastPara="1" rIns="0" wrap="square" tIns="0">
            <a:spAutoFit/>
          </a:bodyPr>
          <a:lstStyle/>
          <a:p>
            <a:pPr indent="0" lvl="0" marL="11516" marR="0" rtl="0" algn="l">
              <a:lnSpc>
                <a:spcPct val="115490"/>
              </a:lnSpc>
              <a:spcBef>
                <a:spcPts val="0"/>
              </a:spcBef>
              <a:spcAft>
                <a:spcPts val="0"/>
              </a:spcAft>
              <a:buNone/>
            </a:pPr>
            <a:r>
              <a:rPr b="1" lang="en-US" sz="1814">
                <a:solidFill>
                  <a:srgbClr val="1B1B1B"/>
                </a:solidFill>
                <a:latin typeface="Arial"/>
                <a:ea typeface="Arial"/>
                <a:cs typeface="Arial"/>
                <a:sym typeface="Arial"/>
              </a:rPr>
              <a:t>8.</a:t>
            </a:r>
            <a:fld id="{00000000-1234-1234-1234-123412341234}" type="slidenum">
              <a:rPr b="1" lang="en-US" sz="1814">
                <a:solidFill>
                  <a:srgbClr val="1B1B1B"/>
                </a:solidFill>
                <a:latin typeface="Arial"/>
                <a:ea typeface="Arial"/>
                <a:cs typeface="Arial"/>
                <a:sym typeface="Arial"/>
              </a:rPr>
              <a:t>‹#›</a:t>
            </a:fld>
            <a:endParaRPr sz="1814">
              <a:solidFill>
                <a:schemeClr val="dk1"/>
              </a:solidFill>
              <a:latin typeface="Arial"/>
              <a:ea typeface="Arial"/>
              <a:cs typeface="Arial"/>
              <a:sym typeface="Arial"/>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8" name="Shape 2178"/>
        <p:cNvGrpSpPr/>
        <p:nvPr/>
      </p:nvGrpSpPr>
      <p:grpSpPr>
        <a:xfrm>
          <a:off x="0" y="0"/>
          <a:ext cx="0" cy="0"/>
          <a:chOff x="0" y="0"/>
          <a:chExt cx="0" cy="0"/>
        </a:xfrm>
      </p:grpSpPr>
      <p:grpSp>
        <p:nvGrpSpPr>
          <p:cNvPr id="2179" name="Google Shape;2179;p234"/>
          <p:cNvGrpSpPr/>
          <p:nvPr/>
        </p:nvGrpSpPr>
        <p:grpSpPr>
          <a:xfrm>
            <a:off x="1950221" y="316469"/>
            <a:ext cx="8291799" cy="777366"/>
            <a:chOff x="774827" y="348995"/>
            <a:chExt cx="9144012" cy="857262"/>
          </a:xfrm>
        </p:grpSpPr>
        <p:sp>
          <p:nvSpPr>
            <p:cNvPr id="2180" name="Google Shape;2180;p234"/>
            <p:cNvSpPr/>
            <p:nvPr/>
          </p:nvSpPr>
          <p:spPr>
            <a:xfrm>
              <a:off x="774839" y="348995"/>
              <a:ext cx="9144000" cy="857250"/>
            </a:xfrm>
            <a:custGeom>
              <a:rect b="b" l="l" r="r" t="t"/>
              <a:pathLst>
                <a:path extrusionOk="0" h="857250" w="9144000">
                  <a:moveTo>
                    <a:pt x="9144000" y="857250"/>
                  </a:moveTo>
                  <a:lnTo>
                    <a:pt x="9144000" y="0"/>
                  </a:lnTo>
                  <a:lnTo>
                    <a:pt x="0" y="0"/>
                  </a:lnTo>
                  <a:lnTo>
                    <a:pt x="0" y="857250"/>
                  </a:lnTo>
                  <a:lnTo>
                    <a:pt x="9144000" y="857250"/>
                  </a:lnTo>
                  <a:close/>
                </a:path>
              </a:pathLst>
            </a:custGeom>
            <a:solidFill>
              <a:srgbClr val="33CC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32">
                <a:solidFill>
                  <a:schemeClr val="dk1"/>
                </a:solidFill>
                <a:latin typeface="Calibri"/>
                <a:ea typeface="Calibri"/>
                <a:cs typeface="Calibri"/>
                <a:sym typeface="Calibri"/>
              </a:endParaRPr>
            </a:p>
          </p:txBody>
        </p:sp>
        <p:sp>
          <p:nvSpPr>
            <p:cNvPr id="2181" name="Google Shape;2181;p234"/>
            <p:cNvSpPr/>
            <p:nvPr/>
          </p:nvSpPr>
          <p:spPr>
            <a:xfrm>
              <a:off x="774827" y="349007"/>
              <a:ext cx="9144000" cy="857250"/>
            </a:xfrm>
            <a:custGeom>
              <a:rect b="b" l="l" r="r" t="t"/>
              <a:pathLst>
                <a:path extrusionOk="0" h="857250" w="9144000">
                  <a:moveTo>
                    <a:pt x="9144000" y="6858"/>
                  </a:moveTo>
                  <a:lnTo>
                    <a:pt x="9140685" y="3124"/>
                  </a:lnTo>
                  <a:lnTo>
                    <a:pt x="9143873" y="3124"/>
                  </a:lnTo>
                  <a:lnTo>
                    <a:pt x="9143873" y="0"/>
                  </a:lnTo>
                  <a:lnTo>
                    <a:pt x="9137917" y="0"/>
                  </a:lnTo>
                  <a:lnTo>
                    <a:pt x="9137523" y="0"/>
                  </a:lnTo>
                  <a:lnTo>
                    <a:pt x="6858" y="0"/>
                  </a:lnTo>
                  <a:lnTo>
                    <a:pt x="0" y="0"/>
                  </a:lnTo>
                  <a:lnTo>
                    <a:pt x="0" y="6858"/>
                  </a:lnTo>
                  <a:lnTo>
                    <a:pt x="0" y="857250"/>
                  </a:lnTo>
                  <a:lnTo>
                    <a:pt x="6858" y="857250"/>
                  </a:lnTo>
                  <a:lnTo>
                    <a:pt x="6858" y="6858"/>
                  </a:lnTo>
                  <a:lnTo>
                    <a:pt x="9137917" y="6858"/>
                  </a:lnTo>
                  <a:lnTo>
                    <a:pt x="9137917" y="857250"/>
                  </a:lnTo>
                  <a:lnTo>
                    <a:pt x="9144000" y="857250"/>
                  </a:lnTo>
                  <a:lnTo>
                    <a:pt x="9144000" y="685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32">
                <a:solidFill>
                  <a:schemeClr val="dk1"/>
                </a:solidFill>
                <a:latin typeface="Calibri"/>
                <a:ea typeface="Calibri"/>
                <a:cs typeface="Calibri"/>
                <a:sym typeface="Calibri"/>
              </a:endParaRPr>
            </a:p>
          </p:txBody>
        </p:sp>
      </p:grpSp>
      <p:sp>
        <p:nvSpPr>
          <p:cNvPr id="2182" name="Google Shape;2182;p234"/>
          <p:cNvSpPr txBox="1"/>
          <p:nvPr>
            <p:ph type="title"/>
          </p:nvPr>
        </p:nvSpPr>
        <p:spPr>
          <a:xfrm>
            <a:off x="2007687" y="588029"/>
            <a:ext cx="9535557" cy="688156"/>
          </a:xfrm>
          <a:prstGeom prst="rect">
            <a:avLst/>
          </a:prstGeom>
          <a:noFill/>
          <a:ln>
            <a:noFill/>
          </a:ln>
        </p:spPr>
        <p:txBody>
          <a:bodyPr anchorCtr="0" anchor="ctr" bIns="0" lIns="0" spcFirstLastPara="1" rIns="0" wrap="square" tIns="10925">
            <a:spAutoFit/>
          </a:bodyPr>
          <a:lstStyle/>
          <a:p>
            <a:pPr indent="0" lvl="0" marL="285030" rtl="0" algn="l">
              <a:lnSpc>
                <a:spcPct val="100000"/>
              </a:lnSpc>
              <a:spcBef>
                <a:spcPts val="0"/>
              </a:spcBef>
              <a:spcAft>
                <a:spcPts val="0"/>
              </a:spcAft>
              <a:buClr>
                <a:schemeClr val="dk1"/>
              </a:buClr>
              <a:buSzPts val="4400"/>
              <a:buFont typeface="Calibri"/>
              <a:buNone/>
            </a:pPr>
            <a:r>
              <a:rPr lang="en-US"/>
              <a:t>8-1	CIRCUIT-SWITCHED NETWORKS</a:t>
            </a:r>
            <a:endParaRPr/>
          </a:p>
        </p:txBody>
      </p:sp>
      <p:grpSp>
        <p:nvGrpSpPr>
          <p:cNvPr id="2183" name="Google Shape;2183;p234"/>
          <p:cNvGrpSpPr/>
          <p:nvPr/>
        </p:nvGrpSpPr>
        <p:grpSpPr>
          <a:xfrm>
            <a:off x="1950232" y="1093825"/>
            <a:ext cx="8291788" cy="777355"/>
            <a:chOff x="774839" y="1206246"/>
            <a:chExt cx="9144000" cy="857250"/>
          </a:xfrm>
        </p:grpSpPr>
        <p:sp>
          <p:nvSpPr>
            <p:cNvPr id="2184" name="Google Shape;2184;p234"/>
            <p:cNvSpPr/>
            <p:nvPr/>
          </p:nvSpPr>
          <p:spPr>
            <a:xfrm>
              <a:off x="774839" y="1720596"/>
              <a:ext cx="9144000" cy="342900"/>
            </a:xfrm>
            <a:custGeom>
              <a:rect b="b" l="l" r="r" t="t"/>
              <a:pathLst>
                <a:path extrusionOk="0" h="342900" w="9144000">
                  <a:moveTo>
                    <a:pt x="0" y="342900"/>
                  </a:moveTo>
                  <a:lnTo>
                    <a:pt x="9144000" y="342900"/>
                  </a:lnTo>
                  <a:lnTo>
                    <a:pt x="9144000" y="0"/>
                  </a:lnTo>
                  <a:lnTo>
                    <a:pt x="0" y="0"/>
                  </a:lnTo>
                  <a:lnTo>
                    <a:pt x="0" y="34290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32">
                <a:solidFill>
                  <a:schemeClr val="dk1"/>
                </a:solidFill>
                <a:latin typeface="Calibri"/>
                <a:ea typeface="Calibri"/>
                <a:cs typeface="Calibri"/>
                <a:sym typeface="Calibri"/>
              </a:endParaRPr>
            </a:p>
          </p:txBody>
        </p:sp>
        <p:sp>
          <p:nvSpPr>
            <p:cNvPr id="2185" name="Google Shape;2185;p234"/>
            <p:cNvSpPr/>
            <p:nvPr/>
          </p:nvSpPr>
          <p:spPr>
            <a:xfrm>
              <a:off x="774839" y="1206246"/>
              <a:ext cx="9144000" cy="514350"/>
            </a:xfrm>
            <a:custGeom>
              <a:rect b="b" l="l" r="r" t="t"/>
              <a:pathLst>
                <a:path extrusionOk="0" h="514350" w="9144000">
                  <a:moveTo>
                    <a:pt x="9144000" y="514350"/>
                  </a:moveTo>
                  <a:lnTo>
                    <a:pt x="9144000" y="0"/>
                  </a:lnTo>
                  <a:lnTo>
                    <a:pt x="0" y="0"/>
                  </a:lnTo>
                  <a:lnTo>
                    <a:pt x="0" y="514350"/>
                  </a:lnTo>
                  <a:lnTo>
                    <a:pt x="9144000" y="514350"/>
                  </a:lnTo>
                  <a:close/>
                </a:path>
              </a:pathLst>
            </a:custGeom>
            <a:solidFill>
              <a:srgbClr val="33CC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32">
                <a:solidFill>
                  <a:schemeClr val="dk1"/>
                </a:solidFill>
                <a:latin typeface="Calibri"/>
                <a:ea typeface="Calibri"/>
                <a:cs typeface="Calibri"/>
                <a:sym typeface="Calibri"/>
              </a:endParaRPr>
            </a:p>
          </p:txBody>
        </p:sp>
        <p:sp>
          <p:nvSpPr>
            <p:cNvPr id="2186" name="Google Shape;2186;p234"/>
            <p:cNvSpPr/>
            <p:nvPr/>
          </p:nvSpPr>
          <p:spPr>
            <a:xfrm>
              <a:off x="774839" y="1206246"/>
              <a:ext cx="9144000" cy="521334"/>
            </a:xfrm>
            <a:custGeom>
              <a:rect b="b" l="l" r="r" t="t"/>
              <a:pathLst>
                <a:path extrusionOk="0" h="521335" w="9144000">
                  <a:moveTo>
                    <a:pt x="6858" y="508254"/>
                  </a:moveTo>
                  <a:lnTo>
                    <a:pt x="6858" y="0"/>
                  </a:lnTo>
                  <a:lnTo>
                    <a:pt x="0" y="0"/>
                  </a:lnTo>
                  <a:lnTo>
                    <a:pt x="0" y="508254"/>
                  </a:lnTo>
                  <a:lnTo>
                    <a:pt x="6858" y="508254"/>
                  </a:lnTo>
                  <a:close/>
                </a:path>
                <a:path extrusionOk="0" h="521335" w="9144000">
                  <a:moveTo>
                    <a:pt x="9143987" y="508253"/>
                  </a:moveTo>
                  <a:lnTo>
                    <a:pt x="0" y="508254"/>
                  </a:lnTo>
                  <a:lnTo>
                    <a:pt x="6858" y="514350"/>
                  </a:lnTo>
                  <a:lnTo>
                    <a:pt x="6858" y="521208"/>
                  </a:lnTo>
                  <a:lnTo>
                    <a:pt x="9137904" y="521207"/>
                  </a:lnTo>
                  <a:lnTo>
                    <a:pt x="9137904" y="514349"/>
                  </a:lnTo>
                  <a:lnTo>
                    <a:pt x="9143987" y="508253"/>
                  </a:lnTo>
                  <a:close/>
                </a:path>
                <a:path extrusionOk="0" h="521335" w="9144000">
                  <a:moveTo>
                    <a:pt x="6858" y="521208"/>
                  </a:moveTo>
                  <a:lnTo>
                    <a:pt x="6858" y="514350"/>
                  </a:lnTo>
                  <a:lnTo>
                    <a:pt x="0" y="508254"/>
                  </a:lnTo>
                  <a:lnTo>
                    <a:pt x="0" y="521208"/>
                  </a:lnTo>
                  <a:lnTo>
                    <a:pt x="6858" y="521208"/>
                  </a:lnTo>
                  <a:close/>
                </a:path>
                <a:path extrusionOk="0" h="521335" w="9144000">
                  <a:moveTo>
                    <a:pt x="9144000" y="521207"/>
                  </a:moveTo>
                  <a:lnTo>
                    <a:pt x="9144000" y="0"/>
                  </a:lnTo>
                  <a:lnTo>
                    <a:pt x="9137904" y="0"/>
                  </a:lnTo>
                  <a:lnTo>
                    <a:pt x="9137904" y="508253"/>
                  </a:lnTo>
                  <a:lnTo>
                    <a:pt x="9143987" y="508253"/>
                  </a:lnTo>
                  <a:lnTo>
                    <a:pt x="9143987" y="521207"/>
                  </a:lnTo>
                  <a:close/>
                </a:path>
                <a:path extrusionOk="0" h="521335" w="9144000">
                  <a:moveTo>
                    <a:pt x="9143987" y="521207"/>
                  </a:moveTo>
                  <a:lnTo>
                    <a:pt x="9143987" y="508253"/>
                  </a:lnTo>
                  <a:lnTo>
                    <a:pt x="9137904" y="514349"/>
                  </a:lnTo>
                  <a:lnTo>
                    <a:pt x="9137904" y="521207"/>
                  </a:lnTo>
                  <a:lnTo>
                    <a:pt x="9143987" y="52120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32">
                <a:solidFill>
                  <a:schemeClr val="dk1"/>
                </a:solidFill>
                <a:latin typeface="Calibri"/>
                <a:ea typeface="Calibri"/>
                <a:cs typeface="Calibri"/>
                <a:sym typeface="Calibri"/>
              </a:endParaRPr>
            </a:p>
          </p:txBody>
        </p:sp>
      </p:grpSp>
      <p:sp>
        <p:nvSpPr>
          <p:cNvPr id="2187" name="Google Shape;2187;p234"/>
          <p:cNvSpPr/>
          <p:nvPr/>
        </p:nvSpPr>
        <p:spPr>
          <a:xfrm>
            <a:off x="1950232" y="5757265"/>
            <a:ext cx="8291788" cy="778506"/>
          </a:xfrm>
          <a:custGeom>
            <a:rect b="b" l="l" r="r" t="t"/>
            <a:pathLst>
              <a:path extrusionOk="0" h="858520" w="9144000">
                <a:moveTo>
                  <a:pt x="9143999" y="858012"/>
                </a:moveTo>
                <a:lnTo>
                  <a:pt x="9143999" y="0"/>
                </a:lnTo>
                <a:lnTo>
                  <a:pt x="0" y="0"/>
                </a:lnTo>
                <a:lnTo>
                  <a:pt x="0" y="858012"/>
                </a:lnTo>
                <a:lnTo>
                  <a:pt x="9143999" y="858012"/>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32">
              <a:solidFill>
                <a:schemeClr val="dk1"/>
              </a:solidFill>
              <a:latin typeface="Calibri"/>
              <a:ea typeface="Calibri"/>
              <a:cs typeface="Calibri"/>
              <a:sym typeface="Calibri"/>
            </a:endParaRPr>
          </a:p>
        </p:txBody>
      </p:sp>
      <p:sp>
        <p:nvSpPr>
          <p:cNvPr id="2188" name="Google Shape;2188;p234"/>
          <p:cNvSpPr txBox="1"/>
          <p:nvPr/>
        </p:nvSpPr>
        <p:spPr>
          <a:xfrm>
            <a:off x="2159825" y="1729759"/>
            <a:ext cx="7456851" cy="4445278"/>
          </a:xfrm>
          <a:prstGeom prst="rect">
            <a:avLst/>
          </a:prstGeom>
          <a:noFill/>
          <a:ln>
            <a:noFill/>
          </a:ln>
        </p:spPr>
        <p:txBody>
          <a:bodyPr anchorCtr="0" anchor="t" bIns="0" lIns="0" spcFirstLastPara="1" rIns="0" wrap="square" tIns="11500">
            <a:spAutoFit/>
          </a:bodyPr>
          <a:lstStyle/>
          <a:p>
            <a:pPr indent="0" lvl="0" marL="149137" marR="4607" rtl="0" algn="just">
              <a:spcBef>
                <a:spcPts val="0"/>
              </a:spcBef>
              <a:spcAft>
                <a:spcPts val="0"/>
              </a:spcAft>
              <a:buNone/>
            </a:pPr>
            <a:r>
              <a:rPr b="1" i="1" lang="en-US" sz="2539">
                <a:solidFill>
                  <a:schemeClr val="dk1"/>
                </a:solidFill>
                <a:latin typeface="Times New Roman"/>
                <a:ea typeface="Times New Roman"/>
                <a:cs typeface="Times New Roman"/>
                <a:sym typeface="Times New Roman"/>
              </a:rPr>
              <a:t>A circuit-switched network consists of a set of switches  connected by physical links. A connection between two  stations is a dedicated path made of one or more links..  However, each connection uses only one dedicated  channel on each link.. Each link is normally divided  into n channels by using FDM or TDM.</a:t>
            </a:r>
            <a:endParaRPr sz="2539">
              <a:solidFill>
                <a:schemeClr val="dk1"/>
              </a:solidFill>
              <a:latin typeface="Times New Roman"/>
              <a:ea typeface="Times New Roman"/>
              <a:cs typeface="Times New Roman"/>
              <a:sym typeface="Times New Roman"/>
            </a:endParaRPr>
          </a:p>
          <a:p>
            <a:pPr indent="0" lvl="0" marL="36852" marR="0" rtl="0" algn="l">
              <a:spcBef>
                <a:spcPts val="2389"/>
              </a:spcBef>
              <a:spcAft>
                <a:spcPts val="0"/>
              </a:spcAft>
              <a:buNone/>
            </a:pPr>
            <a:r>
              <a:rPr b="1" i="1" lang="en-US" sz="2539" u="sng">
                <a:solidFill>
                  <a:srgbClr val="FF0000"/>
                </a:solidFill>
                <a:latin typeface="Times New Roman"/>
                <a:ea typeface="Times New Roman"/>
                <a:cs typeface="Times New Roman"/>
                <a:sym typeface="Times New Roman"/>
              </a:rPr>
              <a:t>Topics discussed in this section:</a:t>
            </a:r>
            <a:endParaRPr sz="2539">
              <a:solidFill>
                <a:schemeClr val="dk1"/>
              </a:solidFill>
              <a:latin typeface="Times New Roman"/>
              <a:ea typeface="Times New Roman"/>
              <a:cs typeface="Times New Roman"/>
              <a:sym typeface="Times New Roman"/>
            </a:endParaRPr>
          </a:p>
          <a:p>
            <a:pPr indent="0" lvl="0" marL="11516" marR="5869889" rtl="0" algn="l">
              <a:spcBef>
                <a:spcPts val="363"/>
              </a:spcBef>
              <a:spcAft>
                <a:spcPts val="0"/>
              </a:spcAft>
              <a:buNone/>
            </a:pPr>
            <a:r>
              <a:rPr b="1" lang="en-US" sz="2176">
                <a:solidFill>
                  <a:srgbClr val="0033CC"/>
                </a:solidFill>
                <a:latin typeface="Times New Roman"/>
                <a:ea typeface="Times New Roman"/>
                <a:cs typeface="Times New Roman"/>
                <a:sym typeface="Times New Roman"/>
              </a:rPr>
              <a:t>Three Phases  Efficiency  Delay</a:t>
            </a:r>
            <a:endParaRPr sz="2176">
              <a:solidFill>
                <a:schemeClr val="dk1"/>
              </a:solidFill>
              <a:latin typeface="Times New Roman"/>
              <a:ea typeface="Times New Roman"/>
              <a:cs typeface="Times New Roman"/>
              <a:sym typeface="Times New Roman"/>
            </a:endParaRPr>
          </a:p>
          <a:p>
            <a:pPr indent="0" lvl="0" marL="11516" marR="0" rtl="0" algn="l">
              <a:spcBef>
                <a:spcPts val="0"/>
              </a:spcBef>
              <a:spcAft>
                <a:spcPts val="0"/>
              </a:spcAft>
              <a:buNone/>
            </a:pPr>
            <a:r>
              <a:rPr b="1" lang="en-US" sz="2176">
                <a:solidFill>
                  <a:srgbClr val="0033CC"/>
                </a:solidFill>
                <a:latin typeface="Times New Roman"/>
                <a:ea typeface="Times New Roman"/>
                <a:cs typeface="Times New Roman"/>
                <a:sym typeface="Times New Roman"/>
              </a:rPr>
              <a:t>Circuit-Switched Technology in Telephone Networks</a:t>
            </a:r>
            <a:endParaRPr sz="2176">
              <a:solidFill>
                <a:schemeClr val="dk1"/>
              </a:solidFill>
              <a:latin typeface="Times New Roman"/>
              <a:ea typeface="Times New Roman"/>
              <a:cs typeface="Times New Roman"/>
              <a:sym typeface="Times New Roman"/>
            </a:endParaRPr>
          </a:p>
        </p:txBody>
      </p:sp>
      <p:sp>
        <p:nvSpPr>
          <p:cNvPr id="2189" name="Google Shape;2189;p234"/>
          <p:cNvSpPr txBox="1"/>
          <p:nvPr/>
        </p:nvSpPr>
        <p:spPr>
          <a:xfrm>
            <a:off x="2021628" y="6221520"/>
            <a:ext cx="366221" cy="538609"/>
          </a:xfrm>
          <a:prstGeom prst="rect">
            <a:avLst/>
          </a:prstGeom>
          <a:noFill/>
          <a:ln>
            <a:noFill/>
          </a:ln>
        </p:spPr>
        <p:txBody>
          <a:bodyPr anchorCtr="0" anchor="t" bIns="0" lIns="0" spcFirstLastPara="1" rIns="0" wrap="square" tIns="0">
            <a:spAutoFit/>
          </a:bodyPr>
          <a:lstStyle/>
          <a:p>
            <a:pPr indent="0" lvl="0" marL="11516" marR="0" rtl="0" algn="l">
              <a:lnSpc>
                <a:spcPct val="115490"/>
              </a:lnSpc>
              <a:spcBef>
                <a:spcPts val="0"/>
              </a:spcBef>
              <a:spcAft>
                <a:spcPts val="0"/>
              </a:spcAft>
              <a:buNone/>
            </a:pPr>
            <a:r>
              <a:rPr b="1" lang="en-US" sz="1814">
                <a:solidFill>
                  <a:srgbClr val="1B1B1B"/>
                </a:solidFill>
                <a:latin typeface="Arial"/>
                <a:ea typeface="Arial"/>
                <a:cs typeface="Arial"/>
                <a:sym typeface="Arial"/>
              </a:rPr>
              <a:t>8.</a:t>
            </a:r>
            <a:fld id="{00000000-1234-1234-1234-123412341234}" type="slidenum">
              <a:rPr b="1" lang="en-US" sz="1814">
                <a:solidFill>
                  <a:srgbClr val="1B1B1B"/>
                </a:solidFill>
                <a:latin typeface="Arial"/>
                <a:ea typeface="Arial"/>
                <a:cs typeface="Arial"/>
                <a:sym typeface="Arial"/>
              </a:rPr>
              <a:t>‹#›</a:t>
            </a:fld>
            <a:endParaRPr sz="1814">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6"/>
          <p:cNvSpPr txBox="1"/>
          <p:nvPr>
            <p:ph idx="1" type="body"/>
          </p:nvPr>
        </p:nvSpPr>
        <p:spPr>
          <a:xfrm>
            <a:off x="838200" y="106326"/>
            <a:ext cx="10515600" cy="6070637"/>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rgbClr val="FF0000"/>
              </a:buClr>
              <a:buSzPts val="3200"/>
              <a:buNone/>
            </a:pPr>
            <a:r>
              <a:rPr b="1" lang="en-US" sz="3200">
                <a:solidFill>
                  <a:srgbClr val="FF0000"/>
                </a:solidFill>
              </a:rPr>
              <a:t>3. Full-Duplex ( or Duplex):</a:t>
            </a:r>
            <a:endParaRPr b="0" i="0" sz="2000" u="none" strike="noStrike">
              <a:solidFill>
                <a:srgbClr val="000000"/>
              </a:solidFill>
              <a:latin typeface="Calibri"/>
              <a:ea typeface="Calibri"/>
              <a:cs typeface="Calibri"/>
              <a:sym typeface="Calibri"/>
            </a:endParaRPr>
          </a:p>
          <a:p>
            <a:pPr indent="-228600" lvl="0" marL="228600" rtl="0" algn="just">
              <a:lnSpc>
                <a:spcPct val="90000"/>
              </a:lnSpc>
              <a:spcBef>
                <a:spcPts val="1000"/>
              </a:spcBef>
              <a:spcAft>
                <a:spcPts val="0"/>
              </a:spcAft>
              <a:buClr>
                <a:srgbClr val="000000"/>
              </a:buClr>
              <a:buSzPts val="3600"/>
              <a:buChar char="•"/>
            </a:pPr>
            <a:r>
              <a:rPr b="0" i="0" lang="en-US" sz="3600" u="none" strike="noStrike">
                <a:solidFill>
                  <a:srgbClr val="000000"/>
                </a:solidFill>
                <a:latin typeface="Calibri"/>
                <a:ea typeface="Calibri"/>
                <a:cs typeface="Calibri"/>
                <a:sym typeface="Calibri"/>
              </a:rPr>
              <a:t>In full-duplex mode (also called duplex), </a:t>
            </a:r>
            <a:r>
              <a:rPr b="0" i="0" lang="en-US" sz="3600" u="none" strike="noStrike">
                <a:solidFill>
                  <a:srgbClr val="FF0000"/>
                </a:solidFill>
                <a:latin typeface="Calibri"/>
                <a:ea typeface="Calibri"/>
                <a:cs typeface="Calibri"/>
                <a:sym typeface="Calibri"/>
              </a:rPr>
              <a:t>both stations can transmit and receive </a:t>
            </a:r>
            <a:endParaRPr/>
          </a:p>
          <a:p>
            <a:pPr indent="-228600" lvl="0" marL="228600" rtl="0" algn="just">
              <a:lnSpc>
                <a:spcPct val="90000"/>
              </a:lnSpc>
              <a:spcBef>
                <a:spcPts val="1000"/>
              </a:spcBef>
              <a:spcAft>
                <a:spcPts val="0"/>
              </a:spcAft>
              <a:buClr>
                <a:srgbClr val="FF0000"/>
              </a:buClr>
              <a:buSzPts val="3600"/>
              <a:buChar char="•"/>
            </a:pPr>
            <a:r>
              <a:rPr b="0" i="0" lang="en-US" sz="3600" u="none" strike="noStrike">
                <a:solidFill>
                  <a:srgbClr val="FF0000"/>
                </a:solidFill>
                <a:latin typeface="Calibri"/>
                <a:ea typeface="Calibri"/>
                <a:cs typeface="Calibri"/>
                <a:sym typeface="Calibri"/>
              </a:rPr>
              <a:t>like a two-way street </a:t>
            </a:r>
            <a:r>
              <a:rPr b="0" i="0" lang="en-US" sz="3600" u="none" strike="noStrike">
                <a:solidFill>
                  <a:srgbClr val="000000"/>
                </a:solidFill>
                <a:latin typeface="Calibri"/>
                <a:ea typeface="Calibri"/>
                <a:cs typeface="Calibri"/>
                <a:sym typeface="Calibri"/>
              </a:rPr>
              <a:t>with traffic flowing in both directions at the same time. </a:t>
            </a:r>
            <a:endParaRPr/>
          </a:p>
          <a:p>
            <a:pPr indent="-228600" lvl="0" marL="228600" rtl="0" algn="just">
              <a:lnSpc>
                <a:spcPct val="90000"/>
              </a:lnSpc>
              <a:spcBef>
                <a:spcPts val="1000"/>
              </a:spcBef>
              <a:spcAft>
                <a:spcPts val="0"/>
              </a:spcAft>
              <a:buClr>
                <a:srgbClr val="000000"/>
              </a:buClr>
              <a:buSzPts val="3600"/>
              <a:buChar char="•"/>
            </a:pPr>
            <a:r>
              <a:rPr b="0" i="0" lang="en-US" sz="3600" u="none" strike="noStrike">
                <a:solidFill>
                  <a:srgbClr val="000000"/>
                </a:solidFill>
                <a:latin typeface="Calibri"/>
                <a:ea typeface="Calibri"/>
                <a:cs typeface="Calibri"/>
                <a:sym typeface="Calibri"/>
              </a:rPr>
              <a:t>Signals going in one direction </a:t>
            </a:r>
            <a:r>
              <a:rPr b="0" i="0" lang="en-US" sz="3600" u="none" strike="noStrike">
                <a:solidFill>
                  <a:srgbClr val="FF0000"/>
                </a:solidFill>
                <a:latin typeface="Calibri"/>
                <a:ea typeface="Calibri"/>
                <a:cs typeface="Calibri"/>
                <a:sym typeface="Calibri"/>
              </a:rPr>
              <a:t>share the capacity of the link with signals going in the other direction</a:t>
            </a:r>
            <a:r>
              <a:rPr b="0" i="0" lang="en-US" sz="3600" u="none" strike="noStrike">
                <a:solidFill>
                  <a:srgbClr val="000000"/>
                </a:solidFill>
                <a:latin typeface="Calibri"/>
                <a:ea typeface="Calibri"/>
                <a:cs typeface="Calibri"/>
                <a:sym typeface="Calibri"/>
              </a:rPr>
              <a:t>. </a:t>
            </a:r>
            <a:endParaRPr/>
          </a:p>
          <a:p>
            <a:pPr indent="-228600" lvl="0" marL="228600" rtl="0" algn="just">
              <a:lnSpc>
                <a:spcPct val="90000"/>
              </a:lnSpc>
              <a:spcBef>
                <a:spcPts val="1000"/>
              </a:spcBef>
              <a:spcAft>
                <a:spcPts val="0"/>
              </a:spcAft>
              <a:buClr>
                <a:srgbClr val="000000"/>
              </a:buClr>
              <a:buSzPts val="3600"/>
              <a:buChar char="•"/>
            </a:pPr>
            <a:r>
              <a:rPr b="0" i="0" lang="en-US" sz="3600" u="none" strike="noStrike">
                <a:solidFill>
                  <a:srgbClr val="000000"/>
                </a:solidFill>
                <a:latin typeface="Calibri"/>
                <a:ea typeface="Calibri"/>
                <a:cs typeface="Calibri"/>
                <a:sym typeface="Calibri"/>
              </a:rPr>
              <a:t>This sharing can occur in two ways: </a:t>
            </a:r>
            <a:r>
              <a:rPr b="0" i="0" lang="en-US" sz="3200" u="none" strike="noStrike">
                <a:solidFill>
                  <a:srgbClr val="000000"/>
                </a:solidFill>
                <a:latin typeface="Calibri"/>
                <a:ea typeface="Calibri"/>
                <a:cs typeface="Calibri"/>
                <a:sym typeface="Calibri"/>
              </a:rPr>
              <a:t>Either the </a:t>
            </a:r>
            <a:r>
              <a:rPr b="0" i="0" lang="en-US" sz="3200" u="none" strike="noStrike">
                <a:solidFill>
                  <a:srgbClr val="FF0000"/>
                </a:solidFill>
                <a:latin typeface="Calibri"/>
                <a:ea typeface="Calibri"/>
                <a:cs typeface="Calibri"/>
                <a:sym typeface="Calibri"/>
              </a:rPr>
              <a:t>link must contain two physically separate transmission paths</a:t>
            </a:r>
            <a:r>
              <a:rPr b="0" i="0" lang="en-US" sz="3200" u="none" strike="noStrike">
                <a:solidFill>
                  <a:srgbClr val="000000"/>
                </a:solidFill>
                <a:latin typeface="Calibri"/>
                <a:ea typeface="Calibri"/>
                <a:cs typeface="Calibri"/>
                <a:sym typeface="Calibri"/>
              </a:rPr>
              <a:t>, one for sending and the other for receiving; or </a:t>
            </a:r>
            <a:r>
              <a:rPr b="0" i="0" lang="en-US" sz="3200" u="none" strike="noStrike">
                <a:solidFill>
                  <a:srgbClr val="FF0000"/>
                </a:solidFill>
                <a:latin typeface="Calibri"/>
                <a:ea typeface="Calibri"/>
                <a:cs typeface="Calibri"/>
                <a:sym typeface="Calibri"/>
              </a:rPr>
              <a:t>the capacity of the channel is divided between signals traveling in both directions. </a:t>
            </a:r>
            <a:endParaRPr/>
          </a:p>
          <a:p>
            <a:pPr indent="0" lvl="0" marL="0" rtl="0" algn="l">
              <a:lnSpc>
                <a:spcPct val="90000"/>
              </a:lnSpc>
              <a:spcBef>
                <a:spcPts val="1000"/>
              </a:spcBef>
              <a:spcAft>
                <a:spcPts val="0"/>
              </a:spcAft>
              <a:buClr>
                <a:schemeClr val="dk1"/>
              </a:buClr>
              <a:buSzPts val="2400"/>
              <a:buNone/>
            </a:pPr>
            <a:r>
              <a:t/>
            </a:r>
            <a:endParaRPr b="0" i="0" sz="2400" u="none" strike="noStrike">
              <a:solidFill>
                <a:srgbClr val="000000"/>
              </a:solidFill>
              <a:latin typeface="Calibri"/>
              <a:ea typeface="Calibri"/>
              <a:cs typeface="Calibri"/>
              <a:sym typeface="Calibri"/>
            </a:endParaRPr>
          </a:p>
          <a:p>
            <a:pPr indent="-76200" lvl="0" marL="228600" rtl="0" algn="l">
              <a:lnSpc>
                <a:spcPct val="90000"/>
              </a:lnSpc>
              <a:spcBef>
                <a:spcPts val="1000"/>
              </a:spcBef>
              <a:spcAft>
                <a:spcPts val="0"/>
              </a:spcAft>
              <a:buClr>
                <a:schemeClr val="dk1"/>
              </a:buClr>
              <a:buSzPts val="2400"/>
              <a:buNone/>
            </a:pPr>
            <a:r>
              <a:t/>
            </a:r>
            <a:endParaRPr b="0" i="0" sz="2400" u="none" strike="noStrike">
              <a:solidFill>
                <a:srgbClr val="000000"/>
              </a:solidFill>
              <a:latin typeface="Calibri"/>
              <a:ea typeface="Calibri"/>
              <a:cs typeface="Calibri"/>
              <a:sym typeface="Calibri"/>
            </a:endParaRPr>
          </a:p>
          <a:p>
            <a:pPr indent="0" lvl="0" marL="0" rtl="0" algn="l">
              <a:lnSpc>
                <a:spcPct val="90000"/>
              </a:lnSpc>
              <a:spcBef>
                <a:spcPts val="1000"/>
              </a:spcBef>
              <a:spcAft>
                <a:spcPts val="0"/>
              </a:spcAft>
              <a:buClr>
                <a:srgbClr val="FF0000"/>
              </a:buClr>
              <a:buSzPts val="2400"/>
              <a:buNone/>
            </a:pPr>
            <a:r>
              <a:rPr b="1" lang="en-US" sz="2400">
                <a:solidFill>
                  <a:srgbClr val="FF0000"/>
                </a:solidFill>
              </a:rPr>
              <a:t> </a:t>
            </a:r>
            <a:endParaRPr/>
          </a:p>
        </p:txBody>
      </p:sp>
      <p:sp>
        <p:nvSpPr>
          <p:cNvPr id="322" name="Google Shape;322;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323" name="Google Shape;323;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3" name="Shape 2193"/>
        <p:cNvGrpSpPr/>
        <p:nvPr/>
      </p:nvGrpSpPr>
      <p:grpSpPr>
        <a:xfrm>
          <a:off x="0" y="0"/>
          <a:ext cx="0" cy="0"/>
          <a:chOff x="0" y="0"/>
          <a:chExt cx="0" cy="0"/>
        </a:xfrm>
      </p:grpSpPr>
      <p:pic>
        <p:nvPicPr>
          <p:cNvPr id="2194" name="Google Shape;2194;p235"/>
          <p:cNvPicPr preferRelativeResize="0"/>
          <p:nvPr/>
        </p:nvPicPr>
        <p:blipFill rotWithShape="1">
          <a:blip r:embed="rId3">
            <a:alphaModFix/>
          </a:blip>
          <a:srcRect b="0" l="0" r="0" t="0"/>
          <a:stretch/>
        </p:blipFill>
        <p:spPr>
          <a:xfrm>
            <a:off x="2364821" y="2113024"/>
            <a:ext cx="1036474" cy="514090"/>
          </a:xfrm>
          <a:prstGeom prst="rect">
            <a:avLst/>
          </a:prstGeom>
          <a:noFill/>
          <a:ln>
            <a:noFill/>
          </a:ln>
        </p:spPr>
      </p:pic>
      <p:sp>
        <p:nvSpPr>
          <p:cNvPr id="2195" name="Google Shape;2195;p235"/>
          <p:cNvSpPr txBox="1"/>
          <p:nvPr>
            <p:ph type="title"/>
          </p:nvPr>
        </p:nvSpPr>
        <p:spPr>
          <a:xfrm>
            <a:off x="2557139" y="2136002"/>
            <a:ext cx="650675" cy="402376"/>
          </a:xfrm>
          <a:prstGeom prst="rect">
            <a:avLst/>
          </a:prstGeom>
          <a:noFill/>
          <a:ln>
            <a:noFill/>
          </a:ln>
        </p:spPr>
        <p:txBody>
          <a:bodyPr anchorCtr="0" anchor="ctr" bIns="0" lIns="0" spcFirstLastPara="1" rIns="0" wrap="square" tIns="11500">
            <a:spAutoFit/>
          </a:bodyPr>
          <a:lstStyle/>
          <a:p>
            <a:pPr indent="0" lvl="0" marL="11516" rtl="0" algn="l">
              <a:lnSpc>
                <a:spcPct val="100000"/>
              </a:lnSpc>
              <a:spcBef>
                <a:spcPts val="0"/>
              </a:spcBef>
              <a:spcAft>
                <a:spcPts val="0"/>
              </a:spcAft>
              <a:buClr>
                <a:srgbClr val="FF0000"/>
              </a:buClr>
              <a:buSzPts val="2539"/>
              <a:buFont typeface="Times New Roman"/>
              <a:buNone/>
            </a:pPr>
            <a:r>
              <a:rPr i="1" lang="en-US" sz="2539">
                <a:solidFill>
                  <a:srgbClr val="FF0000"/>
                </a:solidFill>
                <a:latin typeface="Times New Roman"/>
                <a:ea typeface="Times New Roman"/>
                <a:cs typeface="Times New Roman"/>
                <a:sym typeface="Times New Roman"/>
              </a:rPr>
              <a:t>Note</a:t>
            </a:r>
            <a:endParaRPr sz="2539">
              <a:latin typeface="Times New Roman"/>
              <a:ea typeface="Times New Roman"/>
              <a:cs typeface="Times New Roman"/>
              <a:sym typeface="Times New Roman"/>
            </a:endParaRPr>
          </a:p>
        </p:txBody>
      </p:sp>
      <p:sp>
        <p:nvSpPr>
          <p:cNvPr id="2196" name="Google Shape;2196;p235"/>
          <p:cNvSpPr/>
          <p:nvPr/>
        </p:nvSpPr>
        <p:spPr>
          <a:xfrm>
            <a:off x="2364821" y="2700358"/>
            <a:ext cx="7393511" cy="69098"/>
          </a:xfrm>
          <a:custGeom>
            <a:rect b="b" l="l" r="r" t="t"/>
            <a:pathLst>
              <a:path extrusionOk="0" h="76200" w="8153400">
                <a:moveTo>
                  <a:pt x="8153400" y="76200"/>
                </a:moveTo>
                <a:lnTo>
                  <a:pt x="8153400" y="0"/>
                </a:lnTo>
                <a:lnTo>
                  <a:pt x="0" y="0"/>
                </a:lnTo>
                <a:lnTo>
                  <a:pt x="0" y="76200"/>
                </a:lnTo>
                <a:lnTo>
                  <a:pt x="8153400" y="76200"/>
                </a:lnTo>
                <a:close/>
              </a:path>
            </a:pathLst>
          </a:custGeom>
          <a:solidFill>
            <a:srgbClr val="0099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32">
              <a:solidFill>
                <a:schemeClr val="dk1"/>
              </a:solidFill>
              <a:latin typeface="Calibri"/>
              <a:ea typeface="Calibri"/>
              <a:cs typeface="Calibri"/>
              <a:sym typeface="Calibri"/>
            </a:endParaRPr>
          </a:p>
        </p:txBody>
      </p:sp>
      <p:sp>
        <p:nvSpPr>
          <p:cNvPr id="2197" name="Google Shape;2197;p235"/>
          <p:cNvSpPr txBox="1"/>
          <p:nvPr/>
        </p:nvSpPr>
        <p:spPr>
          <a:xfrm>
            <a:off x="2399370" y="2818517"/>
            <a:ext cx="7324413" cy="1818366"/>
          </a:xfrm>
          <a:prstGeom prst="rect">
            <a:avLst/>
          </a:prstGeom>
          <a:solidFill>
            <a:srgbClr val="99FF33"/>
          </a:solidFill>
          <a:ln>
            <a:noFill/>
          </a:ln>
        </p:spPr>
        <p:txBody>
          <a:bodyPr anchorCtr="0" anchor="t" bIns="0" lIns="0" spcFirstLastPara="1" rIns="0" wrap="square" tIns="31650">
            <a:spAutoFit/>
          </a:bodyPr>
          <a:lstStyle/>
          <a:p>
            <a:pPr indent="0" lvl="0" marL="213628" marR="209021" rtl="0" algn="ctr">
              <a:spcBef>
                <a:spcPts val="0"/>
              </a:spcBef>
              <a:spcAft>
                <a:spcPts val="0"/>
              </a:spcAft>
              <a:buNone/>
            </a:pPr>
            <a:r>
              <a:rPr b="1" lang="en-US" sz="2902">
                <a:solidFill>
                  <a:schemeClr val="dk1"/>
                </a:solidFill>
                <a:latin typeface="Arial"/>
                <a:ea typeface="Arial"/>
                <a:cs typeface="Arial"/>
                <a:sym typeface="Arial"/>
              </a:rPr>
              <a:t>A circuit-switched network is made of a  set of switches connected by physical  links, in which	each link is</a:t>
            </a:r>
            <a:endParaRPr sz="2902">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1" lang="en-US" sz="2902">
                <a:solidFill>
                  <a:schemeClr val="dk1"/>
                </a:solidFill>
                <a:latin typeface="Arial"/>
                <a:ea typeface="Arial"/>
                <a:cs typeface="Arial"/>
                <a:sym typeface="Arial"/>
              </a:rPr>
              <a:t>divided into </a:t>
            </a:r>
            <a:r>
              <a:rPr b="1" i="1" lang="en-US" sz="2902">
                <a:solidFill>
                  <a:schemeClr val="dk1"/>
                </a:solidFill>
                <a:latin typeface="Arial"/>
                <a:ea typeface="Arial"/>
                <a:cs typeface="Arial"/>
                <a:sym typeface="Arial"/>
              </a:rPr>
              <a:t>n </a:t>
            </a:r>
            <a:r>
              <a:rPr b="1" lang="en-US" sz="2902">
                <a:solidFill>
                  <a:schemeClr val="dk1"/>
                </a:solidFill>
                <a:latin typeface="Arial"/>
                <a:ea typeface="Arial"/>
                <a:cs typeface="Arial"/>
                <a:sym typeface="Arial"/>
              </a:rPr>
              <a:t>channels.</a:t>
            </a:r>
            <a:endParaRPr sz="2902">
              <a:solidFill>
                <a:schemeClr val="dk1"/>
              </a:solidFill>
              <a:latin typeface="Arial"/>
              <a:ea typeface="Arial"/>
              <a:cs typeface="Arial"/>
              <a:sym typeface="Arial"/>
            </a:endParaRPr>
          </a:p>
        </p:txBody>
      </p:sp>
      <p:sp>
        <p:nvSpPr>
          <p:cNvPr id="2198" name="Google Shape;2198;p235"/>
          <p:cNvSpPr/>
          <p:nvPr/>
        </p:nvSpPr>
        <p:spPr>
          <a:xfrm>
            <a:off x="2366894" y="4704208"/>
            <a:ext cx="7393511" cy="69098"/>
          </a:xfrm>
          <a:custGeom>
            <a:rect b="b" l="l" r="r" t="t"/>
            <a:pathLst>
              <a:path extrusionOk="0" h="76200" w="8153400">
                <a:moveTo>
                  <a:pt x="8153400" y="76200"/>
                </a:moveTo>
                <a:lnTo>
                  <a:pt x="8153400" y="0"/>
                </a:lnTo>
                <a:lnTo>
                  <a:pt x="0" y="0"/>
                </a:lnTo>
                <a:lnTo>
                  <a:pt x="0" y="76200"/>
                </a:lnTo>
                <a:lnTo>
                  <a:pt x="8153400" y="76200"/>
                </a:lnTo>
                <a:close/>
              </a:path>
            </a:pathLst>
          </a:custGeom>
          <a:solidFill>
            <a:srgbClr val="0099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32">
              <a:solidFill>
                <a:schemeClr val="dk1"/>
              </a:solidFill>
              <a:latin typeface="Calibri"/>
              <a:ea typeface="Calibri"/>
              <a:cs typeface="Calibri"/>
              <a:sym typeface="Calibri"/>
            </a:endParaRPr>
          </a:p>
        </p:txBody>
      </p:sp>
      <p:sp>
        <p:nvSpPr>
          <p:cNvPr id="2199" name="Google Shape;2199;p235"/>
          <p:cNvSpPr txBox="1"/>
          <p:nvPr/>
        </p:nvSpPr>
        <p:spPr>
          <a:xfrm>
            <a:off x="2021628" y="6221520"/>
            <a:ext cx="366221" cy="538609"/>
          </a:xfrm>
          <a:prstGeom prst="rect">
            <a:avLst/>
          </a:prstGeom>
          <a:noFill/>
          <a:ln>
            <a:noFill/>
          </a:ln>
        </p:spPr>
        <p:txBody>
          <a:bodyPr anchorCtr="0" anchor="t" bIns="0" lIns="0" spcFirstLastPara="1" rIns="0" wrap="square" tIns="0">
            <a:spAutoFit/>
          </a:bodyPr>
          <a:lstStyle/>
          <a:p>
            <a:pPr indent="0" lvl="0" marL="11516" marR="0" rtl="0" algn="l">
              <a:lnSpc>
                <a:spcPct val="115490"/>
              </a:lnSpc>
              <a:spcBef>
                <a:spcPts val="0"/>
              </a:spcBef>
              <a:spcAft>
                <a:spcPts val="0"/>
              </a:spcAft>
              <a:buNone/>
            </a:pPr>
            <a:r>
              <a:rPr b="1" lang="en-US" sz="1814">
                <a:solidFill>
                  <a:srgbClr val="1B1B1B"/>
                </a:solidFill>
                <a:latin typeface="Arial"/>
                <a:ea typeface="Arial"/>
                <a:cs typeface="Arial"/>
                <a:sym typeface="Arial"/>
              </a:rPr>
              <a:t>8.</a:t>
            </a:r>
            <a:fld id="{00000000-1234-1234-1234-123412341234}" type="slidenum">
              <a:rPr b="1" lang="en-US" sz="1814">
                <a:solidFill>
                  <a:srgbClr val="1B1B1B"/>
                </a:solidFill>
                <a:latin typeface="Arial"/>
                <a:ea typeface="Arial"/>
                <a:cs typeface="Arial"/>
                <a:sym typeface="Arial"/>
              </a:rPr>
              <a:t>‹#›</a:t>
            </a:fld>
            <a:endParaRPr sz="1814">
              <a:solidFill>
                <a:schemeClr val="dk1"/>
              </a:solidFill>
              <a:latin typeface="Arial"/>
              <a:ea typeface="Arial"/>
              <a:cs typeface="Arial"/>
              <a:sym typeface="Arial"/>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3" name="Shape 2203"/>
        <p:cNvGrpSpPr/>
        <p:nvPr/>
      </p:nvGrpSpPr>
      <p:grpSpPr>
        <a:xfrm>
          <a:off x="0" y="0"/>
          <a:ext cx="0" cy="0"/>
          <a:chOff x="0" y="0"/>
          <a:chExt cx="0" cy="0"/>
        </a:xfrm>
      </p:grpSpPr>
      <p:sp>
        <p:nvSpPr>
          <p:cNvPr id="2204" name="Google Shape;2204;p236"/>
          <p:cNvSpPr txBox="1"/>
          <p:nvPr>
            <p:ph type="title"/>
          </p:nvPr>
        </p:nvSpPr>
        <p:spPr>
          <a:xfrm>
            <a:off x="2298021" y="686349"/>
            <a:ext cx="4501174" cy="346464"/>
          </a:xfrm>
          <a:prstGeom prst="rect">
            <a:avLst/>
          </a:prstGeom>
          <a:noFill/>
          <a:ln>
            <a:noFill/>
          </a:ln>
        </p:spPr>
        <p:txBody>
          <a:bodyPr anchorCtr="0" anchor="ctr" bIns="0" lIns="0" spcFirstLastPara="1" rIns="0" wrap="square" tIns="11500">
            <a:spAutoFit/>
          </a:bodyPr>
          <a:lstStyle/>
          <a:p>
            <a:pPr indent="0" lvl="0" marL="11516" rtl="0" algn="l">
              <a:lnSpc>
                <a:spcPct val="100000"/>
              </a:lnSpc>
              <a:spcBef>
                <a:spcPts val="0"/>
              </a:spcBef>
              <a:spcAft>
                <a:spcPts val="0"/>
              </a:spcAft>
              <a:buClr>
                <a:srgbClr val="3333CC"/>
              </a:buClr>
              <a:buSzPts val="2176"/>
              <a:buFont typeface="Calibri"/>
              <a:buNone/>
            </a:pPr>
            <a:r>
              <a:rPr lang="en-US" sz="2176">
                <a:solidFill>
                  <a:srgbClr val="3333CC"/>
                </a:solidFill>
              </a:rPr>
              <a:t>Figure 8.3	</a:t>
            </a:r>
            <a:r>
              <a:rPr i="1" lang="en-US" sz="1814">
                <a:latin typeface="Times New Roman"/>
                <a:ea typeface="Times New Roman"/>
                <a:cs typeface="Times New Roman"/>
                <a:sym typeface="Times New Roman"/>
              </a:rPr>
              <a:t>A trivial circuit-switched network</a:t>
            </a:r>
            <a:endParaRPr sz="1814">
              <a:latin typeface="Times New Roman"/>
              <a:ea typeface="Times New Roman"/>
              <a:cs typeface="Times New Roman"/>
              <a:sym typeface="Times New Roman"/>
            </a:endParaRPr>
          </a:p>
        </p:txBody>
      </p:sp>
      <p:sp>
        <p:nvSpPr>
          <p:cNvPr id="2205" name="Google Shape;2205;p236"/>
          <p:cNvSpPr/>
          <p:nvPr/>
        </p:nvSpPr>
        <p:spPr>
          <a:xfrm>
            <a:off x="2088428" y="1206455"/>
            <a:ext cx="7946297" cy="17275"/>
          </a:xfrm>
          <a:custGeom>
            <a:rect b="b" l="l" r="r" t="t"/>
            <a:pathLst>
              <a:path extrusionOk="0" h="19050" w="8763000">
                <a:moveTo>
                  <a:pt x="8763000" y="19049"/>
                </a:moveTo>
                <a:lnTo>
                  <a:pt x="8763000" y="0"/>
                </a:lnTo>
                <a:lnTo>
                  <a:pt x="0" y="0"/>
                </a:lnTo>
                <a:lnTo>
                  <a:pt x="0" y="19050"/>
                </a:lnTo>
                <a:lnTo>
                  <a:pt x="8763000" y="19049"/>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32">
              <a:solidFill>
                <a:schemeClr val="dk1"/>
              </a:solidFill>
              <a:latin typeface="Calibri"/>
              <a:ea typeface="Calibri"/>
              <a:cs typeface="Calibri"/>
              <a:sym typeface="Calibri"/>
            </a:endParaRPr>
          </a:p>
        </p:txBody>
      </p:sp>
      <p:pic>
        <p:nvPicPr>
          <p:cNvPr id="2206" name="Google Shape;2206;p236"/>
          <p:cNvPicPr preferRelativeResize="0"/>
          <p:nvPr/>
        </p:nvPicPr>
        <p:blipFill rotWithShape="1">
          <a:blip r:embed="rId3">
            <a:alphaModFix/>
          </a:blip>
          <a:srcRect b="0" l="0" r="0" t="0"/>
          <a:stretch/>
        </p:blipFill>
        <p:spPr>
          <a:xfrm>
            <a:off x="2582481" y="1619662"/>
            <a:ext cx="6830360" cy="4086469"/>
          </a:xfrm>
          <a:prstGeom prst="rect">
            <a:avLst/>
          </a:prstGeom>
          <a:noFill/>
          <a:ln>
            <a:noFill/>
          </a:ln>
        </p:spPr>
      </p:pic>
      <p:sp>
        <p:nvSpPr>
          <p:cNvPr id="2207" name="Google Shape;2207;p236"/>
          <p:cNvSpPr/>
          <p:nvPr/>
        </p:nvSpPr>
        <p:spPr>
          <a:xfrm>
            <a:off x="2088428" y="6017074"/>
            <a:ext cx="7946297" cy="69098"/>
          </a:xfrm>
          <a:custGeom>
            <a:rect b="b" l="l" r="r" t="t"/>
            <a:pathLst>
              <a:path extrusionOk="0" h="76200" w="8763000">
                <a:moveTo>
                  <a:pt x="8763000" y="76200"/>
                </a:moveTo>
                <a:lnTo>
                  <a:pt x="8763000" y="0"/>
                </a:lnTo>
                <a:lnTo>
                  <a:pt x="0" y="0"/>
                </a:lnTo>
                <a:lnTo>
                  <a:pt x="0" y="76200"/>
                </a:lnTo>
                <a:lnTo>
                  <a:pt x="8763000" y="7620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32">
              <a:solidFill>
                <a:schemeClr val="dk1"/>
              </a:solidFill>
              <a:latin typeface="Calibri"/>
              <a:ea typeface="Calibri"/>
              <a:cs typeface="Calibri"/>
              <a:sym typeface="Calibri"/>
            </a:endParaRPr>
          </a:p>
        </p:txBody>
      </p:sp>
      <p:sp>
        <p:nvSpPr>
          <p:cNvPr id="2208" name="Google Shape;2208;p236"/>
          <p:cNvSpPr txBox="1"/>
          <p:nvPr/>
        </p:nvSpPr>
        <p:spPr>
          <a:xfrm>
            <a:off x="2021628" y="6221520"/>
            <a:ext cx="366221" cy="538609"/>
          </a:xfrm>
          <a:prstGeom prst="rect">
            <a:avLst/>
          </a:prstGeom>
          <a:noFill/>
          <a:ln>
            <a:noFill/>
          </a:ln>
        </p:spPr>
        <p:txBody>
          <a:bodyPr anchorCtr="0" anchor="t" bIns="0" lIns="0" spcFirstLastPara="1" rIns="0" wrap="square" tIns="0">
            <a:spAutoFit/>
          </a:bodyPr>
          <a:lstStyle/>
          <a:p>
            <a:pPr indent="0" lvl="0" marL="11516" marR="0" rtl="0" algn="l">
              <a:lnSpc>
                <a:spcPct val="115490"/>
              </a:lnSpc>
              <a:spcBef>
                <a:spcPts val="0"/>
              </a:spcBef>
              <a:spcAft>
                <a:spcPts val="0"/>
              </a:spcAft>
              <a:buNone/>
            </a:pPr>
            <a:r>
              <a:rPr b="1" lang="en-US" sz="1814">
                <a:solidFill>
                  <a:srgbClr val="1B1B1B"/>
                </a:solidFill>
                <a:latin typeface="Arial"/>
                <a:ea typeface="Arial"/>
                <a:cs typeface="Arial"/>
                <a:sym typeface="Arial"/>
              </a:rPr>
              <a:t>8.</a:t>
            </a:r>
            <a:fld id="{00000000-1234-1234-1234-123412341234}" type="slidenum">
              <a:rPr b="1" lang="en-US" sz="1814">
                <a:solidFill>
                  <a:srgbClr val="1B1B1B"/>
                </a:solidFill>
                <a:latin typeface="Arial"/>
                <a:ea typeface="Arial"/>
                <a:cs typeface="Arial"/>
                <a:sym typeface="Arial"/>
              </a:rPr>
              <a:t>‹#›</a:t>
            </a:fld>
            <a:endParaRPr sz="1814">
              <a:solidFill>
                <a:schemeClr val="dk1"/>
              </a:solidFill>
              <a:latin typeface="Arial"/>
              <a:ea typeface="Arial"/>
              <a:cs typeface="Arial"/>
              <a:sym typeface="Arial"/>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2" name="Shape 2212"/>
        <p:cNvGrpSpPr/>
        <p:nvPr/>
      </p:nvGrpSpPr>
      <p:grpSpPr>
        <a:xfrm>
          <a:off x="0" y="0"/>
          <a:ext cx="0" cy="0"/>
          <a:chOff x="0" y="0"/>
          <a:chExt cx="0" cy="0"/>
        </a:xfrm>
      </p:grpSpPr>
      <p:sp>
        <p:nvSpPr>
          <p:cNvPr id="2213" name="Google Shape;2213;p237"/>
          <p:cNvSpPr txBox="1"/>
          <p:nvPr>
            <p:ph type="title"/>
          </p:nvPr>
        </p:nvSpPr>
        <p:spPr>
          <a:xfrm>
            <a:off x="1955277" y="635934"/>
            <a:ext cx="8281446" cy="44654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FF0000"/>
              </a:buClr>
              <a:buSzPct val="100000"/>
              <a:buFont typeface="Calibri"/>
              <a:buNone/>
            </a:pPr>
            <a:r>
              <a:rPr lang="en-US">
                <a:solidFill>
                  <a:srgbClr val="FF0000"/>
                </a:solidFill>
              </a:rPr>
              <a:t>Important points</a:t>
            </a:r>
            <a:endParaRPr>
              <a:solidFill>
                <a:srgbClr val="FF0000"/>
              </a:solidFill>
            </a:endParaRPr>
          </a:p>
        </p:txBody>
      </p:sp>
      <p:sp>
        <p:nvSpPr>
          <p:cNvPr id="2214" name="Google Shape;2214;p237"/>
          <p:cNvSpPr txBox="1"/>
          <p:nvPr/>
        </p:nvSpPr>
        <p:spPr>
          <a:xfrm>
            <a:off x="1811909" y="1286955"/>
            <a:ext cx="8706378" cy="5115503"/>
          </a:xfrm>
          <a:prstGeom prst="rect">
            <a:avLst/>
          </a:prstGeom>
          <a:noFill/>
          <a:ln>
            <a:noFill/>
          </a:ln>
        </p:spPr>
        <p:txBody>
          <a:bodyPr anchorCtr="0" anchor="t" bIns="45700" lIns="91425" spcFirstLastPara="1" rIns="91425" wrap="square" tIns="45700">
            <a:spAutoFit/>
          </a:bodyPr>
          <a:lstStyle/>
          <a:p>
            <a:pPr indent="-673707" lvl="0" marL="673707" marR="0" rtl="0" algn="l">
              <a:spcBef>
                <a:spcPts val="0"/>
              </a:spcBef>
              <a:spcAft>
                <a:spcPts val="0"/>
              </a:spcAft>
              <a:buClr>
                <a:schemeClr val="dk1"/>
              </a:buClr>
              <a:buSzPts val="3264"/>
              <a:buFont typeface="Calibri"/>
              <a:buAutoNum type="arabicPeriod"/>
            </a:pPr>
            <a:r>
              <a:rPr lang="en-US" sz="3264">
                <a:solidFill>
                  <a:schemeClr val="dk1"/>
                </a:solidFill>
                <a:latin typeface="Calibri"/>
                <a:ea typeface="Calibri"/>
                <a:cs typeface="Calibri"/>
                <a:sym typeface="Calibri"/>
              </a:rPr>
              <a:t>Circuit switching takes place at the physical layer.</a:t>
            </a:r>
            <a:endParaRPr/>
          </a:p>
          <a:p>
            <a:pPr indent="-673707" lvl="0" marL="673707" marR="0" rtl="0" algn="l">
              <a:spcBef>
                <a:spcPts val="0"/>
              </a:spcBef>
              <a:spcAft>
                <a:spcPts val="0"/>
              </a:spcAft>
              <a:buClr>
                <a:schemeClr val="dk1"/>
              </a:buClr>
              <a:buSzPts val="3264"/>
              <a:buFont typeface="Calibri"/>
              <a:buAutoNum type="arabicPeriod"/>
            </a:pPr>
            <a:r>
              <a:rPr lang="en-US" sz="3264">
                <a:solidFill>
                  <a:schemeClr val="dk1"/>
                </a:solidFill>
                <a:latin typeface="Calibri"/>
                <a:ea typeface="Calibri"/>
                <a:cs typeface="Calibri"/>
                <a:sym typeface="Calibri"/>
              </a:rPr>
              <a:t>Before starting the communication, the stations must reserve resources to be used during communication. ( bandwidth, processing time or ports).</a:t>
            </a:r>
            <a:endParaRPr/>
          </a:p>
          <a:p>
            <a:pPr indent="-673707" lvl="0" marL="673707" marR="0" rtl="0" algn="l">
              <a:spcBef>
                <a:spcPts val="0"/>
              </a:spcBef>
              <a:spcAft>
                <a:spcPts val="0"/>
              </a:spcAft>
              <a:buClr>
                <a:schemeClr val="dk1"/>
              </a:buClr>
              <a:buSzPts val="3264"/>
              <a:buFont typeface="Calibri"/>
              <a:buAutoNum type="arabicPeriod"/>
            </a:pPr>
            <a:r>
              <a:rPr lang="en-US" sz="3264">
                <a:solidFill>
                  <a:schemeClr val="dk1"/>
                </a:solidFill>
                <a:latin typeface="Calibri"/>
                <a:ea typeface="Calibri"/>
                <a:cs typeface="Calibri"/>
                <a:sym typeface="Calibri"/>
              </a:rPr>
              <a:t>The data transferred is not packetized, it is a continuous flow of bits.</a:t>
            </a:r>
            <a:endParaRPr/>
          </a:p>
          <a:p>
            <a:pPr indent="-673707" lvl="0" marL="673707" marR="0" rtl="0" algn="l">
              <a:spcBef>
                <a:spcPts val="0"/>
              </a:spcBef>
              <a:spcAft>
                <a:spcPts val="0"/>
              </a:spcAft>
              <a:buClr>
                <a:schemeClr val="dk1"/>
              </a:buClr>
              <a:buSzPts val="3264"/>
              <a:buFont typeface="Calibri"/>
              <a:buAutoNum type="arabicPeriod"/>
            </a:pPr>
            <a:r>
              <a:rPr lang="en-US" sz="3264">
                <a:solidFill>
                  <a:schemeClr val="dk1"/>
                </a:solidFill>
                <a:latin typeface="Calibri"/>
                <a:ea typeface="Calibri"/>
                <a:cs typeface="Calibri"/>
                <a:sym typeface="Calibri"/>
              </a:rPr>
              <a:t>Only end-to-end addressing is involved.</a:t>
            </a:r>
            <a:endParaRPr/>
          </a:p>
          <a:p>
            <a:pPr indent="-466443" lvl="0" marL="673707" marR="0" rtl="0" algn="l">
              <a:spcBef>
                <a:spcPts val="0"/>
              </a:spcBef>
              <a:spcAft>
                <a:spcPts val="0"/>
              </a:spcAft>
              <a:buClr>
                <a:schemeClr val="dk1"/>
              </a:buClr>
              <a:buSzPts val="3264"/>
              <a:buFont typeface="Calibri"/>
              <a:buNone/>
            </a:pPr>
            <a:r>
              <a:t/>
            </a:r>
            <a:endParaRPr sz="3264">
              <a:solidFill>
                <a:schemeClr val="dk1"/>
              </a:solidFill>
              <a:latin typeface="Calibri"/>
              <a:ea typeface="Calibri"/>
              <a:cs typeface="Calibri"/>
              <a:sym typeface="Calibri"/>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8" name="Shape 2218"/>
        <p:cNvGrpSpPr/>
        <p:nvPr/>
      </p:nvGrpSpPr>
      <p:grpSpPr>
        <a:xfrm>
          <a:off x="0" y="0"/>
          <a:ext cx="0" cy="0"/>
          <a:chOff x="0" y="0"/>
          <a:chExt cx="0" cy="0"/>
        </a:xfrm>
      </p:grpSpPr>
      <p:sp>
        <p:nvSpPr>
          <p:cNvPr id="2219" name="Google Shape;2219;p238"/>
          <p:cNvSpPr txBox="1"/>
          <p:nvPr>
            <p:ph type="title"/>
          </p:nvPr>
        </p:nvSpPr>
        <p:spPr>
          <a:xfrm>
            <a:off x="1950106" y="665071"/>
            <a:ext cx="8281446" cy="44654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FF0000"/>
              </a:buClr>
              <a:buSzPct val="100000"/>
              <a:buFont typeface="Calibri"/>
              <a:buNone/>
            </a:pPr>
            <a:r>
              <a:rPr lang="en-US">
                <a:solidFill>
                  <a:srgbClr val="FF0000"/>
                </a:solidFill>
              </a:rPr>
              <a:t>Three phases in communication</a:t>
            </a:r>
            <a:endParaRPr>
              <a:solidFill>
                <a:srgbClr val="FF0000"/>
              </a:solidFill>
            </a:endParaRPr>
          </a:p>
        </p:txBody>
      </p:sp>
      <p:sp>
        <p:nvSpPr>
          <p:cNvPr id="2220" name="Google Shape;2220;p238"/>
          <p:cNvSpPr txBox="1"/>
          <p:nvPr/>
        </p:nvSpPr>
        <p:spPr>
          <a:xfrm>
            <a:off x="1811909" y="1356053"/>
            <a:ext cx="8982771" cy="50048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902">
                <a:solidFill>
                  <a:schemeClr val="dk1"/>
                </a:solidFill>
                <a:latin typeface="Calibri"/>
                <a:ea typeface="Calibri"/>
                <a:cs typeface="Calibri"/>
                <a:sym typeface="Calibri"/>
              </a:rPr>
              <a:t>1. Setup Phase</a:t>
            </a:r>
            <a:endParaRPr b="1" sz="2176">
              <a:solidFill>
                <a:schemeClr val="dk1"/>
              </a:solidFill>
              <a:latin typeface="Calibri"/>
              <a:ea typeface="Calibri"/>
              <a:cs typeface="Calibri"/>
              <a:sym typeface="Calibri"/>
            </a:endParaRPr>
          </a:p>
          <a:p>
            <a:pPr indent="-414589" lvl="0" marL="414589" marR="0" rtl="0" algn="l">
              <a:spcBef>
                <a:spcPts val="0"/>
              </a:spcBef>
              <a:spcAft>
                <a:spcPts val="0"/>
              </a:spcAft>
              <a:buClr>
                <a:schemeClr val="dk1"/>
              </a:buClr>
              <a:buSzPts val="2902"/>
              <a:buFont typeface="Calibri"/>
              <a:buChar char="-"/>
            </a:pPr>
            <a:r>
              <a:rPr lang="en-US" sz="2902">
                <a:solidFill>
                  <a:schemeClr val="dk1"/>
                </a:solidFill>
                <a:latin typeface="Calibri"/>
                <a:ea typeface="Calibri"/>
                <a:cs typeface="Calibri"/>
                <a:sym typeface="Calibri"/>
              </a:rPr>
              <a:t>Before the 2 parties can communicate, a dedicated circuit (channels) needs to be established.</a:t>
            </a:r>
            <a:endParaRPr/>
          </a:p>
          <a:p>
            <a:pPr indent="-414589" lvl="0" marL="414589" marR="0" rtl="0" algn="l">
              <a:spcBef>
                <a:spcPts val="0"/>
              </a:spcBef>
              <a:spcAft>
                <a:spcPts val="0"/>
              </a:spcAft>
              <a:buClr>
                <a:schemeClr val="dk1"/>
              </a:buClr>
              <a:buSzPts val="2902"/>
              <a:buFont typeface="Calibri"/>
              <a:buChar char="-"/>
            </a:pPr>
            <a:r>
              <a:rPr lang="en-US" sz="2902">
                <a:solidFill>
                  <a:schemeClr val="dk1"/>
                </a:solidFill>
                <a:latin typeface="Calibri"/>
                <a:ea typeface="Calibri"/>
                <a:cs typeface="Calibri"/>
                <a:sym typeface="Calibri"/>
              </a:rPr>
              <a:t>For ex, if </a:t>
            </a:r>
            <a:r>
              <a:rPr b="1" lang="en-US" sz="2902">
                <a:solidFill>
                  <a:schemeClr val="dk1"/>
                </a:solidFill>
                <a:latin typeface="Calibri"/>
                <a:ea typeface="Calibri"/>
                <a:cs typeface="Calibri"/>
                <a:sym typeface="Calibri"/>
              </a:rPr>
              <a:t>A </a:t>
            </a:r>
            <a:r>
              <a:rPr lang="en-US" sz="2902">
                <a:solidFill>
                  <a:schemeClr val="dk1"/>
                </a:solidFill>
                <a:latin typeface="Calibri"/>
                <a:ea typeface="Calibri"/>
                <a:cs typeface="Calibri"/>
                <a:sym typeface="Calibri"/>
              </a:rPr>
              <a:t>wants to communicate with </a:t>
            </a:r>
            <a:r>
              <a:rPr b="1" lang="en-US" sz="2902">
                <a:solidFill>
                  <a:schemeClr val="dk1"/>
                </a:solidFill>
                <a:latin typeface="Calibri"/>
                <a:ea typeface="Calibri"/>
                <a:cs typeface="Calibri"/>
                <a:sym typeface="Calibri"/>
              </a:rPr>
              <a:t>M, </a:t>
            </a:r>
            <a:r>
              <a:rPr lang="en-US" sz="2902">
                <a:solidFill>
                  <a:schemeClr val="dk1"/>
                </a:solidFill>
                <a:latin typeface="Calibri"/>
                <a:ea typeface="Calibri"/>
                <a:cs typeface="Calibri"/>
                <a:sym typeface="Calibri"/>
              </a:rPr>
              <a:t> A sends a setup request to switch I, which contains the address of M.  Switch I finds a dedicated channel between itself and next switch IV, and sends the request to switch IV.</a:t>
            </a:r>
            <a:endParaRPr/>
          </a:p>
          <a:p>
            <a:pPr indent="0" lvl="0" marL="0" marR="0" rtl="0" algn="l">
              <a:spcBef>
                <a:spcPts val="0"/>
              </a:spcBef>
              <a:spcAft>
                <a:spcPts val="0"/>
              </a:spcAft>
              <a:buNone/>
            </a:pPr>
            <a:r>
              <a:rPr b="1" lang="en-US" sz="2902">
                <a:solidFill>
                  <a:schemeClr val="dk1"/>
                </a:solidFill>
                <a:latin typeface="Calibri"/>
                <a:ea typeface="Calibri"/>
                <a:cs typeface="Calibri"/>
                <a:sym typeface="Calibri"/>
              </a:rPr>
              <a:t>     </a:t>
            </a:r>
            <a:r>
              <a:rPr lang="en-US" sz="2902">
                <a:solidFill>
                  <a:schemeClr val="dk1"/>
                </a:solidFill>
                <a:latin typeface="Calibri"/>
                <a:ea typeface="Calibri"/>
                <a:cs typeface="Calibri"/>
                <a:sym typeface="Calibri"/>
              </a:rPr>
              <a:t>Switch IV then finds a dedicated channel to switch III and sends the request to switch III. Switch III sends the request to station </a:t>
            </a:r>
            <a:r>
              <a:rPr b="1" lang="en-US" sz="2902">
                <a:solidFill>
                  <a:schemeClr val="dk1"/>
                </a:solidFill>
                <a:latin typeface="Calibri"/>
                <a:ea typeface="Calibri"/>
                <a:cs typeface="Calibri"/>
                <a:sym typeface="Calibri"/>
              </a:rPr>
              <a:t>M. </a:t>
            </a:r>
            <a:r>
              <a:rPr lang="en-US" sz="2902">
                <a:solidFill>
                  <a:schemeClr val="dk1"/>
                </a:solidFill>
                <a:latin typeface="Calibri"/>
                <a:ea typeface="Calibri"/>
                <a:cs typeface="Calibri"/>
                <a:sym typeface="Calibri"/>
              </a:rPr>
              <a:t>Station M sends an acknowledgement to </a:t>
            </a:r>
            <a:r>
              <a:rPr b="1" lang="en-US" sz="2902">
                <a:solidFill>
                  <a:schemeClr val="dk1"/>
                </a:solidFill>
                <a:latin typeface="Calibri"/>
                <a:ea typeface="Calibri"/>
                <a:cs typeface="Calibri"/>
                <a:sym typeface="Calibri"/>
              </a:rPr>
              <a:t> A </a:t>
            </a:r>
            <a:r>
              <a:rPr lang="en-US" sz="2902">
                <a:solidFill>
                  <a:schemeClr val="dk1"/>
                </a:solidFill>
                <a:latin typeface="Calibri"/>
                <a:ea typeface="Calibri"/>
                <a:cs typeface="Calibri"/>
                <a:sym typeface="Calibri"/>
              </a:rPr>
              <a:t>in the opposite direction.</a:t>
            </a:r>
            <a:endParaRPr b="1" sz="2902">
              <a:solidFill>
                <a:schemeClr val="dk1"/>
              </a:solidFill>
              <a:latin typeface="Calibri"/>
              <a:ea typeface="Calibri"/>
              <a:cs typeface="Calibri"/>
              <a:sym typeface="Calibri"/>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4" name="Shape 2224"/>
        <p:cNvGrpSpPr/>
        <p:nvPr/>
      </p:nvGrpSpPr>
      <p:grpSpPr>
        <a:xfrm>
          <a:off x="0" y="0"/>
          <a:ext cx="0" cy="0"/>
          <a:chOff x="0" y="0"/>
          <a:chExt cx="0" cy="0"/>
        </a:xfrm>
      </p:grpSpPr>
      <p:sp>
        <p:nvSpPr>
          <p:cNvPr id="2225" name="Google Shape;2225;p239"/>
          <p:cNvSpPr txBox="1"/>
          <p:nvPr>
            <p:ph type="title"/>
          </p:nvPr>
        </p:nvSpPr>
        <p:spPr>
          <a:xfrm>
            <a:off x="1955277" y="702268"/>
            <a:ext cx="8281446" cy="2679284"/>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latin typeface="Calibri"/>
                <a:ea typeface="Calibri"/>
                <a:cs typeface="Calibri"/>
                <a:sym typeface="Calibri"/>
              </a:rPr>
              <a:t>2. Data Transfer Phase</a:t>
            </a:r>
            <a:br>
              <a:rPr lang="en-US">
                <a:latin typeface="Calibri"/>
                <a:ea typeface="Calibri"/>
                <a:cs typeface="Calibri"/>
                <a:sym typeface="Calibri"/>
              </a:rPr>
            </a:br>
            <a:br>
              <a:rPr lang="en-US">
                <a:latin typeface="Calibri"/>
                <a:ea typeface="Calibri"/>
                <a:cs typeface="Calibri"/>
                <a:sym typeface="Calibri"/>
              </a:rPr>
            </a:br>
            <a:r>
              <a:rPr lang="en-US">
                <a:latin typeface="Calibri"/>
                <a:ea typeface="Calibri"/>
                <a:cs typeface="Calibri"/>
                <a:sym typeface="Calibri"/>
              </a:rPr>
              <a:t>3. Teardown Phase</a:t>
            </a:r>
            <a:br>
              <a:rPr lang="en-US">
                <a:latin typeface="Calibri"/>
                <a:ea typeface="Calibri"/>
                <a:cs typeface="Calibri"/>
                <a:sym typeface="Calibri"/>
              </a:rPr>
            </a:br>
            <a:r>
              <a:rPr lang="en-US">
                <a:latin typeface="Calibri"/>
                <a:ea typeface="Calibri"/>
                <a:cs typeface="Calibri"/>
                <a:sym typeface="Calibri"/>
              </a:rPr>
              <a:t>- </a:t>
            </a:r>
            <a:r>
              <a:rPr b="0" lang="en-US">
                <a:latin typeface="Calibri"/>
                <a:ea typeface="Calibri"/>
                <a:cs typeface="Calibri"/>
                <a:sym typeface="Calibri"/>
              </a:rPr>
              <a:t>Either parties can initiate a disconnection by sending a signal to each of the switches in the dedicated circuit.</a:t>
            </a:r>
            <a:endParaRPr>
              <a:latin typeface="Calibri"/>
              <a:ea typeface="Calibri"/>
              <a:cs typeface="Calibri"/>
              <a:sym typeface="Calibri"/>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9" name="Shape 2229"/>
        <p:cNvGrpSpPr/>
        <p:nvPr/>
      </p:nvGrpSpPr>
      <p:grpSpPr>
        <a:xfrm>
          <a:off x="0" y="0"/>
          <a:ext cx="0" cy="0"/>
          <a:chOff x="0" y="0"/>
          <a:chExt cx="0" cy="0"/>
        </a:xfrm>
      </p:grpSpPr>
      <p:sp>
        <p:nvSpPr>
          <p:cNvPr id="2230" name="Google Shape;2230;p240"/>
          <p:cNvSpPr txBox="1"/>
          <p:nvPr>
            <p:ph type="title"/>
          </p:nvPr>
        </p:nvSpPr>
        <p:spPr>
          <a:xfrm>
            <a:off x="2298021" y="686349"/>
            <a:ext cx="4713076" cy="346464"/>
          </a:xfrm>
          <a:prstGeom prst="rect">
            <a:avLst/>
          </a:prstGeom>
          <a:noFill/>
          <a:ln>
            <a:noFill/>
          </a:ln>
        </p:spPr>
        <p:txBody>
          <a:bodyPr anchorCtr="0" anchor="ctr" bIns="0" lIns="0" spcFirstLastPara="1" rIns="0" wrap="square" tIns="11500">
            <a:spAutoFit/>
          </a:bodyPr>
          <a:lstStyle/>
          <a:p>
            <a:pPr indent="0" lvl="0" marL="11516" rtl="0" algn="l">
              <a:lnSpc>
                <a:spcPct val="100000"/>
              </a:lnSpc>
              <a:spcBef>
                <a:spcPts val="0"/>
              </a:spcBef>
              <a:spcAft>
                <a:spcPts val="0"/>
              </a:spcAft>
              <a:buClr>
                <a:srgbClr val="3333CC"/>
              </a:buClr>
              <a:buSzPts val="2176"/>
              <a:buFont typeface="Calibri"/>
              <a:buNone/>
            </a:pPr>
            <a:r>
              <a:rPr lang="en-US" sz="2176">
                <a:solidFill>
                  <a:srgbClr val="3333CC"/>
                </a:solidFill>
              </a:rPr>
              <a:t>Figure 8.6	</a:t>
            </a:r>
            <a:r>
              <a:rPr i="1" lang="en-US" sz="1814">
                <a:latin typeface="Times New Roman"/>
                <a:ea typeface="Times New Roman"/>
                <a:cs typeface="Times New Roman"/>
                <a:sym typeface="Times New Roman"/>
              </a:rPr>
              <a:t>Delay in a circuit-switched network</a:t>
            </a:r>
            <a:endParaRPr sz="1814">
              <a:latin typeface="Times New Roman"/>
              <a:ea typeface="Times New Roman"/>
              <a:cs typeface="Times New Roman"/>
              <a:sym typeface="Times New Roman"/>
            </a:endParaRPr>
          </a:p>
        </p:txBody>
      </p:sp>
      <p:sp>
        <p:nvSpPr>
          <p:cNvPr id="2231" name="Google Shape;2231;p240"/>
          <p:cNvSpPr txBox="1"/>
          <p:nvPr>
            <p:ph idx="12" type="sldNum"/>
          </p:nvPr>
        </p:nvSpPr>
        <p:spPr>
          <a:xfrm>
            <a:off x="9055708" y="5794840"/>
            <a:ext cx="2487537" cy="269304"/>
          </a:xfrm>
          <a:prstGeom prst="rect">
            <a:avLst/>
          </a:prstGeom>
          <a:noFill/>
          <a:ln>
            <a:noFill/>
          </a:ln>
        </p:spPr>
        <p:txBody>
          <a:bodyPr anchorCtr="0" anchor="ctr" bIns="0" lIns="0" spcFirstLastPara="1" rIns="0" wrap="square" tIns="0">
            <a:spAutoFit/>
          </a:bodyPr>
          <a:lstStyle/>
          <a:p>
            <a:pPr indent="0" lvl="0" marL="11516" rtl="0" algn="r">
              <a:lnSpc>
                <a:spcPct val="174583"/>
              </a:lnSpc>
              <a:spcBef>
                <a:spcPts val="0"/>
              </a:spcBef>
              <a:spcAft>
                <a:spcPts val="0"/>
              </a:spcAft>
              <a:buNone/>
            </a:pPr>
            <a:r>
              <a:rPr lang="en-US"/>
              <a:t>8.</a:t>
            </a:r>
            <a:fld id="{00000000-1234-1234-1234-123412341234}" type="slidenum">
              <a:rPr lang="en-US"/>
              <a:t>‹#›</a:t>
            </a:fld>
            <a:endParaRPr/>
          </a:p>
        </p:txBody>
      </p:sp>
      <p:sp>
        <p:nvSpPr>
          <p:cNvPr id="2232" name="Google Shape;2232;p240"/>
          <p:cNvSpPr/>
          <p:nvPr/>
        </p:nvSpPr>
        <p:spPr>
          <a:xfrm>
            <a:off x="2088428" y="1206455"/>
            <a:ext cx="7946297" cy="17275"/>
          </a:xfrm>
          <a:custGeom>
            <a:rect b="b" l="l" r="r" t="t"/>
            <a:pathLst>
              <a:path extrusionOk="0" h="19050" w="8763000">
                <a:moveTo>
                  <a:pt x="8763000" y="19049"/>
                </a:moveTo>
                <a:lnTo>
                  <a:pt x="8763000" y="0"/>
                </a:lnTo>
                <a:lnTo>
                  <a:pt x="0" y="0"/>
                </a:lnTo>
                <a:lnTo>
                  <a:pt x="0" y="19050"/>
                </a:lnTo>
                <a:lnTo>
                  <a:pt x="8763000" y="19049"/>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32">
              <a:solidFill>
                <a:schemeClr val="dk1"/>
              </a:solidFill>
              <a:latin typeface="Calibri"/>
              <a:ea typeface="Calibri"/>
              <a:cs typeface="Calibri"/>
              <a:sym typeface="Calibri"/>
            </a:endParaRPr>
          </a:p>
        </p:txBody>
      </p:sp>
      <p:pic>
        <p:nvPicPr>
          <p:cNvPr id="2233" name="Google Shape;2233;p240"/>
          <p:cNvPicPr preferRelativeResize="0"/>
          <p:nvPr/>
        </p:nvPicPr>
        <p:blipFill rotWithShape="1">
          <a:blip r:embed="rId3">
            <a:alphaModFix/>
          </a:blip>
          <a:srcRect b="0" l="0" r="0" t="0"/>
          <a:stretch/>
        </p:blipFill>
        <p:spPr>
          <a:xfrm>
            <a:off x="2049734" y="1760623"/>
            <a:ext cx="7915893" cy="3945509"/>
          </a:xfrm>
          <a:prstGeom prst="rect">
            <a:avLst/>
          </a:prstGeom>
          <a:noFill/>
          <a:ln>
            <a:noFill/>
          </a:ln>
        </p:spPr>
      </p:pic>
      <p:sp>
        <p:nvSpPr>
          <p:cNvPr id="2234" name="Google Shape;2234;p240"/>
          <p:cNvSpPr/>
          <p:nvPr/>
        </p:nvSpPr>
        <p:spPr>
          <a:xfrm>
            <a:off x="2088428" y="6017074"/>
            <a:ext cx="7946297" cy="69098"/>
          </a:xfrm>
          <a:custGeom>
            <a:rect b="b" l="l" r="r" t="t"/>
            <a:pathLst>
              <a:path extrusionOk="0" h="76200" w="8763000">
                <a:moveTo>
                  <a:pt x="8763000" y="76200"/>
                </a:moveTo>
                <a:lnTo>
                  <a:pt x="8763000" y="0"/>
                </a:lnTo>
                <a:lnTo>
                  <a:pt x="0" y="0"/>
                </a:lnTo>
                <a:lnTo>
                  <a:pt x="0" y="76200"/>
                </a:lnTo>
                <a:lnTo>
                  <a:pt x="8763000" y="7620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32">
              <a:solidFill>
                <a:schemeClr val="dk1"/>
              </a:solidFill>
              <a:latin typeface="Calibri"/>
              <a:ea typeface="Calibri"/>
              <a:cs typeface="Calibri"/>
              <a:sym typeface="Calibri"/>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8" name="Shape 2238"/>
        <p:cNvGrpSpPr/>
        <p:nvPr/>
      </p:nvGrpSpPr>
      <p:grpSpPr>
        <a:xfrm>
          <a:off x="0" y="0"/>
          <a:ext cx="0" cy="0"/>
          <a:chOff x="0" y="0"/>
          <a:chExt cx="0" cy="0"/>
        </a:xfrm>
      </p:grpSpPr>
      <p:pic>
        <p:nvPicPr>
          <p:cNvPr id="2239" name="Google Shape;2239;p241"/>
          <p:cNvPicPr preferRelativeResize="0"/>
          <p:nvPr/>
        </p:nvPicPr>
        <p:blipFill rotWithShape="1">
          <a:blip r:embed="rId3">
            <a:alphaModFix/>
          </a:blip>
          <a:srcRect b="0" l="0" r="0" t="0"/>
          <a:stretch/>
        </p:blipFill>
        <p:spPr>
          <a:xfrm>
            <a:off x="2364821" y="2152409"/>
            <a:ext cx="1036474" cy="496125"/>
          </a:xfrm>
          <a:prstGeom prst="rect">
            <a:avLst/>
          </a:prstGeom>
          <a:noFill/>
          <a:ln>
            <a:noFill/>
          </a:ln>
        </p:spPr>
      </p:pic>
      <p:sp>
        <p:nvSpPr>
          <p:cNvPr id="2240" name="Google Shape;2240;p241"/>
          <p:cNvSpPr txBox="1"/>
          <p:nvPr>
            <p:ph type="title"/>
          </p:nvPr>
        </p:nvSpPr>
        <p:spPr>
          <a:xfrm>
            <a:off x="2557139" y="2174696"/>
            <a:ext cx="650675" cy="402376"/>
          </a:xfrm>
          <a:prstGeom prst="rect">
            <a:avLst/>
          </a:prstGeom>
          <a:noFill/>
          <a:ln>
            <a:noFill/>
          </a:ln>
        </p:spPr>
        <p:txBody>
          <a:bodyPr anchorCtr="0" anchor="ctr" bIns="0" lIns="0" spcFirstLastPara="1" rIns="0" wrap="square" tIns="11500">
            <a:spAutoFit/>
          </a:bodyPr>
          <a:lstStyle/>
          <a:p>
            <a:pPr indent="0" lvl="0" marL="11516" rtl="0" algn="l">
              <a:lnSpc>
                <a:spcPct val="100000"/>
              </a:lnSpc>
              <a:spcBef>
                <a:spcPts val="0"/>
              </a:spcBef>
              <a:spcAft>
                <a:spcPts val="0"/>
              </a:spcAft>
              <a:buClr>
                <a:srgbClr val="FF0000"/>
              </a:buClr>
              <a:buSzPts val="2539"/>
              <a:buFont typeface="Times New Roman"/>
              <a:buNone/>
            </a:pPr>
            <a:r>
              <a:rPr i="1" lang="en-US" sz="2539">
                <a:solidFill>
                  <a:srgbClr val="FF0000"/>
                </a:solidFill>
                <a:latin typeface="Times New Roman"/>
                <a:ea typeface="Times New Roman"/>
                <a:cs typeface="Times New Roman"/>
                <a:sym typeface="Times New Roman"/>
              </a:rPr>
              <a:t>Note</a:t>
            </a:r>
            <a:endParaRPr sz="2539">
              <a:latin typeface="Times New Roman"/>
              <a:ea typeface="Times New Roman"/>
              <a:cs typeface="Times New Roman"/>
              <a:sym typeface="Times New Roman"/>
            </a:endParaRPr>
          </a:p>
        </p:txBody>
      </p:sp>
      <p:sp>
        <p:nvSpPr>
          <p:cNvPr id="2241" name="Google Shape;2241;p241"/>
          <p:cNvSpPr txBox="1"/>
          <p:nvPr>
            <p:ph idx="12" type="sldNum"/>
          </p:nvPr>
        </p:nvSpPr>
        <p:spPr>
          <a:xfrm>
            <a:off x="9055708" y="5794840"/>
            <a:ext cx="2487537" cy="269304"/>
          </a:xfrm>
          <a:prstGeom prst="rect">
            <a:avLst/>
          </a:prstGeom>
          <a:noFill/>
          <a:ln>
            <a:noFill/>
          </a:ln>
        </p:spPr>
        <p:txBody>
          <a:bodyPr anchorCtr="0" anchor="ctr" bIns="0" lIns="0" spcFirstLastPara="1" rIns="0" wrap="square" tIns="0">
            <a:spAutoFit/>
          </a:bodyPr>
          <a:lstStyle/>
          <a:p>
            <a:pPr indent="0" lvl="0" marL="11516" rtl="0" algn="r">
              <a:lnSpc>
                <a:spcPct val="174583"/>
              </a:lnSpc>
              <a:spcBef>
                <a:spcPts val="0"/>
              </a:spcBef>
              <a:spcAft>
                <a:spcPts val="0"/>
              </a:spcAft>
              <a:buNone/>
            </a:pPr>
            <a:r>
              <a:rPr lang="en-US"/>
              <a:t>8.</a:t>
            </a:r>
            <a:fld id="{00000000-1234-1234-1234-123412341234}" type="slidenum">
              <a:rPr lang="en-US"/>
              <a:t>‹#›</a:t>
            </a:fld>
            <a:endParaRPr/>
          </a:p>
        </p:txBody>
      </p:sp>
      <p:grpSp>
        <p:nvGrpSpPr>
          <p:cNvPr id="2242" name="Google Shape;2242;p241"/>
          <p:cNvGrpSpPr/>
          <p:nvPr/>
        </p:nvGrpSpPr>
        <p:grpSpPr>
          <a:xfrm>
            <a:off x="2364821" y="2648534"/>
            <a:ext cx="7393511" cy="120922"/>
            <a:chOff x="1232039" y="2920745"/>
            <a:chExt cx="8153400" cy="133350"/>
          </a:xfrm>
        </p:grpSpPr>
        <p:sp>
          <p:nvSpPr>
            <p:cNvPr id="2243" name="Google Shape;2243;p241"/>
            <p:cNvSpPr/>
            <p:nvPr/>
          </p:nvSpPr>
          <p:spPr>
            <a:xfrm>
              <a:off x="1232039" y="2977895"/>
              <a:ext cx="8153400" cy="76200"/>
            </a:xfrm>
            <a:custGeom>
              <a:rect b="b" l="l" r="r" t="t"/>
              <a:pathLst>
                <a:path extrusionOk="0" h="76200" w="8153400">
                  <a:moveTo>
                    <a:pt x="8153400" y="76200"/>
                  </a:moveTo>
                  <a:lnTo>
                    <a:pt x="8153400" y="0"/>
                  </a:lnTo>
                  <a:lnTo>
                    <a:pt x="0" y="0"/>
                  </a:lnTo>
                  <a:lnTo>
                    <a:pt x="0" y="76200"/>
                  </a:lnTo>
                  <a:lnTo>
                    <a:pt x="8153400" y="76200"/>
                  </a:lnTo>
                  <a:close/>
                </a:path>
              </a:pathLst>
            </a:custGeom>
            <a:solidFill>
              <a:srgbClr val="0099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32">
                <a:solidFill>
                  <a:schemeClr val="dk1"/>
                </a:solidFill>
                <a:latin typeface="Calibri"/>
                <a:ea typeface="Calibri"/>
                <a:cs typeface="Calibri"/>
                <a:sym typeface="Calibri"/>
              </a:endParaRPr>
            </a:p>
          </p:txBody>
        </p:sp>
        <p:pic>
          <p:nvPicPr>
            <p:cNvPr id="2244" name="Google Shape;2244;p241"/>
            <p:cNvPicPr preferRelativeResize="0"/>
            <p:nvPr/>
          </p:nvPicPr>
          <p:blipFill rotWithShape="1">
            <a:blip r:embed="rId4">
              <a:alphaModFix/>
            </a:blip>
            <a:srcRect b="0" l="0" r="0" t="0"/>
            <a:stretch/>
          </p:blipFill>
          <p:spPr>
            <a:xfrm>
              <a:off x="1232039" y="2920745"/>
              <a:ext cx="1143000" cy="19050"/>
            </a:xfrm>
            <a:prstGeom prst="rect">
              <a:avLst/>
            </a:prstGeom>
            <a:noFill/>
            <a:ln>
              <a:noFill/>
            </a:ln>
          </p:spPr>
        </p:pic>
      </p:grpSp>
      <p:sp>
        <p:nvSpPr>
          <p:cNvPr id="2245" name="Google Shape;2245;p241"/>
          <p:cNvSpPr txBox="1"/>
          <p:nvPr/>
        </p:nvSpPr>
        <p:spPr>
          <a:xfrm>
            <a:off x="2399370" y="2818517"/>
            <a:ext cx="7324413" cy="1371770"/>
          </a:xfrm>
          <a:prstGeom prst="rect">
            <a:avLst/>
          </a:prstGeom>
          <a:solidFill>
            <a:srgbClr val="99FF33"/>
          </a:solidFill>
          <a:ln>
            <a:noFill/>
          </a:ln>
        </p:spPr>
        <p:txBody>
          <a:bodyPr anchorCtr="0" anchor="t" bIns="0" lIns="0" spcFirstLastPara="1" rIns="0" wrap="square" tIns="31650">
            <a:spAutoFit/>
          </a:bodyPr>
          <a:lstStyle/>
          <a:p>
            <a:pPr indent="0" lvl="0" marL="442803" marR="439349" rtl="0" algn="ctr">
              <a:spcBef>
                <a:spcPts val="0"/>
              </a:spcBef>
              <a:spcAft>
                <a:spcPts val="0"/>
              </a:spcAft>
              <a:buNone/>
            </a:pPr>
            <a:r>
              <a:rPr b="1" lang="en-US" sz="2902">
                <a:solidFill>
                  <a:schemeClr val="dk1"/>
                </a:solidFill>
                <a:latin typeface="Arial"/>
                <a:ea typeface="Arial"/>
                <a:cs typeface="Arial"/>
                <a:sym typeface="Arial"/>
              </a:rPr>
              <a:t>Switching at the physical layer in the  traditional telephone network uses  the circuit-switching approach.</a:t>
            </a:r>
            <a:endParaRPr sz="2902">
              <a:solidFill>
                <a:schemeClr val="dk1"/>
              </a:solidFill>
              <a:latin typeface="Arial"/>
              <a:ea typeface="Arial"/>
              <a:cs typeface="Arial"/>
              <a:sym typeface="Arial"/>
            </a:endParaRPr>
          </a:p>
        </p:txBody>
      </p:sp>
      <p:sp>
        <p:nvSpPr>
          <p:cNvPr id="2246" name="Google Shape;2246;p241"/>
          <p:cNvSpPr/>
          <p:nvPr/>
        </p:nvSpPr>
        <p:spPr>
          <a:xfrm>
            <a:off x="2366894" y="4289619"/>
            <a:ext cx="7393511" cy="69098"/>
          </a:xfrm>
          <a:custGeom>
            <a:rect b="b" l="l" r="r" t="t"/>
            <a:pathLst>
              <a:path extrusionOk="0" h="76200" w="8153400">
                <a:moveTo>
                  <a:pt x="8153400" y="76200"/>
                </a:moveTo>
                <a:lnTo>
                  <a:pt x="8153400" y="0"/>
                </a:lnTo>
                <a:lnTo>
                  <a:pt x="0" y="0"/>
                </a:lnTo>
                <a:lnTo>
                  <a:pt x="0" y="76200"/>
                </a:lnTo>
                <a:lnTo>
                  <a:pt x="8153400" y="76200"/>
                </a:lnTo>
                <a:close/>
              </a:path>
            </a:pathLst>
          </a:custGeom>
          <a:solidFill>
            <a:srgbClr val="0099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32">
              <a:solidFill>
                <a:schemeClr val="dk1"/>
              </a:solidFill>
              <a:latin typeface="Calibri"/>
              <a:ea typeface="Calibri"/>
              <a:cs typeface="Calibri"/>
              <a:sym typeface="Calibri"/>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0" name="Shape 2250"/>
        <p:cNvGrpSpPr/>
        <p:nvPr/>
      </p:nvGrpSpPr>
      <p:grpSpPr>
        <a:xfrm>
          <a:off x="0" y="0"/>
          <a:ext cx="0" cy="0"/>
          <a:chOff x="0" y="0"/>
          <a:chExt cx="0" cy="0"/>
        </a:xfrm>
      </p:grpSpPr>
      <p:sp>
        <p:nvSpPr>
          <p:cNvPr id="2251" name="Google Shape;2251;p242"/>
          <p:cNvSpPr txBox="1"/>
          <p:nvPr>
            <p:ph type="title"/>
          </p:nvPr>
        </p:nvSpPr>
        <p:spPr>
          <a:xfrm>
            <a:off x="1914261" y="365126"/>
            <a:ext cx="8363478" cy="71453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990"/>
              <a:buFont typeface="Calibri"/>
              <a:buNone/>
            </a:pPr>
            <a:r>
              <a:rPr b="1" lang="en-US" sz="3990">
                <a:latin typeface="Calibri"/>
                <a:ea typeface="Calibri"/>
                <a:cs typeface="Calibri"/>
                <a:sym typeface="Calibri"/>
              </a:rPr>
              <a:t>Packet Switching</a:t>
            </a:r>
            <a:endParaRPr b="1">
              <a:latin typeface="Calibri"/>
              <a:ea typeface="Calibri"/>
              <a:cs typeface="Calibri"/>
              <a:sym typeface="Calibri"/>
            </a:endParaRPr>
          </a:p>
        </p:txBody>
      </p:sp>
      <p:sp>
        <p:nvSpPr>
          <p:cNvPr id="2252" name="Google Shape;2252;p242"/>
          <p:cNvSpPr txBox="1"/>
          <p:nvPr>
            <p:ph idx="1" type="body"/>
          </p:nvPr>
        </p:nvSpPr>
        <p:spPr>
          <a:xfrm>
            <a:off x="1914261" y="1079661"/>
            <a:ext cx="8363478" cy="509730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902"/>
              <a:buChar char="•"/>
            </a:pPr>
            <a:r>
              <a:rPr lang="en-US" sz="2902"/>
              <a:t>In packet switched networks, the </a:t>
            </a:r>
            <a:r>
              <a:rPr lang="en-US" sz="2902">
                <a:solidFill>
                  <a:srgbClr val="FF0000"/>
                </a:solidFill>
              </a:rPr>
              <a:t>data is divided into packets </a:t>
            </a:r>
            <a:r>
              <a:rPr lang="en-US" sz="2902"/>
              <a:t>of fixed or variable size.</a:t>
            </a:r>
            <a:endParaRPr/>
          </a:p>
          <a:p>
            <a:pPr indent="-228600" lvl="0" marL="228600" rtl="0" algn="l">
              <a:lnSpc>
                <a:spcPct val="90000"/>
              </a:lnSpc>
              <a:spcBef>
                <a:spcPts val="1000"/>
              </a:spcBef>
              <a:spcAft>
                <a:spcPts val="0"/>
              </a:spcAft>
              <a:buClr>
                <a:schemeClr val="dk1"/>
              </a:buClr>
              <a:buSzPts val="2902"/>
              <a:buChar char="•"/>
            </a:pPr>
            <a:r>
              <a:rPr lang="en-US" sz="2902"/>
              <a:t>Here, there is no resource allocation for a packet. Resources are allocated </a:t>
            </a:r>
            <a:r>
              <a:rPr lang="en-US" sz="2902">
                <a:solidFill>
                  <a:srgbClr val="FF0000"/>
                </a:solidFill>
              </a:rPr>
              <a:t>on demand, on first come first serve basis.</a:t>
            </a:r>
            <a:endParaRPr/>
          </a:p>
          <a:p>
            <a:pPr indent="-228600" lvl="0" marL="228600" rtl="0" algn="l">
              <a:lnSpc>
                <a:spcPct val="90000"/>
              </a:lnSpc>
              <a:spcBef>
                <a:spcPts val="1000"/>
              </a:spcBef>
              <a:spcAft>
                <a:spcPts val="0"/>
              </a:spcAft>
              <a:buClr>
                <a:srgbClr val="FF0000"/>
              </a:buClr>
              <a:buSzPts val="2902"/>
              <a:buChar char="•"/>
            </a:pPr>
            <a:r>
              <a:rPr lang="en-US" sz="2902">
                <a:solidFill>
                  <a:srgbClr val="FF0000"/>
                </a:solidFill>
              </a:rPr>
              <a:t>Two types of packet switched networks- datagram networks and virtual circuit networks.</a:t>
            </a:r>
            <a:endParaRPr/>
          </a:p>
          <a:p>
            <a:pPr indent="-44322" lvl="0" marL="228600" rtl="0" algn="l">
              <a:lnSpc>
                <a:spcPct val="90000"/>
              </a:lnSpc>
              <a:spcBef>
                <a:spcPts val="1000"/>
              </a:spcBef>
              <a:spcAft>
                <a:spcPts val="0"/>
              </a:spcAft>
              <a:buClr>
                <a:schemeClr val="dk1"/>
              </a:buClr>
              <a:buSzPts val="2902"/>
              <a:buNone/>
            </a:pPr>
            <a:r>
              <a:t/>
            </a:r>
            <a:endParaRPr sz="2902">
              <a:solidFill>
                <a:srgbClr val="FF0000"/>
              </a:solidFill>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6" name="Shape 2256"/>
        <p:cNvGrpSpPr/>
        <p:nvPr/>
      </p:nvGrpSpPr>
      <p:grpSpPr>
        <a:xfrm>
          <a:off x="0" y="0"/>
          <a:ext cx="0" cy="0"/>
          <a:chOff x="0" y="0"/>
          <a:chExt cx="0" cy="0"/>
        </a:xfrm>
      </p:grpSpPr>
      <p:sp>
        <p:nvSpPr>
          <p:cNvPr id="2257" name="Google Shape;2257;p243"/>
          <p:cNvSpPr txBox="1"/>
          <p:nvPr>
            <p:ph type="title"/>
          </p:nvPr>
        </p:nvSpPr>
        <p:spPr>
          <a:xfrm>
            <a:off x="1914261" y="743301"/>
            <a:ext cx="8363478" cy="569214"/>
          </a:xfrm>
          <a:prstGeom prst="rect">
            <a:avLst/>
          </a:prstGeom>
          <a:noFill/>
          <a:ln>
            <a:noFill/>
          </a:ln>
        </p:spPr>
        <p:txBody>
          <a:bodyPr anchorCtr="0" anchor="ctr" bIns="0" lIns="0" spcFirstLastPara="1" rIns="0" wrap="square" tIns="10925">
            <a:spAutoFit/>
          </a:bodyPr>
          <a:lstStyle/>
          <a:p>
            <a:pPr indent="0" lvl="0" marL="285030" rtl="0" algn="l">
              <a:lnSpc>
                <a:spcPct val="100000"/>
              </a:lnSpc>
              <a:spcBef>
                <a:spcPts val="0"/>
              </a:spcBef>
              <a:spcAft>
                <a:spcPts val="0"/>
              </a:spcAft>
              <a:buClr>
                <a:schemeClr val="dk1"/>
              </a:buClr>
              <a:buSzPts val="3627"/>
              <a:buFont typeface="Calibri"/>
              <a:buNone/>
            </a:pPr>
            <a:r>
              <a:rPr b="1" lang="en-US" sz="3627">
                <a:latin typeface="Calibri"/>
                <a:ea typeface="Calibri"/>
                <a:cs typeface="Calibri"/>
                <a:sym typeface="Calibri"/>
              </a:rPr>
              <a:t>	1. DATAGRAM NETWORKS</a:t>
            </a:r>
            <a:endParaRPr/>
          </a:p>
        </p:txBody>
      </p:sp>
      <p:sp>
        <p:nvSpPr>
          <p:cNvPr id="2258" name="Google Shape;2258;p243"/>
          <p:cNvSpPr txBox="1"/>
          <p:nvPr/>
        </p:nvSpPr>
        <p:spPr>
          <a:xfrm>
            <a:off x="2088302" y="1425151"/>
            <a:ext cx="8499083" cy="3218510"/>
          </a:xfrm>
          <a:prstGeom prst="rect">
            <a:avLst/>
          </a:prstGeom>
          <a:noFill/>
          <a:ln>
            <a:noFill/>
          </a:ln>
        </p:spPr>
        <p:txBody>
          <a:bodyPr anchorCtr="0" anchor="t" bIns="45700" lIns="91425" spcFirstLastPara="1" rIns="91425" wrap="square" tIns="45700">
            <a:spAutoFit/>
          </a:bodyPr>
          <a:lstStyle/>
          <a:p>
            <a:pPr indent="-414589" lvl="0" marL="414589" marR="0" rtl="0" algn="l">
              <a:spcBef>
                <a:spcPts val="0"/>
              </a:spcBef>
              <a:spcAft>
                <a:spcPts val="0"/>
              </a:spcAft>
              <a:buClr>
                <a:schemeClr val="dk1"/>
              </a:buClr>
              <a:buSzPts val="2902"/>
              <a:buFont typeface="Calibri"/>
              <a:buChar char="-"/>
            </a:pPr>
            <a:r>
              <a:rPr lang="en-US" sz="2902">
                <a:solidFill>
                  <a:schemeClr val="dk1"/>
                </a:solidFill>
                <a:latin typeface="Calibri"/>
                <a:ea typeface="Calibri"/>
                <a:cs typeface="Calibri"/>
                <a:sym typeface="Calibri"/>
              </a:rPr>
              <a:t>In datagram networks, the data packets are referred to as datagrams.</a:t>
            </a:r>
            <a:endParaRPr/>
          </a:p>
          <a:p>
            <a:pPr indent="-414589" lvl="0" marL="414589" marR="0" rtl="0" algn="l">
              <a:spcBef>
                <a:spcPts val="0"/>
              </a:spcBef>
              <a:spcAft>
                <a:spcPts val="0"/>
              </a:spcAft>
              <a:buClr>
                <a:schemeClr val="dk1"/>
              </a:buClr>
              <a:buSzPts val="2902"/>
              <a:buFont typeface="Calibri"/>
              <a:buChar char="-"/>
            </a:pPr>
            <a:r>
              <a:rPr lang="en-US" sz="2902">
                <a:solidFill>
                  <a:schemeClr val="dk1"/>
                </a:solidFill>
                <a:latin typeface="Calibri"/>
                <a:ea typeface="Calibri"/>
                <a:cs typeface="Calibri"/>
                <a:sym typeface="Calibri"/>
              </a:rPr>
              <a:t>The switches in the data gram networks are routers.</a:t>
            </a:r>
            <a:endParaRPr/>
          </a:p>
          <a:p>
            <a:pPr indent="-414589" lvl="0" marL="414589" marR="0" rtl="0" algn="l">
              <a:spcBef>
                <a:spcPts val="0"/>
              </a:spcBef>
              <a:spcAft>
                <a:spcPts val="0"/>
              </a:spcAft>
              <a:buClr>
                <a:schemeClr val="dk1"/>
              </a:buClr>
              <a:buSzPts val="2902"/>
              <a:buFont typeface="Calibri"/>
              <a:buChar char="-"/>
            </a:pPr>
            <a:r>
              <a:rPr lang="en-US" sz="2902">
                <a:solidFill>
                  <a:schemeClr val="dk1"/>
                </a:solidFill>
                <a:latin typeface="Calibri"/>
                <a:ea typeface="Calibri"/>
                <a:cs typeface="Calibri"/>
                <a:sym typeface="Calibri"/>
              </a:rPr>
              <a:t>There is no connection establishment phase, and hence no dedicated resources are allocated. These networks are also called as connection less netwroks.</a:t>
            </a:r>
            <a:endParaRPr sz="2902">
              <a:solidFill>
                <a:schemeClr val="dk1"/>
              </a:solidFill>
              <a:latin typeface="Calibri"/>
              <a:ea typeface="Calibri"/>
              <a:cs typeface="Calibri"/>
              <a:sym typeface="Calibri"/>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2" name="Shape 2262"/>
        <p:cNvGrpSpPr/>
        <p:nvPr/>
      </p:nvGrpSpPr>
      <p:grpSpPr>
        <a:xfrm>
          <a:off x="0" y="0"/>
          <a:ext cx="0" cy="0"/>
          <a:chOff x="0" y="0"/>
          <a:chExt cx="0" cy="0"/>
        </a:xfrm>
      </p:grpSpPr>
      <p:sp>
        <p:nvSpPr>
          <p:cNvPr id="2263" name="Google Shape;2263;p244"/>
          <p:cNvSpPr txBox="1"/>
          <p:nvPr>
            <p:ph type="title"/>
          </p:nvPr>
        </p:nvSpPr>
        <p:spPr>
          <a:xfrm>
            <a:off x="2298021" y="743153"/>
            <a:ext cx="6838302" cy="402376"/>
          </a:xfrm>
          <a:prstGeom prst="rect">
            <a:avLst/>
          </a:prstGeom>
          <a:noFill/>
          <a:ln>
            <a:noFill/>
          </a:ln>
        </p:spPr>
        <p:txBody>
          <a:bodyPr anchorCtr="0" anchor="ctr" bIns="0" lIns="0" spcFirstLastPara="1" rIns="0" wrap="square" tIns="11500">
            <a:spAutoFit/>
          </a:bodyPr>
          <a:lstStyle/>
          <a:p>
            <a:pPr indent="0" lvl="0" marL="11516" rtl="0" algn="l">
              <a:lnSpc>
                <a:spcPct val="100000"/>
              </a:lnSpc>
              <a:spcBef>
                <a:spcPts val="0"/>
              </a:spcBef>
              <a:spcAft>
                <a:spcPts val="0"/>
              </a:spcAft>
              <a:buClr>
                <a:srgbClr val="3333CC"/>
              </a:buClr>
              <a:buSzPts val="2539"/>
              <a:buFont typeface="Calibri"/>
              <a:buNone/>
            </a:pPr>
            <a:r>
              <a:rPr b="1" lang="en-US" sz="2539">
                <a:solidFill>
                  <a:srgbClr val="3333CC"/>
                </a:solidFill>
              </a:rPr>
              <a:t>Figure 8.7	</a:t>
            </a:r>
            <a:r>
              <a:rPr b="1" i="1" lang="en-US" sz="2176">
                <a:latin typeface="Times New Roman"/>
                <a:ea typeface="Times New Roman"/>
                <a:cs typeface="Times New Roman"/>
                <a:sym typeface="Times New Roman"/>
              </a:rPr>
              <a:t>A datagram network with four routers</a:t>
            </a:r>
            <a:endParaRPr b="1" sz="2176">
              <a:latin typeface="Times New Roman"/>
              <a:ea typeface="Times New Roman"/>
              <a:cs typeface="Times New Roman"/>
              <a:sym typeface="Times New Roman"/>
            </a:endParaRPr>
          </a:p>
        </p:txBody>
      </p:sp>
      <p:sp>
        <p:nvSpPr>
          <p:cNvPr id="2264" name="Google Shape;2264;p244"/>
          <p:cNvSpPr txBox="1"/>
          <p:nvPr>
            <p:ph idx="12" type="sldNum"/>
          </p:nvPr>
        </p:nvSpPr>
        <p:spPr>
          <a:xfrm>
            <a:off x="9055708" y="5794840"/>
            <a:ext cx="2487537" cy="269304"/>
          </a:xfrm>
          <a:prstGeom prst="rect">
            <a:avLst/>
          </a:prstGeom>
          <a:noFill/>
          <a:ln>
            <a:noFill/>
          </a:ln>
        </p:spPr>
        <p:txBody>
          <a:bodyPr anchorCtr="0" anchor="ctr" bIns="0" lIns="0" spcFirstLastPara="1" rIns="0" wrap="square" tIns="0">
            <a:spAutoFit/>
          </a:bodyPr>
          <a:lstStyle/>
          <a:p>
            <a:pPr indent="0" lvl="0" marL="11516" rtl="0" algn="r">
              <a:lnSpc>
                <a:spcPct val="174583"/>
              </a:lnSpc>
              <a:spcBef>
                <a:spcPts val="0"/>
              </a:spcBef>
              <a:spcAft>
                <a:spcPts val="0"/>
              </a:spcAft>
              <a:buNone/>
            </a:pPr>
            <a:r>
              <a:rPr lang="en-US"/>
              <a:t>8.</a:t>
            </a:r>
            <a:fld id="{00000000-1234-1234-1234-123412341234}" type="slidenum">
              <a:rPr lang="en-US"/>
              <a:t>‹#›</a:t>
            </a:fld>
            <a:endParaRPr/>
          </a:p>
        </p:txBody>
      </p:sp>
      <p:sp>
        <p:nvSpPr>
          <p:cNvPr id="2265" name="Google Shape;2265;p244"/>
          <p:cNvSpPr/>
          <p:nvPr/>
        </p:nvSpPr>
        <p:spPr>
          <a:xfrm>
            <a:off x="2088428" y="1206455"/>
            <a:ext cx="7946297" cy="17275"/>
          </a:xfrm>
          <a:custGeom>
            <a:rect b="b" l="l" r="r" t="t"/>
            <a:pathLst>
              <a:path extrusionOk="0" h="19050" w="8763000">
                <a:moveTo>
                  <a:pt x="8763000" y="19049"/>
                </a:moveTo>
                <a:lnTo>
                  <a:pt x="8763000" y="0"/>
                </a:lnTo>
                <a:lnTo>
                  <a:pt x="0" y="0"/>
                </a:lnTo>
                <a:lnTo>
                  <a:pt x="0" y="19050"/>
                </a:lnTo>
                <a:lnTo>
                  <a:pt x="8763000" y="19049"/>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32">
              <a:solidFill>
                <a:schemeClr val="dk1"/>
              </a:solidFill>
              <a:latin typeface="Calibri"/>
              <a:ea typeface="Calibri"/>
              <a:cs typeface="Calibri"/>
              <a:sym typeface="Calibri"/>
            </a:endParaRPr>
          </a:p>
        </p:txBody>
      </p:sp>
      <p:pic>
        <p:nvPicPr>
          <p:cNvPr id="2266" name="Google Shape;2266;p244"/>
          <p:cNvPicPr preferRelativeResize="0"/>
          <p:nvPr/>
        </p:nvPicPr>
        <p:blipFill rotWithShape="1">
          <a:blip r:embed="rId3">
            <a:alphaModFix/>
          </a:blip>
          <a:srcRect b="0" l="0" r="0" t="0"/>
          <a:stretch/>
        </p:blipFill>
        <p:spPr>
          <a:xfrm>
            <a:off x="2212805" y="2149646"/>
            <a:ext cx="7683724" cy="2727307"/>
          </a:xfrm>
          <a:prstGeom prst="rect">
            <a:avLst/>
          </a:prstGeom>
          <a:noFill/>
          <a:ln>
            <a:noFill/>
          </a:ln>
        </p:spPr>
      </p:pic>
      <p:sp>
        <p:nvSpPr>
          <p:cNvPr id="2267" name="Google Shape;2267;p244"/>
          <p:cNvSpPr/>
          <p:nvPr/>
        </p:nvSpPr>
        <p:spPr>
          <a:xfrm>
            <a:off x="2088428" y="6017074"/>
            <a:ext cx="7946297" cy="69098"/>
          </a:xfrm>
          <a:custGeom>
            <a:rect b="b" l="l" r="r" t="t"/>
            <a:pathLst>
              <a:path extrusionOk="0" h="76200" w="8763000">
                <a:moveTo>
                  <a:pt x="8763000" y="76200"/>
                </a:moveTo>
                <a:lnTo>
                  <a:pt x="8763000" y="0"/>
                </a:lnTo>
                <a:lnTo>
                  <a:pt x="0" y="0"/>
                </a:lnTo>
                <a:lnTo>
                  <a:pt x="0" y="76200"/>
                </a:lnTo>
                <a:lnTo>
                  <a:pt x="8763000" y="7620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32">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7"/>
          <p:cNvSpPr txBox="1"/>
          <p:nvPr>
            <p:ph idx="1" type="body"/>
          </p:nvPr>
        </p:nvSpPr>
        <p:spPr>
          <a:xfrm>
            <a:off x="838200" y="520995"/>
            <a:ext cx="10515600" cy="5655968"/>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rgbClr val="000000"/>
              </a:buClr>
              <a:buSzPts val="3200"/>
              <a:buChar char="•"/>
            </a:pPr>
            <a:r>
              <a:rPr lang="en-US" sz="3200">
                <a:solidFill>
                  <a:srgbClr val="000000"/>
                </a:solidFill>
                <a:latin typeface="Calibri"/>
                <a:ea typeface="Calibri"/>
                <a:cs typeface="Calibri"/>
                <a:sym typeface="Calibri"/>
              </a:rPr>
              <a:t>Ex. One common example of full-duplex communication is </a:t>
            </a:r>
            <a:r>
              <a:rPr lang="en-US" sz="3200">
                <a:solidFill>
                  <a:srgbClr val="FF0000"/>
                </a:solidFill>
                <a:latin typeface="Calibri"/>
                <a:ea typeface="Calibri"/>
                <a:cs typeface="Calibri"/>
                <a:sym typeface="Calibri"/>
              </a:rPr>
              <a:t>the telephone network</a:t>
            </a:r>
            <a:r>
              <a:rPr lang="en-US" sz="3200">
                <a:solidFill>
                  <a:srgbClr val="000000"/>
                </a:solidFill>
                <a:latin typeface="Calibri"/>
                <a:ea typeface="Calibri"/>
                <a:cs typeface="Calibri"/>
                <a:sym typeface="Calibri"/>
              </a:rPr>
              <a:t>. When two people are communicating by a telephone line, both can talk and listen at the same time. </a:t>
            </a:r>
            <a:endParaRPr/>
          </a:p>
          <a:p>
            <a:pPr indent="-228600" lvl="0" marL="228600" rtl="0" algn="just">
              <a:lnSpc>
                <a:spcPct val="90000"/>
              </a:lnSpc>
              <a:spcBef>
                <a:spcPts val="1000"/>
              </a:spcBef>
              <a:spcAft>
                <a:spcPts val="0"/>
              </a:spcAft>
              <a:buClr>
                <a:srgbClr val="000000"/>
              </a:buClr>
              <a:buSzPts val="3200"/>
              <a:buChar char="•"/>
            </a:pPr>
            <a:r>
              <a:rPr lang="en-US" sz="3200">
                <a:solidFill>
                  <a:srgbClr val="000000"/>
                </a:solidFill>
                <a:latin typeface="Calibri"/>
                <a:ea typeface="Calibri"/>
                <a:cs typeface="Calibri"/>
                <a:sym typeface="Calibri"/>
              </a:rPr>
              <a:t>Used when </a:t>
            </a:r>
            <a:r>
              <a:rPr lang="en-US" sz="3200">
                <a:solidFill>
                  <a:srgbClr val="FF0000"/>
                </a:solidFill>
                <a:latin typeface="Calibri"/>
                <a:ea typeface="Calibri"/>
                <a:cs typeface="Calibri"/>
                <a:sym typeface="Calibri"/>
              </a:rPr>
              <a:t>communication in both directions is required all the time</a:t>
            </a:r>
            <a:r>
              <a:rPr lang="en-US" sz="3200">
                <a:solidFill>
                  <a:srgbClr val="000000"/>
                </a:solidFill>
                <a:latin typeface="Calibri"/>
                <a:ea typeface="Calibri"/>
                <a:cs typeface="Calibri"/>
                <a:sym typeface="Calibri"/>
              </a:rPr>
              <a:t>. The capacity of the channel must be divided between the two directions. </a:t>
            </a:r>
            <a:endParaRPr/>
          </a:p>
          <a:p>
            <a:pPr indent="0" lvl="0" marL="0" rtl="0" algn="l">
              <a:lnSpc>
                <a:spcPct val="90000"/>
              </a:lnSpc>
              <a:spcBef>
                <a:spcPts val="1000"/>
              </a:spcBef>
              <a:spcAft>
                <a:spcPts val="0"/>
              </a:spcAft>
              <a:buClr>
                <a:schemeClr val="dk1"/>
              </a:buClr>
              <a:buSzPts val="2800"/>
              <a:buNone/>
            </a:pPr>
            <a:r>
              <a:t/>
            </a:r>
            <a:endParaRPr/>
          </a:p>
        </p:txBody>
      </p:sp>
      <p:sp>
        <p:nvSpPr>
          <p:cNvPr id="329" name="Google Shape;329;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330" name="Google Shape;330;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1" name="Shape 2271"/>
        <p:cNvGrpSpPr/>
        <p:nvPr/>
      </p:nvGrpSpPr>
      <p:grpSpPr>
        <a:xfrm>
          <a:off x="0" y="0"/>
          <a:ext cx="0" cy="0"/>
          <a:chOff x="0" y="0"/>
          <a:chExt cx="0" cy="0"/>
        </a:xfrm>
      </p:grpSpPr>
      <p:sp>
        <p:nvSpPr>
          <p:cNvPr id="2272" name="Google Shape;2272;p245"/>
          <p:cNvSpPr txBox="1"/>
          <p:nvPr>
            <p:ph type="title"/>
          </p:nvPr>
        </p:nvSpPr>
        <p:spPr>
          <a:xfrm>
            <a:off x="1914261" y="365126"/>
            <a:ext cx="8363478" cy="78363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990"/>
              <a:buFont typeface="Calibri"/>
              <a:buNone/>
            </a:pPr>
            <a:r>
              <a:rPr lang="en-US" sz="3990">
                <a:latin typeface="Calibri"/>
                <a:ea typeface="Calibri"/>
                <a:cs typeface="Calibri"/>
                <a:sym typeface="Calibri"/>
              </a:rPr>
              <a:t>Routing Table</a:t>
            </a:r>
            <a:endParaRPr sz="3990">
              <a:latin typeface="Calibri"/>
              <a:ea typeface="Calibri"/>
              <a:cs typeface="Calibri"/>
              <a:sym typeface="Calibri"/>
            </a:endParaRPr>
          </a:p>
        </p:txBody>
      </p:sp>
      <p:sp>
        <p:nvSpPr>
          <p:cNvPr id="2273" name="Google Shape;2273;p245"/>
          <p:cNvSpPr txBox="1"/>
          <p:nvPr/>
        </p:nvSpPr>
        <p:spPr>
          <a:xfrm>
            <a:off x="1881007" y="1425151"/>
            <a:ext cx="8637280" cy="3050515"/>
          </a:xfrm>
          <a:prstGeom prst="rect">
            <a:avLst/>
          </a:prstGeom>
          <a:noFill/>
          <a:ln>
            <a:noFill/>
          </a:ln>
        </p:spPr>
        <p:txBody>
          <a:bodyPr anchorCtr="0" anchor="t" bIns="45700" lIns="91425" spcFirstLastPara="1" rIns="91425" wrap="square" tIns="45700">
            <a:spAutoFit/>
          </a:bodyPr>
          <a:lstStyle/>
          <a:p>
            <a:pPr indent="-414589" lvl="0" marL="414589" marR="0" rtl="0" algn="l">
              <a:spcBef>
                <a:spcPts val="0"/>
              </a:spcBef>
              <a:spcAft>
                <a:spcPts val="0"/>
              </a:spcAft>
              <a:buClr>
                <a:schemeClr val="dk1"/>
              </a:buClr>
              <a:buSzPts val="3264"/>
              <a:buFont typeface="Calibri"/>
              <a:buChar char="-"/>
            </a:pPr>
            <a:r>
              <a:rPr lang="en-US" sz="3264">
                <a:solidFill>
                  <a:schemeClr val="dk1"/>
                </a:solidFill>
                <a:latin typeface="Calibri"/>
                <a:ea typeface="Calibri"/>
                <a:cs typeface="Calibri"/>
                <a:sym typeface="Calibri"/>
              </a:rPr>
              <a:t>Each router in the datagram network, has a</a:t>
            </a:r>
            <a:r>
              <a:rPr lang="en-US" sz="3264">
                <a:solidFill>
                  <a:srgbClr val="FF0000"/>
                </a:solidFill>
                <a:latin typeface="Calibri"/>
                <a:ea typeface="Calibri"/>
                <a:cs typeface="Calibri"/>
                <a:sym typeface="Calibri"/>
              </a:rPr>
              <a:t> routing table, which is based on the destination address.</a:t>
            </a:r>
            <a:endParaRPr/>
          </a:p>
          <a:p>
            <a:pPr indent="-414589" lvl="0" marL="414589" marR="0" rtl="0" algn="l">
              <a:spcBef>
                <a:spcPts val="0"/>
              </a:spcBef>
              <a:spcAft>
                <a:spcPts val="0"/>
              </a:spcAft>
              <a:buClr>
                <a:srgbClr val="FF0000"/>
              </a:buClr>
              <a:buSzPts val="3264"/>
              <a:buFont typeface="Calibri"/>
              <a:buChar char="-"/>
            </a:pPr>
            <a:r>
              <a:rPr lang="en-US" sz="3264">
                <a:solidFill>
                  <a:srgbClr val="FF0000"/>
                </a:solidFill>
                <a:latin typeface="Calibri"/>
                <a:ea typeface="Calibri"/>
                <a:cs typeface="Calibri"/>
                <a:sym typeface="Calibri"/>
              </a:rPr>
              <a:t>The routing tables are dynamic and are updated periodically.</a:t>
            </a:r>
            <a:endParaRPr/>
          </a:p>
          <a:p>
            <a:pPr indent="-230311" lvl="0" marL="414589" marR="0" rtl="0" algn="l">
              <a:spcBef>
                <a:spcPts val="0"/>
              </a:spcBef>
              <a:spcAft>
                <a:spcPts val="0"/>
              </a:spcAft>
              <a:buClr>
                <a:schemeClr val="dk1"/>
              </a:buClr>
              <a:buSzPts val="2902"/>
              <a:buFont typeface="Calibri"/>
              <a:buNone/>
            </a:pPr>
            <a:r>
              <a:t/>
            </a:r>
            <a:endParaRPr sz="2902">
              <a:solidFill>
                <a:schemeClr val="dk1"/>
              </a:solidFill>
              <a:latin typeface="Calibri"/>
              <a:ea typeface="Calibri"/>
              <a:cs typeface="Calibri"/>
              <a:sym typeface="Calibri"/>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7" name="Shape 2277"/>
        <p:cNvGrpSpPr/>
        <p:nvPr/>
      </p:nvGrpSpPr>
      <p:grpSpPr>
        <a:xfrm>
          <a:off x="0" y="0"/>
          <a:ext cx="0" cy="0"/>
          <a:chOff x="0" y="0"/>
          <a:chExt cx="0" cy="0"/>
        </a:xfrm>
      </p:grpSpPr>
      <p:sp>
        <p:nvSpPr>
          <p:cNvPr id="2278" name="Google Shape;2278;p246"/>
          <p:cNvSpPr txBox="1"/>
          <p:nvPr>
            <p:ph type="title"/>
          </p:nvPr>
        </p:nvSpPr>
        <p:spPr>
          <a:xfrm>
            <a:off x="2298021" y="435096"/>
            <a:ext cx="6354614" cy="848974"/>
          </a:xfrm>
          <a:prstGeom prst="rect">
            <a:avLst/>
          </a:prstGeom>
          <a:noFill/>
          <a:ln>
            <a:noFill/>
          </a:ln>
        </p:spPr>
        <p:txBody>
          <a:bodyPr anchorCtr="0" anchor="ctr" bIns="0" lIns="0" spcFirstLastPara="1" rIns="0" wrap="square" tIns="11500">
            <a:spAutoFit/>
          </a:bodyPr>
          <a:lstStyle/>
          <a:p>
            <a:pPr indent="0" lvl="0" marL="11516" rtl="0" algn="l">
              <a:lnSpc>
                <a:spcPct val="100000"/>
              </a:lnSpc>
              <a:spcBef>
                <a:spcPts val="0"/>
              </a:spcBef>
              <a:spcAft>
                <a:spcPts val="0"/>
              </a:spcAft>
              <a:buClr>
                <a:srgbClr val="3333CC"/>
              </a:buClr>
              <a:buSzPts val="2902"/>
              <a:buFont typeface="Calibri"/>
              <a:buNone/>
            </a:pPr>
            <a:r>
              <a:rPr b="1" lang="en-US" sz="2902">
                <a:solidFill>
                  <a:srgbClr val="3333CC"/>
                </a:solidFill>
              </a:rPr>
              <a:t>Figure 8.8	</a:t>
            </a:r>
            <a:r>
              <a:rPr b="1" i="1" lang="en-US" sz="2539">
                <a:latin typeface="Times New Roman"/>
                <a:ea typeface="Times New Roman"/>
                <a:cs typeface="Times New Roman"/>
                <a:sym typeface="Times New Roman"/>
              </a:rPr>
              <a:t>Routing table in a datagram network</a:t>
            </a:r>
            <a:endParaRPr b="1" sz="2539">
              <a:latin typeface="Times New Roman"/>
              <a:ea typeface="Times New Roman"/>
              <a:cs typeface="Times New Roman"/>
              <a:sym typeface="Times New Roman"/>
            </a:endParaRPr>
          </a:p>
        </p:txBody>
      </p:sp>
      <p:sp>
        <p:nvSpPr>
          <p:cNvPr id="2279" name="Google Shape;2279;p246"/>
          <p:cNvSpPr txBox="1"/>
          <p:nvPr>
            <p:ph idx="12" type="sldNum"/>
          </p:nvPr>
        </p:nvSpPr>
        <p:spPr>
          <a:xfrm>
            <a:off x="9055708" y="5794840"/>
            <a:ext cx="2487537" cy="269304"/>
          </a:xfrm>
          <a:prstGeom prst="rect">
            <a:avLst/>
          </a:prstGeom>
          <a:noFill/>
          <a:ln>
            <a:noFill/>
          </a:ln>
        </p:spPr>
        <p:txBody>
          <a:bodyPr anchorCtr="0" anchor="ctr" bIns="0" lIns="0" spcFirstLastPara="1" rIns="0" wrap="square" tIns="0">
            <a:spAutoFit/>
          </a:bodyPr>
          <a:lstStyle/>
          <a:p>
            <a:pPr indent="0" lvl="0" marL="11516" rtl="0" algn="r">
              <a:lnSpc>
                <a:spcPct val="174583"/>
              </a:lnSpc>
              <a:spcBef>
                <a:spcPts val="0"/>
              </a:spcBef>
              <a:spcAft>
                <a:spcPts val="0"/>
              </a:spcAft>
              <a:buNone/>
            </a:pPr>
            <a:r>
              <a:rPr lang="en-US"/>
              <a:t>8.</a:t>
            </a:r>
            <a:fld id="{00000000-1234-1234-1234-123412341234}" type="slidenum">
              <a:rPr lang="en-US"/>
              <a:t>‹#›</a:t>
            </a:fld>
            <a:endParaRPr/>
          </a:p>
        </p:txBody>
      </p:sp>
      <p:sp>
        <p:nvSpPr>
          <p:cNvPr id="2280" name="Google Shape;2280;p246"/>
          <p:cNvSpPr/>
          <p:nvPr/>
        </p:nvSpPr>
        <p:spPr>
          <a:xfrm>
            <a:off x="2088428" y="1206455"/>
            <a:ext cx="7946297" cy="17275"/>
          </a:xfrm>
          <a:custGeom>
            <a:rect b="b" l="l" r="r" t="t"/>
            <a:pathLst>
              <a:path extrusionOk="0" h="19050" w="8763000">
                <a:moveTo>
                  <a:pt x="8763000" y="19049"/>
                </a:moveTo>
                <a:lnTo>
                  <a:pt x="8763000" y="0"/>
                </a:lnTo>
                <a:lnTo>
                  <a:pt x="0" y="0"/>
                </a:lnTo>
                <a:lnTo>
                  <a:pt x="0" y="19050"/>
                </a:lnTo>
                <a:lnTo>
                  <a:pt x="8763000" y="19049"/>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32">
              <a:solidFill>
                <a:schemeClr val="dk1"/>
              </a:solidFill>
              <a:latin typeface="Calibri"/>
              <a:ea typeface="Calibri"/>
              <a:cs typeface="Calibri"/>
              <a:sym typeface="Calibri"/>
            </a:endParaRPr>
          </a:p>
        </p:txBody>
      </p:sp>
      <p:pic>
        <p:nvPicPr>
          <p:cNvPr id="2281" name="Google Shape;2281;p246"/>
          <p:cNvPicPr preferRelativeResize="0"/>
          <p:nvPr/>
        </p:nvPicPr>
        <p:blipFill rotWithShape="1">
          <a:blip r:embed="rId3">
            <a:alphaModFix/>
          </a:blip>
          <a:srcRect b="0" l="0" r="0" t="0"/>
          <a:stretch/>
        </p:blipFill>
        <p:spPr>
          <a:xfrm>
            <a:off x="3884856" y="1341516"/>
            <a:ext cx="4211106" cy="4364617"/>
          </a:xfrm>
          <a:prstGeom prst="rect">
            <a:avLst/>
          </a:prstGeom>
          <a:noFill/>
          <a:ln>
            <a:noFill/>
          </a:ln>
        </p:spPr>
      </p:pic>
      <p:sp>
        <p:nvSpPr>
          <p:cNvPr id="2282" name="Google Shape;2282;p246"/>
          <p:cNvSpPr/>
          <p:nvPr/>
        </p:nvSpPr>
        <p:spPr>
          <a:xfrm>
            <a:off x="2088428" y="6017074"/>
            <a:ext cx="7946297" cy="69098"/>
          </a:xfrm>
          <a:custGeom>
            <a:rect b="b" l="l" r="r" t="t"/>
            <a:pathLst>
              <a:path extrusionOk="0" h="76200" w="8763000">
                <a:moveTo>
                  <a:pt x="8763000" y="76200"/>
                </a:moveTo>
                <a:lnTo>
                  <a:pt x="8763000" y="0"/>
                </a:lnTo>
                <a:lnTo>
                  <a:pt x="0" y="0"/>
                </a:lnTo>
                <a:lnTo>
                  <a:pt x="0" y="76200"/>
                </a:lnTo>
                <a:lnTo>
                  <a:pt x="8763000" y="7620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32">
              <a:solidFill>
                <a:schemeClr val="dk1"/>
              </a:solidFill>
              <a:latin typeface="Calibri"/>
              <a:ea typeface="Calibri"/>
              <a:cs typeface="Calibri"/>
              <a:sym typeface="Calibri"/>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6" name="Shape 2286"/>
        <p:cNvGrpSpPr/>
        <p:nvPr/>
      </p:nvGrpSpPr>
      <p:grpSpPr>
        <a:xfrm>
          <a:off x="0" y="0"/>
          <a:ext cx="0" cy="0"/>
          <a:chOff x="0" y="0"/>
          <a:chExt cx="0" cy="0"/>
        </a:xfrm>
      </p:grpSpPr>
      <p:pic>
        <p:nvPicPr>
          <p:cNvPr id="2287" name="Google Shape;2287;p247"/>
          <p:cNvPicPr preferRelativeResize="0"/>
          <p:nvPr/>
        </p:nvPicPr>
        <p:blipFill rotWithShape="1">
          <a:blip r:embed="rId3">
            <a:alphaModFix/>
          </a:blip>
          <a:srcRect b="0" l="0" r="0" t="0"/>
          <a:stretch/>
        </p:blipFill>
        <p:spPr>
          <a:xfrm>
            <a:off x="2364821" y="2113024"/>
            <a:ext cx="1036474" cy="514090"/>
          </a:xfrm>
          <a:prstGeom prst="rect">
            <a:avLst/>
          </a:prstGeom>
          <a:noFill/>
          <a:ln>
            <a:noFill/>
          </a:ln>
        </p:spPr>
      </p:pic>
      <p:sp>
        <p:nvSpPr>
          <p:cNvPr id="2288" name="Google Shape;2288;p247"/>
          <p:cNvSpPr txBox="1"/>
          <p:nvPr>
            <p:ph type="title"/>
          </p:nvPr>
        </p:nvSpPr>
        <p:spPr>
          <a:xfrm>
            <a:off x="2557139" y="2136002"/>
            <a:ext cx="650675" cy="402376"/>
          </a:xfrm>
          <a:prstGeom prst="rect">
            <a:avLst/>
          </a:prstGeom>
          <a:noFill/>
          <a:ln>
            <a:noFill/>
          </a:ln>
        </p:spPr>
        <p:txBody>
          <a:bodyPr anchorCtr="0" anchor="ctr" bIns="0" lIns="0" spcFirstLastPara="1" rIns="0" wrap="square" tIns="11500">
            <a:spAutoFit/>
          </a:bodyPr>
          <a:lstStyle/>
          <a:p>
            <a:pPr indent="0" lvl="0" marL="11516" rtl="0" algn="l">
              <a:lnSpc>
                <a:spcPct val="100000"/>
              </a:lnSpc>
              <a:spcBef>
                <a:spcPts val="0"/>
              </a:spcBef>
              <a:spcAft>
                <a:spcPts val="0"/>
              </a:spcAft>
              <a:buClr>
                <a:srgbClr val="FF0000"/>
              </a:buClr>
              <a:buSzPts val="2539"/>
              <a:buFont typeface="Times New Roman"/>
              <a:buNone/>
            </a:pPr>
            <a:r>
              <a:rPr i="1" lang="en-US" sz="2539">
                <a:solidFill>
                  <a:srgbClr val="FF0000"/>
                </a:solidFill>
                <a:latin typeface="Times New Roman"/>
                <a:ea typeface="Times New Roman"/>
                <a:cs typeface="Times New Roman"/>
                <a:sym typeface="Times New Roman"/>
              </a:rPr>
              <a:t>Note</a:t>
            </a:r>
            <a:endParaRPr sz="2539">
              <a:latin typeface="Times New Roman"/>
              <a:ea typeface="Times New Roman"/>
              <a:cs typeface="Times New Roman"/>
              <a:sym typeface="Times New Roman"/>
            </a:endParaRPr>
          </a:p>
        </p:txBody>
      </p:sp>
      <p:sp>
        <p:nvSpPr>
          <p:cNvPr id="2289" name="Google Shape;2289;p247"/>
          <p:cNvSpPr txBox="1"/>
          <p:nvPr>
            <p:ph idx="12" type="sldNum"/>
          </p:nvPr>
        </p:nvSpPr>
        <p:spPr>
          <a:xfrm>
            <a:off x="9055708" y="5794840"/>
            <a:ext cx="2487537" cy="269304"/>
          </a:xfrm>
          <a:prstGeom prst="rect">
            <a:avLst/>
          </a:prstGeom>
          <a:noFill/>
          <a:ln>
            <a:noFill/>
          </a:ln>
        </p:spPr>
        <p:txBody>
          <a:bodyPr anchorCtr="0" anchor="ctr" bIns="0" lIns="0" spcFirstLastPara="1" rIns="0" wrap="square" tIns="0">
            <a:spAutoFit/>
          </a:bodyPr>
          <a:lstStyle/>
          <a:p>
            <a:pPr indent="0" lvl="0" marL="11516" rtl="0" algn="r">
              <a:lnSpc>
                <a:spcPct val="174583"/>
              </a:lnSpc>
              <a:spcBef>
                <a:spcPts val="0"/>
              </a:spcBef>
              <a:spcAft>
                <a:spcPts val="0"/>
              </a:spcAft>
              <a:buNone/>
            </a:pPr>
            <a:r>
              <a:rPr lang="en-US"/>
              <a:t>8.</a:t>
            </a:r>
            <a:fld id="{00000000-1234-1234-1234-123412341234}" type="slidenum">
              <a:rPr lang="en-US"/>
              <a:t>‹#›</a:t>
            </a:fld>
            <a:endParaRPr/>
          </a:p>
        </p:txBody>
      </p:sp>
      <p:sp>
        <p:nvSpPr>
          <p:cNvPr id="2290" name="Google Shape;2290;p247"/>
          <p:cNvSpPr/>
          <p:nvPr/>
        </p:nvSpPr>
        <p:spPr>
          <a:xfrm>
            <a:off x="2364821" y="2700358"/>
            <a:ext cx="7393511" cy="69098"/>
          </a:xfrm>
          <a:custGeom>
            <a:rect b="b" l="l" r="r" t="t"/>
            <a:pathLst>
              <a:path extrusionOk="0" h="76200" w="8153400">
                <a:moveTo>
                  <a:pt x="8153400" y="76200"/>
                </a:moveTo>
                <a:lnTo>
                  <a:pt x="8153400" y="0"/>
                </a:lnTo>
                <a:lnTo>
                  <a:pt x="0" y="0"/>
                </a:lnTo>
                <a:lnTo>
                  <a:pt x="0" y="76200"/>
                </a:lnTo>
                <a:lnTo>
                  <a:pt x="8153400" y="76200"/>
                </a:lnTo>
                <a:close/>
              </a:path>
            </a:pathLst>
          </a:custGeom>
          <a:solidFill>
            <a:srgbClr val="0099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32">
              <a:solidFill>
                <a:schemeClr val="dk1"/>
              </a:solidFill>
              <a:latin typeface="Calibri"/>
              <a:ea typeface="Calibri"/>
              <a:cs typeface="Calibri"/>
              <a:sym typeface="Calibri"/>
            </a:endParaRPr>
          </a:p>
        </p:txBody>
      </p:sp>
      <p:sp>
        <p:nvSpPr>
          <p:cNvPr id="2291" name="Google Shape;2291;p247"/>
          <p:cNvSpPr txBox="1"/>
          <p:nvPr/>
        </p:nvSpPr>
        <p:spPr>
          <a:xfrm>
            <a:off x="2399370" y="2818517"/>
            <a:ext cx="7324413" cy="1371770"/>
          </a:xfrm>
          <a:prstGeom prst="rect">
            <a:avLst/>
          </a:prstGeom>
          <a:solidFill>
            <a:srgbClr val="99FF33"/>
          </a:solidFill>
          <a:ln>
            <a:noFill/>
          </a:ln>
        </p:spPr>
        <p:txBody>
          <a:bodyPr anchorCtr="0" anchor="t" bIns="0" lIns="0" spcFirstLastPara="1" rIns="0" wrap="square" tIns="31650">
            <a:spAutoFit/>
          </a:bodyPr>
          <a:lstStyle/>
          <a:p>
            <a:pPr indent="0" lvl="0" marL="285030" marR="280999" rtl="0" algn="ctr">
              <a:spcBef>
                <a:spcPts val="0"/>
              </a:spcBef>
              <a:spcAft>
                <a:spcPts val="0"/>
              </a:spcAft>
              <a:buNone/>
            </a:pPr>
            <a:r>
              <a:rPr b="1" lang="en-US" sz="2902">
                <a:solidFill>
                  <a:schemeClr val="dk1"/>
                </a:solidFill>
                <a:latin typeface="Arial"/>
                <a:ea typeface="Arial"/>
                <a:cs typeface="Arial"/>
                <a:sym typeface="Arial"/>
              </a:rPr>
              <a:t>A router in a datagram network uses a  routing table that is based on the  destination address.</a:t>
            </a:r>
            <a:endParaRPr sz="2902">
              <a:solidFill>
                <a:schemeClr val="dk1"/>
              </a:solidFill>
              <a:latin typeface="Arial"/>
              <a:ea typeface="Arial"/>
              <a:cs typeface="Arial"/>
              <a:sym typeface="Arial"/>
            </a:endParaRPr>
          </a:p>
        </p:txBody>
      </p:sp>
      <p:sp>
        <p:nvSpPr>
          <p:cNvPr id="2292" name="Google Shape;2292;p247"/>
          <p:cNvSpPr/>
          <p:nvPr/>
        </p:nvSpPr>
        <p:spPr>
          <a:xfrm>
            <a:off x="2366894" y="4289619"/>
            <a:ext cx="7393511" cy="69098"/>
          </a:xfrm>
          <a:custGeom>
            <a:rect b="b" l="l" r="r" t="t"/>
            <a:pathLst>
              <a:path extrusionOk="0" h="76200" w="8153400">
                <a:moveTo>
                  <a:pt x="8153400" y="76200"/>
                </a:moveTo>
                <a:lnTo>
                  <a:pt x="8153400" y="0"/>
                </a:lnTo>
                <a:lnTo>
                  <a:pt x="0" y="0"/>
                </a:lnTo>
                <a:lnTo>
                  <a:pt x="0" y="76200"/>
                </a:lnTo>
                <a:lnTo>
                  <a:pt x="8153400" y="76200"/>
                </a:lnTo>
                <a:close/>
              </a:path>
            </a:pathLst>
          </a:custGeom>
          <a:solidFill>
            <a:srgbClr val="0099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32">
              <a:solidFill>
                <a:schemeClr val="dk1"/>
              </a:solidFill>
              <a:latin typeface="Calibri"/>
              <a:ea typeface="Calibri"/>
              <a:cs typeface="Calibri"/>
              <a:sym typeface="Calibri"/>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6" name="Shape 2296"/>
        <p:cNvGrpSpPr/>
        <p:nvPr/>
      </p:nvGrpSpPr>
      <p:grpSpPr>
        <a:xfrm>
          <a:off x="0" y="0"/>
          <a:ext cx="0" cy="0"/>
          <a:chOff x="0" y="0"/>
          <a:chExt cx="0" cy="0"/>
        </a:xfrm>
      </p:grpSpPr>
      <p:pic>
        <p:nvPicPr>
          <p:cNvPr id="2297" name="Google Shape;2297;p248"/>
          <p:cNvPicPr preferRelativeResize="0"/>
          <p:nvPr/>
        </p:nvPicPr>
        <p:blipFill rotWithShape="1">
          <a:blip r:embed="rId3">
            <a:alphaModFix/>
          </a:blip>
          <a:srcRect b="0" l="0" r="0" t="0"/>
          <a:stretch/>
        </p:blipFill>
        <p:spPr>
          <a:xfrm>
            <a:off x="2364821" y="2113024"/>
            <a:ext cx="1036474" cy="514090"/>
          </a:xfrm>
          <a:prstGeom prst="rect">
            <a:avLst/>
          </a:prstGeom>
          <a:noFill/>
          <a:ln>
            <a:noFill/>
          </a:ln>
        </p:spPr>
      </p:pic>
      <p:sp>
        <p:nvSpPr>
          <p:cNvPr id="2298" name="Google Shape;2298;p248"/>
          <p:cNvSpPr txBox="1"/>
          <p:nvPr>
            <p:ph type="title"/>
          </p:nvPr>
        </p:nvSpPr>
        <p:spPr>
          <a:xfrm>
            <a:off x="2557139" y="2136002"/>
            <a:ext cx="650675" cy="402376"/>
          </a:xfrm>
          <a:prstGeom prst="rect">
            <a:avLst/>
          </a:prstGeom>
          <a:noFill/>
          <a:ln>
            <a:noFill/>
          </a:ln>
        </p:spPr>
        <p:txBody>
          <a:bodyPr anchorCtr="0" anchor="ctr" bIns="0" lIns="0" spcFirstLastPara="1" rIns="0" wrap="square" tIns="11500">
            <a:spAutoFit/>
          </a:bodyPr>
          <a:lstStyle/>
          <a:p>
            <a:pPr indent="0" lvl="0" marL="11516" rtl="0" algn="l">
              <a:lnSpc>
                <a:spcPct val="100000"/>
              </a:lnSpc>
              <a:spcBef>
                <a:spcPts val="0"/>
              </a:spcBef>
              <a:spcAft>
                <a:spcPts val="0"/>
              </a:spcAft>
              <a:buClr>
                <a:srgbClr val="FF0000"/>
              </a:buClr>
              <a:buSzPts val="2539"/>
              <a:buFont typeface="Times New Roman"/>
              <a:buNone/>
            </a:pPr>
            <a:r>
              <a:rPr i="1" lang="en-US" sz="2539">
                <a:solidFill>
                  <a:srgbClr val="FF0000"/>
                </a:solidFill>
                <a:latin typeface="Times New Roman"/>
                <a:ea typeface="Times New Roman"/>
                <a:cs typeface="Times New Roman"/>
                <a:sym typeface="Times New Roman"/>
              </a:rPr>
              <a:t>Note</a:t>
            </a:r>
            <a:endParaRPr sz="2539">
              <a:latin typeface="Times New Roman"/>
              <a:ea typeface="Times New Roman"/>
              <a:cs typeface="Times New Roman"/>
              <a:sym typeface="Times New Roman"/>
            </a:endParaRPr>
          </a:p>
        </p:txBody>
      </p:sp>
      <p:sp>
        <p:nvSpPr>
          <p:cNvPr id="2299" name="Google Shape;2299;p248"/>
          <p:cNvSpPr txBox="1"/>
          <p:nvPr>
            <p:ph idx="12" type="sldNum"/>
          </p:nvPr>
        </p:nvSpPr>
        <p:spPr>
          <a:xfrm>
            <a:off x="9055708" y="5794840"/>
            <a:ext cx="2487537" cy="269304"/>
          </a:xfrm>
          <a:prstGeom prst="rect">
            <a:avLst/>
          </a:prstGeom>
          <a:noFill/>
          <a:ln>
            <a:noFill/>
          </a:ln>
        </p:spPr>
        <p:txBody>
          <a:bodyPr anchorCtr="0" anchor="ctr" bIns="0" lIns="0" spcFirstLastPara="1" rIns="0" wrap="square" tIns="0">
            <a:spAutoFit/>
          </a:bodyPr>
          <a:lstStyle/>
          <a:p>
            <a:pPr indent="0" lvl="0" marL="11516" rtl="0" algn="r">
              <a:lnSpc>
                <a:spcPct val="174583"/>
              </a:lnSpc>
              <a:spcBef>
                <a:spcPts val="0"/>
              </a:spcBef>
              <a:spcAft>
                <a:spcPts val="0"/>
              </a:spcAft>
              <a:buNone/>
            </a:pPr>
            <a:r>
              <a:rPr lang="en-US"/>
              <a:t>8.</a:t>
            </a:r>
            <a:fld id="{00000000-1234-1234-1234-123412341234}" type="slidenum">
              <a:rPr lang="en-US"/>
              <a:t>‹#›</a:t>
            </a:fld>
            <a:endParaRPr/>
          </a:p>
        </p:txBody>
      </p:sp>
      <p:sp>
        <p:nvSpPr>
          <p:cNvPr id="2300" name="Google Shape;2300;p248"/>
          <p:cNvSpPr/>
          <p:nvPr/>
        </p:nvSpPr>
        <p:spPr>
          <a:xfrm>
            <a:off x="2364821" y="2700358"/>
            <a:ext cx="7393511" cy="69098"/>
          </a:xfrm>
          <a:custGeom>
            <a:rect b="b" l="l" r="r" t="t"/>
            <a:pathLst>
              <a:path extrusionOk="0" h="76200" w="8153400">
                <a:moveTo>
                  <a:pt x="8153400" y="76200"/>
                </a:moveTo>
                <a:lnTo>
                  <a:pt x="8153400" y="0"/>
                </a:lnTo>
                <a:lnTo>
                  <a:pt x="0" y="0"/>
                </a:lnTo>
                <a:lnTo>
                  <a:pt x="0" y="76200"/>
                </a:lnTo>
                <a:lnTo>
                  <a:pt x="8153400" y="76200"/>
                </a:lnTo>
                <a:close/>
              </a:path>
            </a:pathLst>
          </a:custGeom>
          <a:solidFill>
            <a:srgbClr val="0099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32">
              <a:solidFill>
                <a:schemeClr val="dk1"/>
              </a:solidFill>
              <a:latin typeface="Calibri"/>
              <a:ea typeface="Calibri"/>
              <a:cs typeface="Calibri"/>
              <a:sym typeface="Calibri"/>
            </a:endParaRPr>
          </a:p>
        </p:txBody>
      </p:sp>
      <p:sp>
        <p:nvSpPr>
          <p:cNvPr id="2301" name="Google Shape;2301;p248"/>
          <p:cNvSpPr txBox="1"/>
          <p:nvPr/>
        </p:nvSpPr>
        <p:spPr>
          <a:xfrm>
            <a:off x="2399370" y="2818517"/>
            <a:ext cx="7324413" cy="1818366"/>
          </a:xfrm>
          <a:prstGeom prst="rect">
            <a:avLst/>
          </a:prstGeom>
          <a:solidFill>
            <a:srgbClr val="99FF33"/>
          </a:solidFill>
          <a:ln>
            <a:noFill/>
          </a:ln>
        </p:spPr>
        <p:txBody>
          <a:bodyPr anchorCtr="0" anchor="t" bIns="0" lIns="0" spcFirstLastPara="1" rIns="0" wrap="square" tIns="31650">
            <a:spAutoFit/>
          </a:bodyPr>
          <a:lstStyle/>
          <a:p>
            <a:pPr indent="0" lvl="0" marL="126680" marR="123800" rtl="0" algn="ctr">
              <a:spcBef>
                <a:spcPts val="0"/>
              </a:spcBef>
              <a:spcAft>
                <a:spcPts val="0"/>
              </a:spcAft>
              <a:buNone/>
            </a:pPr>
            <a:r>
              <a:rPr b="1" lang="en-US" sz="2902">
                <a:solidFill>
                  <a:schemeClr val="dk1"/>
                </a:solidFill>
                <a:latin typeface="Arial"/>
                <a:ea typeface="Arial"/>
                <a:cs typeface="Arial"/>
                <a:sym typeface="Arial"/>
              </a:rPr>
              <a:t>The destination address in the header of  a packet in a datagram network</a:t>
            </a:r>
            <a:endParaRPr sz="2902">
              <a:solidFill>
                <a:schemeClr val="dk1"/>
              </a:solidFill>
              <a:latin typeface="Arial"/>
              <a:ea typeface="Arial"/>
              <a:cs typeface="Arial"/>
              <a:sym typeface="Arial"/>
            </a:endParaRPr>
          </a:p>
          <a:p>
            <a:pPr indent="0" lvl="0" marL="605185" marR="599427" rtl="0" algn="ctr">
              <a:spcBef>
                <a:spcPts val="0"/>
              </a:spcBef>
              <a:spcAft>
                <a:spcPts val="0"/>
              </a:spcAft>
              <a:buNone/>
            </a:pPr>
            <a:r>
              <a:rPr b="1" lang="en-US" sz="2902">
                <a:solidFill>
                  <a:schemeClr val="dk1"/>
                </a:solidFill>
                <a:latin typeface="Arial"/>
                <a:ea typeface="Arial"/>
                <a:cs typeface="Arial"/>
                <a:sym typeface="Arial"/>
              </a:rPr>
              <a:t>remains the same during the entire  journey of the packet.</a:t>
            </a:r>
            <a:endParaRPr sz="2902">
              <a:solidFill>
                <a:schemeClr val="dk1"/>
              </a:solidFill>
              <a:latin typeface="Arial"/>
              <a:ea typeface="Arial"/>
              <a:cs typeface="Arial"/>
              <a:sym typeface="Arial"/>
            </a:endParaRPr>
          </a:p>
        </p:txBody>
      </p:sp>
      <p:sp>
        <p:nvSpPr>
          <p:cNvPr id="2302" name="Google Shape;2302;p248"/>
          <p:cNvSpPr/>
          <p:nvPr/>
        </p:nvSpPr>
        <p:spPr>
          <a:xfrm>
            <a:off x="2366894" y="4704208"/>
            <a:ext cx="7393511" cy="69098"/>
          </a:xfrm>
          <a:custGeom>
            <a:rect b="b" l="l" r="r" t="t"/>
            <a:pathLst>
              <a:path extrusionOk="0" h="76200" w="8153400">
                <a:moveTo>
                  <a:pt x="8153400" y="76200"/>
                </a:moveTo>
                <a:lnTo>
                  <a:pt x="8153400" y="0"/>
                </a:lnTo>
                <a:lnTo>
                  <a:pt x="0" y="0"/>
                </a:lnTo>
                <a:lnTo>
                  <a:pt x="0" y="76200"/>
                </a:lnTo>
                <a:lnTo>
                  <a:pt x="8153400" y="76200"/>
                </a:lnTo>
                <a:close/>
              </a:path>
            </a:pathLst>
          </a:custGeom>
          <a:solidFill>
            <a:srgbClr val="0099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32">
              <a:solidFill>
                <a:schemeClr val="dk1"/>
              </a:solidFill>
              <a:latin typeface="Calibri"/>
              <a:ea typeface="Calibri"/>
              <a:cs typeface="Calibri"/>
              <a:sym typeface="Calibri"/>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6" name="Shape 2306"/>
        <p:cNvGrpSpPr/>
        <p:nvPr/>
      </p:nvGrpSpPr>
      <p:grpSpPr>
        <a:xfrm>
          <a:off x="0" y="0"/>
          <a:ext cx="0" cy="0"/>
          <a:chOff x="0" y="0"/>
          <a:chExt cx="0" cy="0"/>
        </a:xfrm>
      </p:grpSpPr>
      <p:sp>
        <p:nvSpPr>
          <p:cNvPr id="2307" name="Google Shape;2307;p249"/>
          <p:cNvSpPr txBox="1"/>
          <p:nvPr>
            <p:ph type="title"/>
          </p:nvPr>
        </p:nvSpPr>
        <p:spPr>
          <a:xfrm>
            <a:off x="1914261" y="365126"/>
            <a:ext cx="8363478" cy="92182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27"/>
              <a:buFont typeface="Calibri"/>
              <a:buNone/>
            </a:pPr>
            <a:r>
              <a:rPr lang="en-US" sz="3627">
                <a:latin typeface="Calibri"/>
                <a:ea typeface="Calibri"/>
                <a:cs typeface="Calibri"/>
                <a:sym typeface="Calibri"/>
              </a:rPr>
              <a:t>Efficiency and Delay</a:t>
            </a:r>
            <a:endParaRPr>
              <a:latin typeface="Calibri"/>
              <a:ea typeface="Calibri"/>
              <a:cs typeface="Calibri"/>
              <a:sym typeface="Calibri"/>
            </a:endParaRPr>
          </a:p>
        </p:txBody>
      </p:sp>
      <p:sp>
        <p:nvSpPr>
          <p:cNvPr id="2308" name="Google Shape;2308;p249"/>
          <p:cNvSpPr txBox="1"/>
          <p:nvPr>
            <p:ph idx="1" type="body"/>
          </p:nvPr>
        </p:nvSpPr>
        <p:spPr>
          <a:xfrm>
            <a:off x="1914261" y="1286955"/>
            <a:ext cx="8363478" cy="4890009"/>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902"/>
              <a:buChar char="•"/>
            </a:pPr>
            <a:r>
              <a:rPr lang="en-US" sz="2902"/>
              <a:t>Efficiency of a datagram network is better than the circuit switched network.</a:t>
            </a:r>
            <a:endParaRPr/>
          </a:p>
          <a:p>
            <a:pPr indent="-228600" lvl="0" marL="228600" rtl="0" algn="l">
              <a:lnSpc>
                <a:spcPct val="90000"/>
              </a:lnSpc>
              <a:spcBef>
                <a:spcPts val="1000"/>
              </a:spcBef>
              <a:spcAft>
                <a:spcPts val="0"/>
              </a:spcAft>
              <a:buClr>
                <a:schemeClr val="dk1"/>
              </a:buClr>
              <a:buSzPts val="2902"/>
              <a:buChar char="•"/>
            </a:pPr>
            <a:r>
              <a:rPr lang="en-US" sz="2902"/>
              <a:t>But they might experience a greater delay as the packets need to wait, if the router is busy serving other packets.</a:t>
            </a:r>
            <a:endParaRPr sz="2902"/>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2" name="Shape 2312"/>
        <p:cNvGrpSpPr/>
        <p:nvPr/>
      </p:nvGrpSpPr>
      <p:grpSpPr>
        <a:xfrm>
          <a:off x="0" y="0"/>
          <a:ext cx="0" cy="0"/>
          <a:chOff x="0" y="0"/>
          <a:chExt cx="0" cy="0"/>
        </a:xfrm>
      </p:grpSpPr>
      <p:sp>
        <p:nvSpPr>
          <p:cNvPr id="2313" name="Google Shape;2313;p250"/>
          <p:cNvSpPr txBox="1"/>
          <p:nvPr>
            <p:ph type="title"/>
          </p:nvPr>
        </p:nvSpPr>
        <p:spPr>
          <a:xfrm>
            <a:off x="2298021" y="715229"/>
            <a:ext cx="6631007" cy="458226"/>
          </a:xfrm>
          <a:prstGeom prst="rect">
            <a:avLst/>
          </a:prstGeom>
          <a:noFill/>
          <a:ln>
            <a:noFill/>
          </a:ln>
        </p:spPr>
        <p:txBody>
          <a:bodyPr anchorCtr="0" anchor="ctr" bIns="0" lIns="0" spcFirstLastPara="1" rIns="0" wrap="square" tIns="11500">
            <a:spAutoFit/>
          </a:bodyPr>
          <a:lstStyle/>
          <a:p>
            <a:pPr indent="0" lvl="0" marL="11516" rtl="0" algn="l">
              <a:lnSpc>
                <a:spcPct val="100000"/>
              </a:lnSpc>
              <a:spcBef>
                <a:spcPts val="0"/>
              </a:spcBef>
              <a:spcAft>
                <a:spcPts val="0"/>
              </a:spcAft>
              <a:buClr>
                <a:srgbClr val="3333CC"/>
              </a:buClr>
              <a:buSzPts val="2902"/>
              <a:buFont typeface="Calibri"/>
              <a:buNone/>
            </a:pPr>
            <a:r>
              <a:rPr b="1" lang="en-US" sz="2902">
                <a:solidFill>
                  <a:srgbClr val="3333CC"/>
                </a:solidFill>
              </a:rPr>
              <a:t>Figure 8.9	</a:t>
            </a:r>
            <a:r>
              <a:rPr b="1" i="1" lang="en-US" sz="2539">
                <a:latin typeface="Times New Roman"/>
                <a:ea typeface="Times New Roman"/>
                <a:cs typeface="Times New Roman"/>
                <a:sym typeface="Times New Roman"/>
              </a:rPr>
              <a:t>Delay in a datagram network</a:t>
            </a:r>
            <a:endParaRPr b="1" sz="2539">
              <a:latin typeface="Times New Roman"/>
              <a:ea typeface="Times New Roman"/>
              <a:cs typeface="Times New Roman"/>
              <a:sym typeface="Times New Roman"/>
            </a:endParaRPr>
          </a:p>
        </p:txBody>
      </p:sp>
      <p:sp>
        <p:nvSpPr>
          <p:cNvPr id="2314" name="Google Shape;2314;p250"/>
          <p:cNvSpPr txBox="1"/>
          <p:nvPr>
            <p:ph idx="12" type="sldNum"/>
          </p:nvPr>
        </p:nvSpPr>
        <p:spPr>
          <a:xfrm>
            <a:off x="9055708" y="5794840"/>
            <a:ext cx="2487537" cy="269304"/>
          </a:xfrm>
          <a:prstGeom prst="rect">
            <a:avLst/>
          </a:prstGeom>
          <a:noFill/>
          <a:ln>
            <a:noFill/>
          </a:ln>
        </p:spPr>
        <p:txBody>
          <a:bodyPr anchorCtr="0" anchor="ctr" bIns="0" lIns="0" spcFirstLastPara="1" rIns="0" wrap="square" tIns="0">
            <a:spAutoFit/>
          </a:bodyPr>
          <a:lstStyle/>
          <a:p>
            <a:pPr indent="0" lvl="0" marL="11516" rtl="0" algn="r">
              <a:lnSpc>
                <a:spcPct val="174583"/>
              </a:lnSpc>
              <a:spcBef>
                <a:spcPts val="0"/>
              </a:spcBef>
              <a:spcAft>
                <a:spcPts val="0"/>
              </a:spcAft>
              <a:buNone/>
            </a:pPr>
            <a:r>
              <a:rPr lang="en-US"/>
              <a:t>8.</a:t>
            </a:r>
            <a:fld id="{00000000-1234-1234-1234-123412341234}" type="slidenum">
              <a:rPr lang="en-US"/>
              <a:t>‹#›</a:t>
            </a:fld>
            <a:endParaRPr/>
          </a:p>
        </p:txBody>
      </p:sp>
      <p:sp>
        <p:nvSpPr>
          <p:cNvPr id="2315" name="Google Shape;2315;p250"/>
          <p:cNvSpPr/>
          <p:nvPr/>
        </p:nvSpPr>
        <p:spPr>
          <a:xfrm>
            <a:off x="2088428" y="1206455"/>
            <a:ext cx="7946297" cy="17275"/>
          </a:xfrm>
          <a:custGeom>
            <a:rect b="b" l="l" r="r" t="t"/>
            <a:pathLst>
              <a:path extrusionOk="0" h="19050" w="8763000">
                <a:moveTo>
                  <a:pt x="8763000" y="19049"/>
                </a:moveTo>
                <a:lnTo>
                  <a:pt x="8763000" y="0"/>
                </a:lnTo>
                <a:lnTo>
                  <a:pt x="0" y="0"/>
                </a:lnTo>
                <a:lnTo>
                  <a:pt x="0" y="19050"/>
                </a:lnTo>
                <a:lnTo>
                  <a:pt x="8763000" y="19049"/>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32">
              <a:solidFill>
                <a:schemeClr val="dk1"/>
              </a:solidFill>
              <a:latin typeface="Calibri"/>
              <a:ea typeface="Calibri"/>
              <a:cs typeface="Calibri"/>
              <a:sym typeface="Calibri"/>
            </a:endParaRPr>
          </a:p>
        </p:txBody>
      </p:sp>
      <p:pic>
        <p:nvPicPr>
          <p:cNvPr id="2316" name="Google Shape;2316;p250"/>
          <p:cNvPicPr preferRelativeResize="0"/>
          <p:nvPr/>
        </p:nvPicPr>
        <p:blipFill rotWithShape="1">
          <a:blip r:embed="rId3">
            <a:alphaModFix/>
          </a:blip>
          <a:srcRect b="0" l="0" r="0" t="0"/>
          <a:stretch/>
        </p:blipFill>
        <p:spPr>
          <a:xfrm>
            <a:off x="2416645" y="2169684"/>
            <a:ext cx="7410786" cy="3052760"/>
          </a:xfrm>
          <a:prstGeom prst="rect">
            <a:avLst/>
          </a:prstGeom>
          <a:noFill/>
          <a:ln>
            <a:noFill/>
          </a:ln>
        </p:spPr>
      </p:pic>
      <p:sp>
        <p:nvSpPr>
          <p:cNvPr id="2317" name="Google Shape;2317;p250"/>
          <p:cNvSpPr/>
          <p:nvPr/>
        </p:nvSpPr>
        <p:spPr>
          <a:xfrm>
            <a:off x="2088428" y="6017074"/>
            <a:ext cx="7946297" cy="69098"/>
          </a:xfrm>
          <a:custGeom>
            <a:rect b="b" l="l" r="r" t="t"/>
            <a:pathLst>
              <a:path extrusionOk="0" h="76200" w="8763000">
                <a:moveTo>
                  <a:pt x="8763000" y="76200"/>
                </a:moveTo>
                <a:lnTo>
                  <a:pt x="8763000" y="0"/>
                </a:lnTo>
                <a:lnTo>
                  <a:pt x="0" y="0"/>
                </a:lnTo>
                <a:lnTo>
                  <a:pt x="0" y="76200"/>
                </a:lnTo>
                <a:lnTo>
                  <a:pt x="8763000" y="7620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32">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48"/>
          <p:cNvPicPr preferRelativeResize="0"/>
          <p:nvPr>
            <p:ph idx="1" type="body"/>
          </p:nvPr>
        </p:nvPicPr>
        <p:blipFill rotWithShape="1">
          <a:blip r:embed="rId3">
            <a:alphaModFix/>
          </a:blip>
          <a:srcRect b="0" l="0" r="0" t="0"/>
          <a:stretch/>
        </p:blipFill>
        <p:spPr>
          <a:xfrm>
            <a:off x="882503" y="-34494"/>
            <a:ext cx="10154092" cy="6390844"/>
          </a:xfrm>
          <a:prstGeom prst="rect">
            <a:avLst/>
          </a:prstGeom>
          <a:noFill/>
          <a:ln>
            <a:noFill/>
          </a:ln>
        </p:spPr>
      </p:pic>
      <p:sp>
        <p:nvSpPr>
          <p:cNvPr id="336" name="Google Shape;336;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337" name="Google Shape;337;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9"/>
          <p:cNvSpPr txBox="1"/>
          <p:nvPr>
            <p:ph type="title"/>
          </p:nvPr>
        </p:nvSpPr>
        <p:spPr>
          <a:xfrm>
            <a:off x="753139" y="185738"/>
            <a:ext cx="10515600" cy="81508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1.2 Networks</a:t>
            </a:r>
            <a:endParaRPr/>
          </a:p>
        </p:txBody>
      </p:sp>
      <p:sp>
        <p:nvSpPr>
          <p:cNvPr id="343" name="Google Shape;343;p49"/>
          <p:cNvSpPr txBox="1"/>
          <p:nvPr>
            <p:ph idx="1" type="body"/>
          </p:nvPr>
        </p:nvSpPr>
        <p:spPr>
          <a:xfrm>
            <a:off x="753139" y="1000827"/>
            <a:ext cx="10515600" cy="4996749"/>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rgbClr val="000000"/>
              </a:buClr>
              <a:buSzPts val="3200"/>
              <a:buChar char="•"/>
            </a:pPr>
            <a:r>
              <a:rPr b="0" i="0" lang="en-US" sz="3200" u="none" strike="noStrike">
                <a:solidFill>
                  <a:srgbClr val="000000"/>
                </a:solidFill>
                <a:latin typeface="Calibri"/>
                <a:ea typeface="Calibri"/>
                <a:cs typeface="Calibri"/>
                <a:sym typeface="Calibri"/>
              </a:rPr>
              <a:t>A network </a:t>
            </a:r>
            <a:r>
              <a:rPr lang="en-US" sz="3200">
                <a:solidFill>
                  <a:srgbClr val="000000"/>
                </a:solidFill>
                <a:latin typeface="Calibri"/>
                <a:ea typeface="Calibri"/>
                <a:cs typeface="Calibri"/>
                <a:sym typeface="Calibri"/>
              </a:rPr>
              <a:t>is the </a:t>
            </a:r>
            <a:r>
              <a:rPr lang="en-US" sz="3200">
                <a:solidFill>
                  <a:srgbClr val="FF0000"/>
                </a:solidFill>
                <a:latin typeface="Calibri"/>
                <a:ea typeface="Calibri"/>
                <a:cs typeface="Calibri"/>
                <a:sym typeface="Calibri"/>
              </a:rPr>
              <a:t>interconnection of a set of devices capable of communication</a:t>
            </a:r>
            <a:r>
              <a:rPr lang="en-US" sz="3200">
                <a:solidFill>
                  <a:srgbClr val="000000"/>
                </a:solidFill>
                <a:latin typeface="Calibri"/>
                <a:ea typeface="Calibri"/>
                <a:cs typeface="Calibri"/>
                <a:sym typeface="Calibri"/>
              </a:rPr>
              <a:t>. </a:t>
            </a:r>
            <a:endParaRPr/>
          </a:p>
          <a:p>
            <a:pPr indent="-228600" lvl="0" marL="228600" rtl="0" algn="l">
              <a:lnSpc>
                <a:spcPct val="90000"/>
              </a:lnSpc>
              <a:spcBef>
                <a:spcPts val="1000"/>
              </a:spcBef>
              <a:spcAft>
                <a:spcPts val="0"/>
              </a:spcAft>
              <a:buClr>
                <a:srgbClr val="000000"/>
              </a:buClr>
              <a:buSzPts val="3200"/>
              <a:buChar char="•"/>
            </a:pPr>
            <a:r>
              <a:rPr lang="en-US" sz="3200">
                <a:solidFill>
                  <a:srgbClr val="000000"/>
                </a:solidFill>
                <a:latin typeface="Calibri"/>
                <a:ea typeface="Calibri"/>
                <a:cs typeface="Calibri"/>
                <a:sym typeface="Calibri"/>
              </a:rPr>
              <a:t>A device can be a </a:t>
            </a:r>
            <a:r>
              <a:rPr b="0" i="0" lang="en-US" sz="3200" u="none" strike="noStrike">
                <a:solidFill>
                  <a:srgbClr val="FF0000"/>
                </a:solidFill>
                <a:latin typeface="Calibri"/>
                <a:ea typeface="Calibri"/>
                <a:cs typeface="Calibri"/>
                <a:sym typeface="Calibri"/>
              </a:rPr>
              <a:t>host</a:t>
            </a:r>
            <a:r>
              <a:rPr b="0" i="0" lang="en-US" sz="3200" u="none" strike="noStrike">
                <a:solidFill>
                  <a:srgbClr val="000000"/>
                </a:solidFill>
                <a:latin typeface="Calibri"/>
                <a:ea typeface="Calibri"/>
                <a:cs typeface="Calibri"/>
                <a:sym typeface="Calibri"/>
              </a:rPr>
              <a:t>(end system) large computer, desktop, laptop, workstation, cellular phone, or security system. </a:t>
            </a:r>
            <a:endParaRPr/>
          </a:p>
          <a:p>
            <a:pPr indent="-228600" lvl="0" marL="228600" rtl="0" algn="l">
              <a:lnSpc>
                <a:spcPct val="90000"/>
              </a:lnSpc>
              <a:spcBef>
                <a:spcPts val="1000"/>
              </a:spcBef>
              <a:spcAft>
                <a:spcPts val="0"/>
              </a:spcAft>
              <a:buClr>
                <a:srgbClr val="FF0000"/>
              </a:buClr>
              <a:buSzPts val="3200"/>
              <a:buChar char="•"/>
            </a:pPr>
            <a:r>
              <a:rPr lang="en-US" sz="3200">
                <a:solidFill>
                  <a:srgbClr val="FF0000"/>
                </a:solidFill>
                <a:latin typeface="Calibri"/>
                <a:ea typeface="Calibri"/>
                <a:cs typeface="Calibri"/>
                <a:sym typeface="Calibri"/>
              </a:rPr>
              <a:t>C</a:t>
            </a:r>
            <a:r>
              <a:rPr b="0" i="0" lang="en-US" sz="3200" u="none" strike="noStrike">
                <a:solidFill>
                  <a:srgbClr val="FF0000"/>
                </a:solidFill>
                <a:latin typeface="Calibri"/>
                <a:ea typeface="Calibri"/>
                <a:cs typeface="Calibri"/>
                <a:sym typeface="Calibri"/>
              </a:rPr>
              <a:t>onnecting devices:</a:t>
            </a:r>
            <a:endParaRPr/>
          </a:p>
          <a:p>
            <a:pPr indent="-228600" lvl="0" marL="228600" rtl="0" algn="l">
              <a:lnSpc>
                <a:spcPct val="90000"/>
              </a:lnSpc>
              <a:spcBef>
                <a:spcPts val="1000"/>
              </a:spcBef>
              <a:spcAft>
                <a:spcPts val="0"/>
              </a:spcAft>
              <a:buClr>
                <a:srgbClr val="000000"/>
              </a:buClr>
              <a:buSzPts val="3200"/>
              <a:buChar char="•"/>
            </a:pPr>
            <a:r>
              <a:rPr b="0" i="0" lang="en-US" sz="3200" u="none" strike="noStrike">
                <a:solidFill>
                  <a:srgbClr val="000000"/>
                </a:solidFill>
                <a:latin typeface="Calibri"/>
                <a:ea typeface="Calibri"/>
                <a:cs typeface="Calibri"/>
                <a:sym typeface="Calibri"/>
              </a:rPr>
              <a:t>Router- connects the network to other networks </a:t>
            </a:r>
            <a:endParaRPr/>
          </a:p>
          <a:p>
            <a:pPr indent="-228600" lvl="0" marL="228600" rtl="0" algn="l">
              <a:lnSpc>
                <a:spcPct val="90000"/>
              </a:lnSpc>
              <a:spcBef>
                <a:spcPts val="1000"/>
              </a:spcBef>
              <a:spcAft>
                <a:spcPts val="0"/>
              </a:spcAft>
              <a:buClr>
                <a:srgbClr val="000000"/>
              </a:buClr>
              <a:buSzPts val="3200"/>
              <a:buChar char="•"/>
            </a:pPr>
            <a:r>
              <a:rPr b="0" i="0" lang="en-US" sz="3200" u="none" strike="noStrike">
                <a:solidFill>
                  <a:srgbClr val="000000"/>
                </a:solidFill>
                <a:latin typeface="Calibri"/>
                <a:ea typeface="Calibri"/>
                <a:cs typeface="Calibri"/>
                <a:sym typeface="Calibri"/>
              </a:rPr>
              <a:t>Switch- connects devices together</a:t>
            </a:r>
            <a:endParaRPr/>
          </a:p>
          <a:p>
            <a:pPr indent="-228600" lvl="0" marL="228600" rtl="0" algn="l">
              <a:lnSpc>
                <a:spcPct val="90000"/>
              </a:lnSpc>
              <a:spcBef>
                <a:spcPts val="1000"/>
              </a:spcBef>
              <a:spcAft>
                <a:spcPts val="0"/>
              </a:spcAft>
              <a:buClr>
                <a:srgbClr val="000000"/>
              </a:buClr>
              <a:buSzPts val="3200"/>
              <a:buChar char="•"/>
            </a:pPr>
            <a:r>
              <a:rPr b="0" i="0" lang="en-US" sz="3200" u="none" strike="noStrike">
                <a:solidFill>
                  <a:srgbClr val="000000"/>
                </a:solidFill>
                <a:latin typeface="Calibri"/>
                <a:ea typeface="Calibri"/>
                <a:cs typeface="Calibri"/>
                <a:sym typeface="Calibri"/>
              </a:rPr>
              <a:t>modem (modulator-demodulator), which changes the form of data, and so on. </a:t>
            </a:r>
            <a:endParaRPr/>
          </a:p>
          <a:p>
            <a:pPr indent="-228600" lvl="0" marL="228600" rtl="0" algn="l">
              <a:lnSpc>
                <a:spcPct val="90000"/>
              </a:lnSpc>
              <a:spcBef>
                <a:spcPts val="1000"/>
              </a:spcBef>
              <a:spcAft>
                <a:spcPts val="0"/>
              </a:spcAft>
              <a:buClr>
                <a:srgbClr val="000000"/>
              </a:buClr>
              <a:buSzPts val="3200"/>
              <a:buChar char="•"/>
            </a:pPr>
            <a:r>
              <a:rPr lang="en-US" sz="3200">
                <a:solidFill>
                  <a:srgbClr val="000000"/>
                </a:solidFill>
                <a:latin typeface="Calibri"/>
                <a:ea typeface="Calibri"/>
                <a:cs typeface="Calibri"/>
                <a:sym typeface="Calibri"/>
              </a:rPr>
              <a:t>devices are connected using </a:t>
            </a:r>
            <a:r>
              <a:rPr lang="en-US" sz="3200">
                <a:solidFill>
                  <a:srgbClr val="FF0000"/>
                </a:solidFill>
                <a:latin typeface="Calibri"/>
                <a:ea typeface="Calibri"/>
                <a:cs typeface="Calibri"/>
                <a:sym typeface="Calibri"/>
              </a:rPr>
              <a:t>wired or wireless transmission media </a:t>
            </a:r>
            <a:r>
              <a:rPr lang="en-US" sz="3200">
                <a:solidFill>
                  <a:srgbClr val="000000"/>
                </a:solidFill>
                <a:latin typeface="Calibri"/>
                <a:ea typeface="Calibri"/>
                <a:cs typeface="Calibri"/>
                <a:sym typeface="Calibri"/>
              </a:rPr>
              <a:t>such as cable or air. </a:t>
            </a:r>
            <a:endParaRPr/>
          </a:p>
          <a:p>
            <a:pPr indent="0" lvl="0" marL="0" rtl="0" algn="l">
              <a:lnSpc>
                <a:spcPct val="90000"/>
              </a:lnSpc>
              <a:spcBef>
                <a:spcPts val="1000"/>
              </a:spcBef>
              <a:spcAft>
                <a:spcPts val="0"/>
              </a:spcAft>
              <a:buClr>
                <a:schemeClr val="dk1"/>
              </a:buClr>
              <a:buSzPts val="3200"/>
              <a:buNone/>
            </a:pPr>
            <a:r>
              <a:t/>
            </a:r>
            <a:endParaRPr sz="3200">
              <a:latin typeface="Calibri"/>
              <a:ea typeface="Calibri"/>
              <a:cs typeface="Calibri"/>
              <a:sym typeface="Calibri"/>
            </a:endParaRPr>
          </a:p>
        </p:txBody>
      </p:sp>
      <p:sp>
        <p:nvSpPr>
          <p:cNvPr id="344" name="Google Shape;344;p49"/>
          <p:cNvSpPr txBox="1"/>
          <p:nvPr>
            <p:ph idx="11" type="ftr"/>
          </p:nvPr>
        </p:nvSpPr>
        <p:spPr>
          <a:xfrm>
            <a:off x="3953539" y="6538912"/>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345" name="Google Shape;345;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0"/>
          <p:cNvSpPr txBox="1"/>
          <p:nvPr>
            <p:ph type="title"/>
          </p:nvPr>
        </p:nvSpPr>
        <p:spPr>
          <a:xfrm>
            <a:off x="838200" y="163107"/>
            <a:ext cx="10515600" cy="69813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1.2.1 Network Criteria</a:t>
            </a:r>
            <a:endParaRPr/>
          </a:p>
        </p:txBody>
      </p:sp>
      <p:sp>
        <p:nvSpPr>
          <p:cNvPr id="351" name="Google Shape;351;p50"/>
          <p:cNvSpPr txBox="1"/>
          <p:nvPr>
            <p:ph idx="1" type="body"/>
          </p:nvPr>
        </p:nvSpPr>
        <p:spPr>
          <a:xfrm>
            <a:off x="838200" y="956930"/>
            <a:ext cx="10515600" cy="5220033"/>
          </a:xfrm>
          <a:prstGeom prst="rect">
            <a:avLst/>
          </a:prstGeom>
          <a:noFill/>
          <a:ln>
            <a:noFill/>
          </a:ln>
        </p:spPr>
        <p:txBody>
          <a:bodyPr anchorCtr="0" anchor="t" bIns="45700" lIns="91425" spcFirstLastPara="1" rIns="91425" wrap="square" tIns="45700">
            <a:normAutofit fontScale="62500" lnSpcReduction="20000"/>
          </a:bodyPr>
          <a:lstStyle/>
          <a:p>
            <a:pPr indent="-165100" lvl="0" marL="228600" rtl="0" algn="l">
              <a:lnSpc>
                <a:spcPct val="90000"/>
              </a:lnSpc>
              <a:spcBef>
                <a:spcPts val="0"/>
              </a:spcBef>
              <a:spcAft>
                <a:spcPts val="0"/>
              </a:spcAft>
              <a:buClr>
                <a:schemeClr val="dk1"/>
              </a:buClr>
              <a:buSzPct val="100000"/>
              <a:buNone/>
            </a:pPr>
            <a:r>
              <a:t/>
            </a:r>
            <a:endParaRPr b="0" i="0" sz="1600" u="none" strike="noStrike">
              <a:solidFill>
                <a:srgbClr val="000000"/>
              </a:solidFill>
              <a:latin typeface="Calibri"/>
              <a:ea typeface="Calibri"/>
              <a:cs typeface="Calibri"/>
              <a:sym typeface="Calibri"/>
            </a:endParaRPr>
          </a:p>
          <a:p>
            <a:pPr indent="-228631" lvl="0" marL="228600" rtl="0" algn="l">
              <a:lnSpc>
                <a:spcPct val="90000"/>
              </a:lnSpc>
              <a:spcBef>
                <a:spcPts val="1000"/>
              </a:spcBef>
              <a:spcAft>
                <a:spcPts val="0"/>
              </a:spcAft>
              <a:buClr>
                <a:srgbClr val="000000"/>
              </a:buClr>
              <a:buSzPct val="100000"/>
              <a:buChar char="•"/>
            </a:pPr>
            <a:r>
              <a:rPr lang="en-US" sz="5100">
                <a:solidFill>
                  <a:srgbClr val="000000"/>
                </a:solidFill>
                <a:latin typeface="Calibri"/>
                <a:ea typeface="Calibri"/>
                <a:cs typeface="Calibri"/>
                <a:sym typeface="Calibri"/>
              </a:rPr>
              <a:t>The most important of these are </a:t>
            </a:r>
            <a:r>
              <a:rPr lang="en-US" sz="5100">
                <a:solidFill>
                  <a:srgbClr val="FF0000"/>
                </a:solidFill>
                <a:latin typeface="Calibri"/>
                <a:ea typeface="Calibri"/>
                <a:cs typeface="Calibri"/>
                <a:sym typeface="Calibri"/>
              </a:rPr>
              <a:t>performance, reliability, and security.</a:t>
            </a:r>
            <a:endParaRPr/>
          </a:p>
          <a:p>
            <a:pPr indent="0" lvl="0" marL="0" rtl="0" algn="l">
              <a:lnSpc>
                <a:spcPct val="90000"/>
              </a:lnSpc>
              <a:spcBef>
                <a:spcPts val="1000"/>
              </a:spcBef>
              <a:spcAft>
                <a:spcPts val="0"/>
              </a:spcAft>
              <a:buClr>
                <a:srgbClr val="FF0000"/>
              </a:buClr>
              <a:buSzPct val="100000"/>
              <a:buNone/>
            </a:pPr>
            <a:r>
              <a:rPr lang="en-US" sz="5100">
                <a:solidFill>
                  <a:srgbClr val="FF0000"/>
                </a:solidFill>
                <a:latin typeface="Calibri"/>
                <a:ea typeface="Calibri"/>
                <a:cs typeface="Calibri"/>
                <a:sym typeface="Calibri"/>
              </a:rPr>
              <a:t>1. Performance: </a:t>
            </a:r>
            <a:endParaRPr sz="5100">
              <a:solidFill>
                <a:srgbClr val="000000"/>
              </a:solidFill>
              <a:latin typeface="Calibri"/>
              <a:ea typeface="Calibri"/>
              <a:cs typeface="Calibri"/>
              <a:sym typeface="Calibri"/>
            </a:endParaRPr>
          </a:p>
          <a:p>
            <a:pPr indent="-228600" lvl="0" marL="228600" rtl="0" algn="l">
              <a:lnSpc>
                <a:spcPct val="90000"/>
              </a:lnSpc>
              <a:spcBef>
                <a:spcPts val="1000"/>
              </a:spcBef>
              <a:spcAft>
                <a:spcPts val="0"/>
              </a:spcAft>
              <a:buClr>
                <a:srgbClr val="000000"/>
              </a:buClr>
              <a:buSzPct val="100000"/>
              <a:buChar char="•"/>
            </a:pPr>
            <a:r>
              <a:rPr b="0" i="0" lang="en-US" sz="4400" u="none" strike="noStrike">
                <a:solidFill>
                  <a:srgbClr val="000000"/>
                </a:solidFill>
                <a:latin typeface="Calibri"/>
                <a:ea typeface="Calibri"/>
                <a:cs typeface="Calibri"/>
                <a:sym typeface="Calibri"/>
              </a:rPr>
              <a:t>Performance can be measured in many ways including </a:t>
            </a:r>
            <a:r>
              <a:rPr b="0" i="0" lang="en-US" sz="4400" u="none" strike="noStrike">
                <a:solidFill>
                  <a:srgbClr val="FF0000"/>
                </a:solidFill>
                <a:latin typeface="Calibri"/>
                <a:ea typeface="Calibri"/>
                <a:cs typeface="Calibri"/>
                <a:sym typeface="Calibri"/>
              </a:rPr>
              <a:t>transit time and response time</a:t>
            </a:r>
            <a:r>
              <a:rPr b="0" i="0" lang="en-US" sz="4400" u="none" strike="noStrike">
                <a:solidFill>
                  <a:srgbClr val="000000"/>
                </a:solidFill>
                <a:latin typeface="Calibri"/>
                <a:ea typeface="Calibri"/>
                <a:cs typeface="Calibri"/>
                <a:sym typeface="Calibri"/>
              </a:rPr>
              <a:t>.</a:t>
            </a:r>
            <a:endParaRPr/>
          </a:p>
          <a:p>
            <a:pPr indent="-228631" lvl="0" marL="228600" rtl="0" algn="l">
              <a:lnSpc>
                <a:spcPct val="90000"/>
              </a:lnSpc>
              <a:spcBef>
                <a:spcPts val="1000"/>
              </a:spcBef>
              <a:spcAft>
                <a:spcPts val="0"/>
              </a:spcAft>
              <a:buClr>
                <a:srgbClr val="000000"/>
              </a:buClr>
              <a:buSzPct val="100000"/>
              <a:buChar char="•"/>
            </a:pPr>
            <a:r>
              <a:rPr b="0" i="0" lang="en-US" sz="5100" u="none" strike="noStrike">
                <a:solidFill>
                  <a:srgbClr val="000000"/>
                </a:solidFill>
                <a:latin typeface="Calibri"/>
                <a:ea typeface="Calibri"/>
                <a:cs typeface="Calibri"/>
                <a:sym typeface="Calibri"/>
              </a:rPr>
              <a:t>Transit time: </a:t>
            </a:r>
            <a:r>
              <a:rPr b="0" i="0" lang="en-US" sz="4000" u="none" strike="noStrike">
                <a:solidFill>
                  <a:srgbClr val="000000"/>
                </a:solidFill>
                <a:latin typeface="Calibri"/>
                <a:ea typeface="Calibri"/>
                <a:cs typeface="Calibri"/>
                <a:sym typeface="Calibri"/>
              </a:rPr>
              <a:t>amount of time required for a message to travel from one device to another.</a:t>
            </a:r>
            <a:endParaRPr/>
          </a:p>
          <a:p>
            <a:pPr indent="-69850" lvl="0" marL="228600" rtl="0" algn="l">
              <a:lnSpc>
                <a:spcPct val="90000"/>
              </a:lnSpc>
              <a:spcBef>
                <a:spcPts val="1000"/>
              </a:spcBef>
              <a:spcAft>
                <a:spcPts val="0"/>
              </a:spcAft>
              <a:buClr>
                <a:schemeClr val="dk1"/>
              </a:buClr>
              <a:buSzPct val="100000"/>
              <a:buNone/>
            </a:pPr>
            <a:r>
              <a:t/>
            </a:r>
            <a:endParaRPr b="0" i="0" sz="4000" u="none" strike="noStrike">
              <a:solidFill>
                <a:srgbClr val="000000"/>
              </a:solidFill>
              <a:latin typeface="Calibri"/>
              <a:ea typeface="Calibri"/>
              <a:cs typeface="Calibri"/>
              <a:sym typeface="Calibri"/>
            </a:endParaRPr>
          </a:p>
          <a:p>
            <a:pPr indent="-228631" lvl="0" marL="228600" rtl="0" algn="l">
              <a:lnSpc>
                <a:spcPct val="90000"/>
              </a:lnSpc>
              <a:spcBef>
                <a:spcPts val="1000"/>
              </a:spcBef>
              <a:spcAft>
                <a:spcPts val="0"/>
              </a:spcAft>
              <a:buClr>
                <a:srgbClr val="000000"/>
              </a:buClr>
              <a:buSzPct val="100000"/>
              <a:buChar char="•"/>
            </a:pPr>
            <a:r>
              <a:rPr b="0" i="0" lang="en-US" sz="5100" u="none" strike="noStrike">
                <a:solidFill>
                  <a:srgbClr val="000000"/>
                </a:solidFill>
                <a:latin typeface="Calibri"/>
                <a:ea typeface="Calibri"/>
                <a:cs typeface="Calibri"/>
                <a:sym typeface="Calibri"/>
              </a:rPr>
              <a:t>Response time: </a:t>
            </a:r>
            <a:r>
              <a:rPr b="0" i="0" lang="en-US" sz="4000" u="none" strike="noStrike">
                <a:solidFill>
                  <a:srgbClr val="000000"/>
                </a:solidFill>
                <a:latin typeface="Calibri"/>
                <a:ea typeface="Calibri"/>
                <a:cs typeface="Calibri"/>
                <a:sym typeface="Calibri"/>
              </a:rPr>
              <a:t>elapsed time between an inquiry and a response.</a:t>
            </a:r>
            <a:endParaRPr/>
          </a:p>
          <a:p>
            <a:pPr indent="-69850" lvl="0" marL="228600" rtl="0" algn="l">
              <a:lnSpc>
                <a:spcPct val="90000"/>
              </a:lnSpc>
              <a:spcBef>
                <a:spcPts val="1000"/>
              </a:spcBef>
              <a:spcAft>
                <a:spcPts val="0"/>
              </a:spcAft>
              <a:buClr>
                <a:schemeClr val="dk1"/>
              </a:buClr>
              <a:buSzPct val="100000"/>
              <a:buNone/>
            </a:pPr>
            <a:r>
              <a:t/>
            </a:r>
            <a:endParaRPr b="0" i="0" sz="4000" u="none" strike="noStrike">
              <a:solidFill>
                <a:srgbClr val="000000"/>
              </a:solidFill>
              <a:latin typeface="Calibri"/>
              <a:ea typeface="Calibri"/>
              <a:cs typeface="Calibri"/>
              <a:sym typeface="Calibri"/>
            </a:endParaRPr>
          </a:p>
          <a:p>
            <a:pPr indent="-101600" lvl="0" marL="228600" rtl="0" algn="l">
              <a:lnSpc>
                <a:spcPct val="90000"/>
              </a:lnSpc>
              <a:spcBef>
                <a:spcPts val="1000"/>
              </a:spcBef>
              <a:spcAft>
                <a:spcPts val="0"/>
              </a:spcAft>
              <a:buClr>
                <a:schemeClr val="dk1"/>
              </a:buClr>
              <a:buSzPct val="100000"/>
              <a:buNone/>
            </a:pPr>
            <a:r>
              <a:t/>
            </a:r>
            <a:endParaRPr b="0" i="0" sz="3200" u="none" strike="noStrike">
              <a:solidFill>
                <a:srgbClr val="000000"/>
              </a:solidFill>
              <a:latin typeface="Calibri"/>
              <a:ea typeface="Calibri"/>
              <a:cs typeface="Calibri"/>
              <a:sym typeface="Calibri"/>
            </a:endParaRPr>
          </a:p>
          <a:p>
            <a:pPr indent="0" lvl="0" marL="0" rtl="0" algn="l">
              <a:lnSpc>
                <a:spcPct val="90000"/>
              </a:lnSpc>
              <a:spcBef>
                <a:spcPts val="1000"/>
              </a:spcBef>
              <a:spcAft>
                <a:spcPts val="0"/>
              </a:spcAft>
              <a:buClr>
                <a:srgbClr val="FF0000"/>
              </a:buClr>
              <a:buSzPct val="100000"/>
              <a:buNone/>
            </a:pPr>
            <a:r>
              <a:rPr lang="en-US" sz="3200">
                <a:solidFill>
                  <a:srgbClr val="FF0000"/>
                </a:solidFill>
                <a:latin typeface="Calibri"/>
                <a:ea typeface="Calibri"/>
                <a:cs typeface="Calibri"/>
                <a:sym typeface="Calibri"/>
              </a:rPr>
              <a:t> </a:t>
            </a:r>
            <a:endParaRPr/>
          </a:p>
          <a:p>
            <a:pPr indent="-117475" lvl="0" marL="228600" rtl="0" algn="l">
              <a:lnSpc>
                <a:spcPct val="90000"/>
              </a:lnSpc>
              <a:spcBef>
                <a:spcPts val="1000"/>
              </a:spcBef>
              <a:spcAft>
                <a:spcPts val="0"/>
              </a:spcAft>
              <a:buClr>
                <a:schemeClr val="dk1"/>
              </a:buClr>
              <a:buSzPct val="100000"/>
              <a:buNone/>
            </a:pPr>
            <a:r>
              <a:t/>
            </a:r>
            <a:endParaRPr/>
          </a:p>
        </p:txBody>
      </p:sp>
      <p:sp>
        <p:nvSpPr>
          <p:cNvPr id="352" name="Google Shape;352;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353" name="Google Shape;353;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1"/>
          <p:cNvSpPr txBox="1"/>
          <p:nvPr>
            <p:ph idx="1" type="body"/>
          </p:nvPr>
        </p:nvSpPr>
        <p:spPr>
          <a:xfrm>
            <a:off x="838200" y="74428"/>
            <a:ext cx="10515600" cy="6102535"/>
          </a:xfrm>
          <a:prstGeom prst="rect">
            <a:avLst/>
          </a:prstGeom>
          <a:noFill/>
          <a:ln>
            <a:noFill/>
          </a:ln>
        </p:spPr>
        <p:txBody>
          <a:bodyPr anchorCtr="0" anchor="t" bIns="45700" lIns="91425" spcFirstLastPara="1" rIns="91425" wrap="square" tIns="45700">
            <a:normAutofit/>
          </a:bodyPr>
          <a:lstStyle/>
          <a:p>
            <a:pPr indent="-127000" lvl="0" marL="228600" rtl="0" algn="l">
              <a:lnSpc>
                <a:spcPct val="90000"/>
              </a:lnSpc>
              <a:spcBef>
                <a:spcPts val="0"/>
              </a:spcBef>
              <a:spcAft>
                <a:spcPts val="0"/>
              </a:spcAft>
              <a:buClr>
                <a:schemeClr val="dk1"/>
              </a:buClr>
              <a:buSzPts val="1600"/>
              <a:buNone/>
            </a:pPr>
            <a:r>
              <a:t/>
            </a:r>
            <a:endParaRPr b="0" i="0" sz="1600" u="none" strike="noStrike">
              <a:solidFill>
                <a:srgbClr val="000000"/>
              </a:solidFill>
              <a:latin typeface="Calibri"/>
              <a:ea typeface="Calibri"/>
              <a:cs typeface="Calibri"/>
              <a:sym typeface="Calibri"/>
            </a:endParaRPr>
          </a:p>
          <a:p>
            <a:pPr indent="-228600" lvl="0" marL="228600" rtl="0" algn="l">
              <a:lnSpc>
                <a:spcPct val="90000"/>
              </a:lnSpc>
              <a:spcBef>
                <a:spcPts val="1000"/>
              </a:spcBef>
              <a:spcAft>
                <a:spcPts val="0"/>
              </a:spcAft>
              <a:buClr>
                <a:srgbClr val="000000"/>
              </a:buClr>
              <a:buSzPts val="3600"/>
              <a:buChar char="•"/>
            </a:pPr>
            <a:r>
              <a:rPr lang="en-US" sz="3600">
                <a:solidFill>
                  <a:srgbClr val="000000"/>
                </a:solidFill>
                <a:latin typeface="Calibri"/>
                <a:ea typeface="Calibri"/>
                <a:cs typeface="Calibri"/>
                <a:sym typeface="Calibri"/>
              </a:rPr>
              <a:t>The performance of a network depends on the following factors:</a:t>
            </a:r>
            <a:endParaRPr/>
          </a:p>
          <a:p>
            <a:pPr indent="-228600" lvl="0" marL="228600" rtl="0" algn="l">
              <a:lnSpc>
                <a:spcPct val="90000"/>
              </a:lnSpc>
              <a:spcBef>
                <a:spcPts val="1000"/>
              </a:spcBef>
              <a:spcAft>
                <a:spcPts val="0"/>
              </a:spcAft>
              <a:buClr>
                <a:srgbClr val="000000"/>
              </a:buClr>
              <a:buSzPts val="3200"/>
              <a:buChar char="•"/>
            </a:pPr>
            <a:r>
              <a:rPr b="0" i="0" lang="en-US" sz="3200" u="none" strike="noStrike">
                <a:solidFill>
                  <a:srgbClr val="000000"/>
                </a:solidFill>
                <a:latin typeface="Calibri"/>
                <a:ea typeface="Calibri"/>
                <a:cs typeface="Calibri"/>
                <a:sym typeface="Calibri"/>
              </a:rPr>
              <a:t>Number of users</a:t>
            </a:r>
            <a:endParaRPr/>
          </a:p>
          <a:p>
            <a:pPr indent="-228600" lvl="0" marL="228600" rtl="0" algn="l">
              <a:lnSpc>
                <a:spcPct val="90000"/>
              </a:lnSpc>
              <a:spcBef>
                <a:spcPts val="1000"/>
              </a:spcBef>
              <a:spcAft>
                <a:spcPts val="0"/>
              </a:spcAft>
              <a:buClr>
                <a:srgbClr val="000000"/>
              </a:buClr>
              <a:buSzPts val="3200"/>
              <a:buChar char="•"/>
            </a:pPr>
            <a:r>
              <a:rPr b="0" i="0" lang="en-US" sz="3200" u="none" strike="noStrike">
                <a:solidFill>
                  <a:srgbClr val="000000"/>
                </a:solidFill>
                <a:latin typeface="Calibri"/>
                <a:ea typeface="Calibri"/>
                <a:cs typeface="Calibri"/>
                <a:sym typeface="Calibri"/>
              </a:rPr>
              <a:t>Type of transmission medium</a:t>
            </a:r>
            <a:endParaRPr/>
          </a:p>
          <a:p>
            <a:pPr indent="-228600" lvl="0" marL="228600" rtl="0" algn="l">
              <a:lnSpc>
                <a:spcPct val="90000"/>
              </a:lnSpc>
              <a:spcBef>
                <a:spcPts val="1000"/>
              </a:spcBef>
              <a:spcAft>
                <a:spcPts val="0"/>
              </a:spcAft>
              <a:buClr>
                <a:srgbClr val="000000"/>
              </a:buClr>
              <a:buSzPts val="3200"/>
              <a:buChar char="•"/>
            </a:pPr>
            <a:r>
              <a:rPr b="0" i="0" lang="en-US" sz="3200" u="none" strike="noStrike">
                <a:solidFill>
                  <a:srgbClr val="000000"/>
                </a:solidFill>
                <a:latin typeface="Calibri"/>
                <a:ea typeface="Calibri"/>
                <a:cs typeface="Calibri"/>
                <a:sym typeface="Calibri"/>
              </a:rPr>
              <a:t>Capabilities of the connected hardware</a:t>
            </a:r>
            <a:endParaRPr/>
          </a:p>
          <a:p>
            <a:pPr indent="-228600" lvl="0" marL="228600" rtl="0" algn="l">
              <a:lnSpc>
                <a:spcPct val="90000"/>
              </a:lnSpc>
              <a:spcBef>
                <a:spcPts val="1000"/>
              </a:spcBef>
              <a:spcAft>
                <a:spcPts val="0"/>
              </a:spcAft>
              <a:buClr>
                <a:srgbClr val="000000"/>
              </a:buClr>
              <a:buSzPts val="3200"/>
              <a:buChar char="•"/>
            </a:pPr>
            <a:r>
              <a:rPr b="0" i="0" lang="en-US" sz="3200" u="none" strike="noStrike">
                <a:solidFill>
                  <a:srgbClr val="000000"/>
                </a:solidFill>
                <a:latin typeface="Calibri"/>
                <a:ea typeface="Calibri"/>
                <a:cs typeface="Calibri"/>
                <a:sym typeface="Calibri"/>
              </a:rPr>
              <a:t>The efficiency of the software</a:t>
            </a:r>
            <a:endParaRPr/>
          </a:p>
          <a:p>
            <a:pPr indent="-25400" lvl="0" marL="228600" rtl="0" algn="l">
              <a:lnSpc>
                <a:spcPct val="90000"/>
              </a:lnSpc>
              <a:spcBef>
                <a:spcPts val="1000"/>
              </a:spcBef>
              <a:spcAft>
                <a:spcPts val="0"/>
              </a:spcAft>
              <a:buClr>
                <a:schemeClr val="dk1"/>
              </a:buClr>
              <a:buSzPts val="3200"/>
              <a:buNone/>
            </a:pPr>
            <a:r>
              <a:t/>
            </a:r>
            <a:endParaRPr b="0" i="0" sz="3200" u="none" strike="noStrike">
              <a:solidFill>
                <a:srgbClr val="000000"/>
              </a:solidFill>
              <a:latin typeface="Calibri"/>
              <a:ea typeface="Calibri"/>
              <a:cs typeface="Calibri"/>
              <a:sym typeface="Calibri"/>
            </a:endParaRPr>
          </a:p>
          <a:p>
            <a:pPr indent="-228600" lvl="0" marL="228600" rtl="0" algn="l">
              <a:lnSpc>
                <a:spcPct val="90000"/>
              </a:lnSpc>
              <a:spcBef>
                <a:spcPts val="1000"/>
              </a:spcBef>
              <a:spcAft>
                <a:spcPts val="0"/>
              </a:spcAft>
              <a:buClr>
                <a:srgbClr val="000000"/>
              </a:buClr>
              <a:buSzPts val="3600"/>
              <a:buChar char="•"/>
            </a:pPr>
            <a:r>
              <a:rPr lang="en-US" sz="3600">
                <a:solidFill>
                  <a:srgbClr val="000000"/>
                </a:solidFill>
                <a:latin typeface="Calibri"/>
                <a:ea typeface="Calibri"/>
                <a:cs typeface="Calibri"/>
                <a:sym typeface="Calibri"/>
              </a:rPr>
              <a:t>Performance is often evaluated by two networking metrics: </a:t>
            </a:r>
            <a:r>
              <a:rPr lang="en-US" sz="3600">
                <a:solidFill>
                  <a:srgbClr val="FF0000"/>
                </a:solidFill>
                <a:latin typeface="Calibri"/>
                <a:ea typeface="Calibri"/>
                <a:cs typeface="Calibri"/>
                <a:sym typeface="Calibri"/>
              </a:rPr>
              <a:t>throughput and delay.</a:t>
            </a:r>
            <a:endParaRPr/>
          </a:p>
          <a:p>
            <a:pPr indent="-228600" lvl="0" marL="228600" rtl="0" algn="l">
              <a:lnSpc>
                <a:spcPct val="90000"/>
              </a:lnSpc>
              <a:spcBef>
                <a:spcPts val="1000"/>
              </a:spcBef>
              <a:spcAft>
                <a:spcPts val="0"/>
              </a:spcAft>
              <a:buClr>
                <a:srgbClr val="000000"/>
              </a:buClr>
              <a:buSzPts val="3600"/>
              <a:buChar char="•"/>
            </a:pPr>
            <a:r>
              <a:rPr lang="en-US" sz="3600">
                <a:solidFill>
                  <a:srgbClr val="000000"/>
                </a:solidFill>
                <a:latin typeface="Calibri"/>
                <a:ea typeface="Calibri"/>
                <a:cs typeface="Calibri"/>
                <a:sym typeface="Calibri"/>
              </a:rPr>
              <a:t>We often need </a:t>
            </a:r>
            <a:r>
              <a:rPr lang="en-US" sz="3600">
                <a:solidFill>
                  <a:srgbClr val="FF0000"/>
                </a:solidFill>
                <a:latin typeface="Calibri"/>
                <a:ea typeface="Calibri"/>
                <a:cs typeface="Calibri"/>
                <a:sym typeface="Calibri"/>
              </a:rPr>
              <a:t>more throughput and less delay.</a:t>
            </a:r>
            <a:endParaRPr/>
          </a:p>
          <a:p>
            <a:pPr indent="-50800" lvl="0" marL="228600" rtl="0" algn="l">
              <a:lnSpc>
                <a:spcPct val="90000"/>
              </a:lnSpc>
              <a:spcBef>
                <a:spcPts val="1000"/>
              </a:spcBef>
              <a:spcAft>
                <a:spcPts val="0"/>
              </a:spcAft>
              <a:buClr>
                <a:schemeClr val="dk1"/>
              </a:buClr>
              <a:buSzPts val="2800"/>
              <a:buNone/>
            </a:pPr>
            <a:r>
              <a:t/>
            </a:r>
            <a:endParaRPr/>
          </a:p>
        </p:txBody>
      </p:sp>
      <p:sp>
        <p:nvSpPr>
          <p:cNvPr id="359" name="Google Shape;359;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360" name="Google Shape;360;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2"/>
          <p:cNvSpPr txBox="1"/>
          <p:nvPr>
            <p:ph idx="1" type="body"/>
          </p:nvPr>
        </p:nvSpPr>
        <p:spPr>
          <a:xfrm>
            <a:off x="838200" y="531628"/>
            <a:ext cx="10515600" cy="5645335"/>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rgbClr val="FF0000"/>
              </a:buClr>
              <a:buSzPts val="3600"/>
              <a:buNone/>
            </a:pPr>
            <a:r>
              <a:rPr lang="en-US" sz="3600">
                <a:solidFill>
                  <a:srgbClr val="FF0000"/>
                </a:solidFill>
              </a:rPr>
              <a:t>2. </a:t>
            </a:r>
            <a:r>
              <a:rPr b="0" i="0" lang="en-US" sz="4400" u="none" strike="noStrike">
                <a:solidFill>
                  <a:srgbClr val="FF0000"/>
                </a:solidFill>
                <a:latin typeface="Calibri"/>
                <a:ea typeface="Calibri"/>
                <a:cs typeface="Calibri"/>
                <a:sym typeface="Calibri"/>
              </a:rPr>
              <a:t>Reliability: </a:t>
            </a:r>
            <a:r>
              <a:rPr b="0" i="0" lang="en-US" sz="4000" u="none" strike="noStrike">
                <a:solidFill>
                  <a:srgbClr val="000000"/>
                </a:solidFill>
                <a:latin typeface="Calibri"/>
                <a:ea typeface="Calibri"/>
                <a:cs typeface="Calibri"/>
                <a:sym typeface="Calibri"/>
              </a:rPr>
              <a:t>Network reliability is measured by </a:t>
            </a:r>
            <a:r>
              <a:rPr b="0" i="0" lang="en-US" sz="3600" u="none" strike="noStrike">
                <a:solidFill>
                  <a:srgbClr val="000000"/>
                </a:solidFill>
                <a:latin typeface="Calibri"/>
                <a:ea typeface="Calibri"/>
                <a:cs typeface="Calibri"/>
                <a:sym typeface="Calibri"/>
              </a:rPr>
              <a:t>accuracy of delivery</a:t>
            </a:r>
            <a:endParaRPr/>
          </a:p>
          <a:p>
            <a:pPr indent="-228600" lvl="0" marL="228600" rtl="0" algn="just">
              <a:lnSpc>
                <a:spcPct val="90000"/>
              </a:lnSpc>
              <a:spcBef>
                <a:spcPts val="1000"/>
              </a:spcBef>
              <a:spcAft>
                <a:spcPts val="0"/>
              </a:spcAft>
              <a:buClr>
                <a:srgbClr val="000000"/>
              </a:buClr>
              <a:buSzPts val="3600"/>
              <a:buChar char="•"/>
            </a:pPr>
            <a:r>
              <a:rPr lang="en-US" sz="3600">
                <a:solidFill>
                  <a:srgbClr val="000000"/>
                </a:solidFill>
                <a:latin typeface="Calibri"/>
                <a:ea typeface="Calibri"/>
                <a:cs typeface="Calibri"/>
                <a:sym typeface="Calibri"/>
              </a:rPr>
              <a:t>T</a:t>
            </a:r>
            <a:r>
              <a:rPr b="0" i="0" lang="en-US" sz="3600" u="none" strike="noStrike">
                <a:solidFill>
                  <a:srgbClr val="000000"/>
                </a:solidFill>
                <a:latin typeface="Calibri"/>
                <a:ea typeface="Calibri"/>
                <a:cs typeface="Calibri"/>
                <a:sym typeface="Calibri"/>
              </a:rPr>
              <a:t>he frequency of failure </a:t>
            </a:r>
            <a:endParaRPr/>
          </a:p>
          <a:p>
            <a:pPr indent="-228600" lvl="0" marL="228600" rtl="0" algn="just">
              <a:lnSpc>
                <a:spcPct val="90000"/>
              </a:lnSpc>
              <a:spcBef>
                <a:spcPts val="1000"/>
              </a:spcBef>
              <a:spcAft>
                <a:spcPts val="0"/>
              </a:spcAft>
              <a:buClr>
                <a:srgbClr val="000000"/>
              </a:buClr>
              <a:buSzPts val="3600"/>
              <a:buChar char="•"/>
            </a:pPr>
            <a:r>
              <a:rPr lang="en-US" sz="3600">
                <a:solidFill>
                  <a:srgbClr val="000000"/>
                </a:solidFill>
                <a:latin typeface="Calibri"/>
                <a:ea typeface="Calibri"/>
                <a:cs typeface="Calibri"/>
                <a:sym typeface="Calibri"/>
              </a:rPr>
              <a:t>T</a:t>
            </a:r>
            <a:r>
              <a:rPr b="0" i="0" lang="en-US" sz="3600" u="none" strike="noStrike">
                <a:solidFill>
                  <a:srgbClr val="000000"/>
                </a:solidFill>
                <a:latin typeface="Calibri"/>
                <a:ea typeface="Calibri"/>
                <a:cs typeface="Calibri"/>
                <a:sym typeface="Calibri"/>
              </a:rPr>
              <a:t>he time it takes a link to recover from a failure</a:t>
            </a:r>
            <a:endParaRPr/>
          </a:p>
          <a:p>
            <a:pPr indent="-228600" lvl="0" marL="228600" rtl="0" algn="just">
              <a:lnSpc>
                <a:spcPct val="90000"/>
              </a:lnSpc>
              <a:spcBef>
                <a:spcPts val="1000"/>
              </a:spcBef>
              <a:spcAft>
                <a:spcPts val="0"/>
              </a:spcAft>
              <a:buClr>
                <a:srgbClr val="000000"/>
              </a:buClr>
              <a:buSzPts val="3600"/>
              <a:buChar char="•"/>
            </a:pPr>
            <a:r>
              <a:rPr lang="en-US" sz="3600">
                <a:solidFill>
                  <a:srgbClr val="000000"/>
                </a:solidFill>
                <a:latin typeface="Calibri"/>
                <a:ea typeface="Calibri"/>
                <a:cs typeface="Calibri"/>
                <a:sym typeface="Calibri"/>
              </a:rPr>
              <a:t>N</a:t>
            </a:r>
            <a:r>
              <a:rPr b="0" i="0" lang="en-US" sz="3600" u="none" strike="noStrike">
                <a:solidFill>
                  <a:srgbClr val="000000"/>
                </a:solidFill>
                <a:latin typeface="Calibri"/>
                <a:ea typeface="Calibri"/>
                <a:cs typeface="Calibri"/>
                <a:sym typeface="Calibri"/>
              </a:rPr>
              <a:t>etwork’s robustness in a disaster/calamity</a:t>
            </a:r>
            <a:endParaRPr/>
          </a:p>
          <a:p>
            <a:pPr indent="0" lvl="0" marL="0" rtl="0" algn="l">
              <a:lnSpc>
                <a:spcPct val="90000"/>
              </a:lnSpc>
              <a:spcBef>
                <a:spcPts val="1000"/>
              </a:spcBef>
              <a:spcAft>
                <a:spcPts val="0"/>
              </a:spcAft>
              <a:buClr>
                <a:schemeClr val="dk1"/>
              </a:buClr>
              <a:buSzPts val="3600"/>
              <a:buNone/>
            </a:pPr>
            <a:r>
              <a:t/>
            </a:r>
            <a:endParaRPr b="0" i="0" sz="3600" u="none" strike="noStrike">
              <a:solidFill>
                <a:srgbClr val="000000"/>
              </a:solidFill>
              <a:latin typeface="Calibri"/>
              <a:ea typeface="Calibri"/>
              <a:cs typeface="Calibri"/>
              <a:sym typeface="Calibri"/>
            </a:endParaRPr>
          </a:p>
          <a:p>
            <a:pPr indent="0" lvl="0" marL="228600" rtl="0" algn="l">
              <a:lnSpc>
                <a:spcPct val="90000"/>
              </a:lnSpc>
              <a:spcBef>
                <a:spcPts val="1000"/>
              </a:spcBef>
              <a:spcAft>
                <a:spcPts val="0"/>
              </a:spcAft>
              <a:buClr>
                <a:schemeClr val="dk1"/>
              </a:buClr>
              <a:buSzPts val="3600"/>
              <a:buNone/>
            </a:pPr>
            <a:r>
              <a:t/>
            </a:r>
            <a:endParaRPr b="0" i="0" sz="3600" u="none" strike="noStrike">
              <a:solidFill>
                <a:srgbClr val="000000"/>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3600"/>
              <a:buNone/>
            </a:pPr>
            <a:r>
              <a:t/>
            </a:r>
            <a:endParaRPr sz="3600">
              <a:solidFill>
                <a:srgbClr val="FF0000"/>
              </a:solidFill>
            </a:endParaRPr>
          </a:p>
        </p:txBody>
      </p:sp>
      <p:sp>
        <p:nvSpPr>
          <p:cNvPr id="366" name="Google Shape;366;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367" name="Google Shape;367;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3"/>
          <p:cNvSpPr txBox="1"/>
          <p:nvPr>
            <p:ph idx="1" type="body"/>
          </p:nvPr>
        </p:nvSpPr>
        <p:spPr>
          <a:xfrm>
            <a:off x="838200" y="350874"/>
            <a:ext cx="10515600" cy="582608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3600"/>
              <a:buNone/>
            </a:pPr>
            <a:r>
              <a:rPr b="1" lang="en-US" sz="3600">
                <a:solidFill>
                  <a:srgbClr val="FF0000"/>
                </a:solidFill>
              </a:rPr>
              <a:t>3. Security:</a:t>
            </a:r>
            <a:r>
              <a:rPr b="1" lang="en-US" sz="3600"/>
              <a:t> </a:t>
            </a:r>
            <a:endParaRPr/>
          </a:p>
          <a:p>
            <a:pPr indent="-228600" lvl="0" marL="228600" rtl="0" algn="l">
              <a:lnSpc>
                <a:spcPct val="90000"/>
              </a:lnSpc>
              <a:spcBef>
                <a:spcPts val="1000"/>
              </a:spcBef>
              <a:spcAft>
                <a:spcPts val="0"/>
              </a:spcAft>
              <a:buClr>
                <a:schemeClr val="dk1"/>
              </a:buClr>
              <a:buSzPts val="3600"/>
              <a:buChar char="•"/>
            </a:pPr>
            <a:r>
              <a:rPr lang="en-US" sz="3600"/>
              <a:t>Network security issues include protecting data from unauthorized access.</a:t>
            </a:r>
            <a:endParaRPr/>
          </a:p>
          <a:p>
            <a:pPr indent="-228600" lvl="0" marL="228600" rtl="0" algn="l">
              <a:lnSpc>
                <a:spcPct val="90000"/>
              </a:lnSpc>
              <a:spcBef>
                <a:spcPts val="1000"/>
              </a:spcBef>
              <a:spcAft>
                <a:spcPts val="0"/>
              </a:spcAft>
              <a:buClr>
                <a:schemeClr val="dk1"/>
              </a:buClr>
              <a:buSzPts val="3600"/>
              <a:buChar char="•"/>
            </a:pPr>
            <a:r>
              <a:rPr lang="en-US" sz="3600"/>
              <a:t>Protecting data from damage.</a:t>
            </a:r>
            <a:endParaRPr/>
          </a:p>
          <a:p>
            <a:pPr indent="-228600" lvl="0" marL="228600" rtl="0" algn="l">
              <a:lnSpc>
                <a:spcPct val="90000"/>
              </a:lnSpc>
              <a:spcBef>
                <a:spcPts val="1000"/>
              </a:spcBef>
              <a:spcAft>
                <a:spcPts val="0"/>
              </a:spcAft>
              <a:buClr>
                <a:schemeClr val="dk1"/>
              </a:buClr>
              <a:buSzPts val="3600"/>
              <a:buChar char="•"/>
            </a:pPr>
            <a:r>
              <a:rPr lang="en-US" sz="3600"/>
              <a:t>Implementing policies and procedures for recovery from breaches and data losses.</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sp>
        <p:nvSpPr>
          <p:cNvPr id="373" name="Google Shape;373;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374" name="Google Shape;374;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4"/>
          <p:cNvSpPr txBox="1"/>
          <p:nvPr>
            <p:ph type="title"/>
          </p:nvPr>
        </p:nvSpPr>
        <p:spPr>
          <a:xfrm>
            <a:off x="838200" y="-90820"/>
            <a:ext cx="10515600" cy="106901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1.2.2 Physical Structures</a:t>
            </a:r>
            <a:endParaRPr/>
          </a:p>
        </p:txBody>
      </p:sp>
      <p:sp>
        <p:nvSpPr>
          <p:cNvPr id="380" name="Google Shape;380;p54"/>
          <p:cNvSpPr txBox="1"/>
          <p:nvPr>
            <p:ph idx="1" type="body"/>
          </p:nvPr>
        </p:nvSpPr>
        <p:spPr>
          <a:xfrm>
            <a:off x="838200" y="882502"/>
            <a:ext cx="10515600" cy="529446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3600"/>
              <a:buNone/>
            </a:pPr>
            <a:r>
              <a:rPr lang="en-US" sz="3600">
                <a:solidFill>
                  <a:srgbClr val="FF0000"/>
                </a:solidFill>
              </a:rPr>
              <a:t>Type of Connection</a:t>
            </a:r>
            <a:endParaRPr sz="2000">
              <a:solidFill>
                <a:srgbClr val="000000"/>
              </a:solidFill>
              <a:latin typeface="Calibri"/>
              <a:ea typeface="Calibri"/>
              <a:cs typeface="Calibri"/>
              <a:sym typeface="Calibri"/>
            </a:endParaRPr>
          </a:p>
          <a:p>
            <a:pPr indent="-228600" lvl="0" marL="228600" rtl="0" algn="l">
              <a:lnSpc>
                <a:spcPct val="90000"/>
              </a:lnSpc>
              <a:spcBef>
                <a:spcPts val="1000"/>
              </a:spcBef>
              <a:spcAft>
                <a:spcPts val="0"/>
              </a:spcAft>
              <a:buClr>
                <a:srgbClr val="000000"/>
              </a:buClr>
              <a:buSzPts val="3600"/>
              <a:buChar char="•"/>
            </a:pPr>
            <a:r>
              <a:rPr lang="en-US" sz="3600">
                <a:solidFill>
                  <a:srgbClr val="000000"/>
                </a:solidFill>
                <a:latin typeface="Calibri"/>
                <a:ea typeface="Calibri"/>
                <a:cs typeface="Calibri"/>
                <a:sym typeface="Calibri"/>
              </a:rPr>
              <a:t>Two or more devices are connected through </a:t>
            </a:r>
            <a:r>
              <a:rPr lang="en-US" sz="3600">
                <a:solidFill>
                  <a:srgbClr val="FF0000"/>
                </a:solidFill>
                <a:latin typeface="Calibri"/>
                <a:ea typeface="Calibri"/>
                <a:cs typeface="Calibri"/>
                <a:sym typeface="Calibri"/>
              </a:rPr>
              <a:t>links</a:t>
            </a:r>
            <a:r>
              <a:rPr lang="en-US" sz="3600">
                <a:solidFill>
                  <a:srgbClr val="000000"/>
                </a:solidFill>
                <a:latin typeface="Calibri"/>
                <a:ea typeface="Calibri"/>
                <a:cs typeface="Calibri"/>
                <a:sym typeface="Calibri"/>
              </a:rPr>
              <a:t>. </a:t>
            </a:r>
            <a:endParaRPr/>
          </a:p>
          <a:p>
            <a:pPr indent="-228600" lvl="0" marL="228600" rtl="0" algn="l">
              <a:lnSpc>
                <a:spcPct val="90000"/>
              </a:lnSpc>
              <a:spcBef>
                <a:spcPts val="1000"/>
              </a:spcBef>
              <a:spcAft>
                <a:spcPts val="0"/>
              </a:spcAft>
              <a:buClr>
                <a:srgbClr val="000000"/>
              </a:buClr>
              <a:buSzPts val="3600"/>
              <a:buChar char="•"/>
            </a:pPr>
            <a:r>
              <a:rPr lang="en-US" sz="3600">
                <a:solidFill>
                  <a:srgbClr val="000000"/>
                </a:solidFill>
                <a:latin typeface="Calibri"/>
                <a:ea typeface="Calibri"/>
                <a:cs typeface="Calibri"/>
                <a:sym typeface="Calibri"/>
              </a:rPr>
              <a:t>A </a:t>
            </a:r>
            <a:r>
              <a:rPr lang="en-US" sz="3600">
                <a:solidFill>
                  <a:srgbClr val="FF0000"/>
                </a:solidFill>
                <a:latin typeface="Calibri"/>
                <a:ea typeface="Calibri"/>
                <a:cs typeface="Calibri"/>
                <a:sym typeface="Calibri"/>
              </a:rPr>
              <a:t>link </a:t>
            </a:r>
            <a:r>
              <a:rPr lang="en-US" sz="3600">
                <a:solidFill>
                  <a:srgbClr val="000000"/>
                </a:solidFill>
                <a:latin typeface="Calibri"/>
                <a:ea typeface="Calibri"/>
                <a:cs typeface="Calibri"/>
                <a:sym typeface="Calibri"/>
              </a:rPr>
              <a:t>is a </a:t>
            </a:r>
            <a:r>
              <a:rPr lang="en-US" sz="3600">
                <a:solidFill>
                  <a:srgbClr val="FF0000"/>
                </a:solidFill>
                <a:latin typeface="Calibri"/>
                <a:ea typeface="Calibri"/>
                <a:cs typeface="Calibri"/>
                <a:sym typeface="Calibri"/>
              </a:rPr>
              <a:t>communication pathway </a:t>
            </a:r>
            <a:r>
              <a:rPr lang="en-US" sz="3600">
                <a:solidFill>
                  <a:srgbClr val="000000"/>
                </a:solidFill>
                <a:latin typeface="Calibri"/>
                <a:ea typeface="Calibri"/>
                <a:cs typeface="Calibri"/>
                <a:sym typeface="Calibri"/>
              </a:rPr>
              <a:t>that transfers data from one device to another. </a:t>
            </a:r>
            <a:endParaRPr/>
          </a:p>
          <a:p>
            <a:pPr indent="-228600" lvl="0" marL="228600" rtl="0" algn="l">
              <a:lnSpc>
                <a:spcPct val="90000"/>
              </a:lnSpc>
              <a:spcBef>
                <a:spcPts val="1000"/>
              </a:spcBef>
              <a:spcAft>
                <a:spcPts val="0"/>
              </a:spcAft>
              <a:buClr>
                <a:srgbClr val="000000"/>
              </a:buClr>
              <a:buSzPts val="3600"/>
              <a:buChar char="•"/>
            </a:pPr>
            <a:r>
              <a:rPr lang="en-US" sz="3600">
                <a:solidFill>
                  <a:srgbClr val="000000"/>
                </a:solidFill>
                <a:latin typeface="Calibri"/>
                <a:ea typeface="Calibri"/>
                <a:cs typeface="Calibri"/>
                <a:sym typeface="Calibri"/>
              </a:rPr>
              <a:t>For communication to occur, two devices must be connected in some way to the same link at the same time.</a:t>
            </a:r>
            <a:endParaRPr/>
          </a:p>
          <a:p>
            <a:pPr indent="-228600" lvl="0" marL="228600" rtl="0" algn="l">
              <a:lnSpc>
                <a:spcPct val="90000"/>
              </a:lnSpc>
              <a:spcBef>
                <a:spcPts val="1000"/>
              </a:spcBef>
              <a:spcAft>
                <a:spcPts val="0"/>
              </a:spcAft>
              <a:buClr>
                <a:srgbClr val="000000"/>
              </a:buClr>
              <a:buSzPts val="3600"/>
              <a:buChar char="•"/>
            </a:pPr>
            <a:r>
              <a:rPr lang="en-US" sz="3600">
                <a:solidFill>
                  <a:srgbClr val="000000"/>
                </a:solidFill>
                <a:latin typeface="Calibri"/>
                <a:ea typeface="Calibri"/>
                <a:cs typeface="Calibri"/>
                <a:sym typeface="Calibri"/>
              </a:rPr>
              <a:t>There are two possible types of connections: </a:t>
            </a:r>
            <a:r>
              <a:rPr b="1" lang="en-US" sz="3600">
                <a:solidFill>
                  <a:srgbClr val="FF0000"/>
                </a:solidFill>
                <a:latin typeface="Calibri"/>
                <a:ea typeface="Calibri"/>
                <a:cs typeface="Calibri"/>
                <a:sym typeface="Calibri"/>
              </a:rPr>
              <a:t>point-to-point and multipoint.</a:t>
            </a:r>
            <a:endParaRPr/>
          </a:p>
          <a:p>
            <a:pPr indent="0" lvl="0" marL="0" rtl="0" algn="l">
              <a:lnSpc>
                <a:spcPct val="90000"/>
              </a:lnSpc>
              <a:spcBef>
                <a:spcPts val="1000"/>
              </a:spcBef>
              <a:spcAft>
                <a:spcPts val="0"/>
              </a:spcAft>
              <a:buClr>
                <a:schemeClr val="dk1"/>
              </a:buClr>
              <a:buSzPts val="3600"/>
              <a:buNone/>
            </a:pPr>
            <a:r>
              <a:t/>
            </a:r>
            <a:endParaRPr sz="3600">
              <a:solidFill>
                <a:srgbClr val="FF0000"/>
              </a:solidFill>
            </a:endParaRPr>
          </a:p>
          <a:p>
            <a:pPr indent="0" lvl="0" marL="0" rtl="0" algn="l">
              <a:lnSpc>
                <a:spcPct val="90000"/>
              </a:lnSpc>
              <a:spcBef>
                <a:spcPts val="1000"/>
              </a:spcBef>
              <a:spcAft>
                <a:spcPts val="0"/>
              </a:spcAft>
              <a:buClr>
                <a:schemeClr val="dk1"/>
              </a:buClr>
              <a:buSzPts val="3600"/>
              <a:buNone/>
            </a:pPr>
            <a:r>
              <a:t/>
            </a:r>
            <a:endParaRPr sz="3600">
              <a:solidFill>
                <a:srgbClr val="FF0000"/>
              </a:solidFill>
            </a:endParaRPr>
          </a:p>
        </p:txBody>
      </p:sp>
      <p:sp>
        <p:nvSpPr>
          <p:cNvPr id="381" name="Google Shape;381;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382" name="Google Shape;382;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Text Books</a:t>
            </a:r>
            <a:endParaRPr b="1"/>
          </a:p>
        </p:txBody>
      </p:sp>
      <p:graphicFrame>
        <p:nvGraphicFramePr>
          <p:cNvPr id="184" name="Google Shape;184;p28"/>
          <p:cNvGraphicFramePr/>
          <p:nvPr/>
        </p:nvGraphicFramePr>
        <p:xfrm>
          <a:off x="2355272" y="3270885"/>
          <a:ext cx="3000000" cy="3000000"/>
        </p:xfrm>
        <a:graphic>
          <a:graphicData uri="http://schemas.openxmlformats.org/drawingml/2006/table">
            <a:tbl>
              <a:tblPr>
                <a:noFill/>
                <a:tableStyleId>{3BE08EC4-72A7-420E-A788-60EC6BA462DD}</a:tableStyleId>
              </a:tblPr>
              <a:tblGrid>
                <a:gridCol w="690775"/>
                <a:gridCol w="1734600"/>
                <a:gridCol w="1224550"/>
                <a:gridCol w="1206950"/>
                <a:gridCol w="1255950"/>
                <a:gridCol w="1045350"/>
              </a:tblGrid>
              <a:tr h="203000">
                <a:tc gridSpan="6">
                  <a:txBody>
                    <a:bodyPr/>
                    <a:lstStyle/>
                    <a:p>
                      <a:pPr indent="0" lvl="0" marL="0" marR="0" rtl="0" algn="l">
                        <a:spcBef>
                          <a:spcPts val="0"/>
                        </a:spcBef>
                        <a:spcAft>
                          <a:spcPts val="0"/>
                        </a:spcAft>
                        <a:buNone/>
                      </a:pPr>
                      <a:r>
                        <a:rPr b="1" lang="en-US" sz="1100" u="none" cap="none" strike="noStrike">
                          <a:solidFill>
                            <a:srgbClr val="222222"/>
                          </a:solidFill>
                          <a:latin typeface="Times New Roman"/>
                          <a:ea typeface="Times New Roman"/>
                          <a:cs typeface="Times New Roman"/>
                          <a:sym typeface="Times New Roman"/>
                        </a:rPr>
                        <a:t>Reference Text Book</a:t>
                      </a:r>
                      <a:endParaRPr sz="1100" u="none" cap="none" strike="noStrike">
                        <a:latin typeface="Times New Roman"/>
                        <a:ea typeface="Times New Roman"/>
                        <a:cs typeface="Times New Roman"/>
                        <a:sym typeface="Times New Roman"/>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hMerge="1"/>
                <a:tc hMerge="1"/>
                <a:tc hMerge="1"/>
                <a:tc hMerge="1"/>
                <a:tc hMerge="1"/>
              </a:tr>
              <a:tr h="203000">
                <a:tc>
                  <a:txBody>
                    <a:bodyPr/>
                    <a:lstStyle/>
                    <a:p>
                      <a:pPr indent="0" lvl="0" marL="0" marR="0" rtl="0" algn="l">
                        <a:spcBef>
                          <a:spcPts val="0"/>
                        </a:spcBef>
                        <a:spcAft>
                          <a:spcPts val="0"/>
                        </a:spcAft>
                        <a:buNone/>
                      </a:pPr>
                      <a:r>
                        <a:rPr b="1" lang="en-US" sz="1100" u="none" cap="none" strike="noStrike">
                          <a:solidFill>
                            <a:srgbClr val="222222"/>
                          </a:solidFill>
                          <a:latin typeface="Times New Roman"/>
                          <a:ea typeface="Times New Roman"/>
                          <a:cs typeface="Times New Roman"/>
                          <a:sym typeface="Times New Roman"/>
                        </a:rPr>
                        <a:t>Sl. No.</a:t>
                      </a:r>
                      <a:endParaRPr sz="1100" u="none" cap="none" strike="noStrike">
                        <a:latin typeface="Times New Roman"/>
                        <a:ea typeface="Times New Roman"/>
                        <a:cs typeface="Times New Roman"/>
                        <a:sym typeface="Times New Roman"/>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1" lang="en-US" sz="1100" u="none" cap="none" strike="noStrike">
                          <a:solidFill>
                            <a:srgbClr val="222222"/>
                          </a:solidFill>
                          <a:latin typeface="Times New Roman"/>
                          <a:ea typeface="Times New Roman"/>
                          <a:cs typeface="Times New Roman"/>
                          <a:sym typeface="Times New Roman"/>
                        </a:rPr>
                        <a:t>Book Title</a:t>
                      </a:r>
                      <a:endParaRPr sz="1100" u="none" cap="none" strike="noStrike">
                        <a:latin typeface="Times New Roman"/>
                        <a:ea typeface="Times New Roman"/>
                        <a:cs typeface="Times New Roman"/>
                        <a:sym typeface="Times New Roman"/>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1" lang="en-US" sz="1100" u="none" cap="none" strike="noStrike">
                          <a:solidFill>
                            <a:srgbClr val="222222"/>
                          </a:solidFill>
                          <a:latin typeface="Times New Roman"/>
                          <a:ea typeface="Times New Roman"/>
                          <a:cs typeface="Times New Roman"/>
                          <a:sym typeface="Times New Roman"/>
                        </a:rPr>
                        <a:t>Authors</a:t>
                      </a:r>
                      <a:endParaRPr sz="1100" u="none" cap="none" strike="noStrike">
                        <a:latin typeface="Times New Roman"/>
                        <a:ea typeface="Times New Roman"/>
                        <a:cs typeface="Times New Roman"/>
                        <a:sym typeface="Times New Roman"/>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1" lang="en-US" sz="1100" u="none" cap="none" strike="noStrike">
                          <a:solidFill>
                            <a:srgbClr val="222222"/>
                          </a:solidFill>
                          <a:latin typeface="Times New Roman"/>
                          <a:ea typeface="Times New Roman"/>
                          <a:cs typeface="Times New Roman"/>
                          <a:sym typeface="Times New Roman"/>
                        </a:rPr>
                        <a:t>Edition</a:t>
                      </a:r>
                      <a:endParaRPr sz="1100" u="none" cap="none" strike="noStrike">
                        <a:latin typeface="Times New Roman"/>
                        <a:ea typeface="Times New Roman"/>
                        <a:cs typeface="Times New Roman"/>
                        <a:sym typeface="Times New Roman"/>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1" lang="en-US" sz="1100" u="none" cap="none" strike="noStrike">
                          <a:solidFill>
                            <a:srgbClr val="222222"/>
                          </a:solidFill>
                          <a:latin typeface="Times New Roman"/>
                          <a:ea typeface="Times New Roman"/>
                          <a:cs typeface="Times New Roman"/>
                          <a:sym typeface="Times New Roman"/>
                        </a:rPr>
                        <a:t>Publisher</a:t>
                      </a:r>
                      <a:endParaRPr sz="1100" u="none" cap="none" strike="noStrike">
                        <a:latin typeface="Times New Roman"/>
                        <a:ea typeface="Times New Roman"/>
                        <a:cs typeface="Times New Roman"/>
                        <a:sym typeface="Times New Roman"/>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1" lang="en-US" sz="1100" u="none" cap="none" strike="noStrike">
                          <a:solidFill>
                            <a:srgbClr val="222222"/>
                          </a:solidFill>
                          <a:latin typeface="Times New Roman"/>
                          <a:ea typeface="Times New Roman"/>
                          <a:cs typeface="Times New Roman"/>
                          <a:sym typeface="Times New Roman"/>
                        </a:rPr>
                        <a:t>Year</a:t>
                      </a:r>
                      <a:endParaRPr sz="1100" u="none" cap="none" strike="noStrike">
                        <a:latin typeface="Times New Roman"/>
                        <a:ea typeface="Times New Roman"/>
                        <a:cs typeface="Times New Roman"/>
                        <a:sym typeface="Times New Roman"/>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06000">
                <a:tc>
                  <a:txBody>
                    <a:bodyPr/>
                    <a:lstStyle/>
                    <a:p>
                      <a:pPr indent="0" lvl="0" marL="0" marR="0" rtl="0" algn="l">
                        <a:spcBef>
                          <a:spcPts val="0"/>
                        </a:spcBef>
                        <a:spcAft>
                          <a:spcPts val="0"/>
                        </a:spcAft>
                        <a:buNone/>
                      </a:pPr>
                      <a:r>
                        <a:rPr lang="en-US" sz="1100" u="none" cap="none" strike="noStrike">
                          <a:solidFill>
                            <a:srgbClr val="222222"/>
                          </a:solidFill>
                          <a:latin typeface="Times New Roman"/>
                          <a:ea typeface="Times New Roman"/>
                          <a:cs typeface="Times New Roman"/>
                          <a:sym typeface="Times New Roman"/>
                        </a:rPr>
                        <a:t>1.</a:t>
                      </a:r>
                      <a:endParaRPr sz="1100" u="none" cap="none" strike="noStrike">
                        <a:latin typeface="Times New Roman"/>
                        <a:ea typeface="Times New Roman"/>
                        <a:cs typeface="Times New Roman"/>
                        <a:sym typeface="Times New Roman"/>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lang="en-US" sz="1100" u="none" cap="none" strike="noStrike">
                          <a:solidFill>
                            <a:srgbClr val="222222"/>
                          </a:solidFill>
                          <a:latin typeface="Times New Roman"/>
                          <a:ea typeface="Times New Roman"/>
                          <a:cs typeface="Times New Roman"/>
                          <a:sym typeface="Times New Roman"/>
                        </a:rPr>
                        <a:t>Data and Computer Communication</a:t>
                      </a:r>
                      <a:endParaRPr sz="1100" u="none" cap="none" strike="noStrike">
                        <a:latin typeface="Times New Roman"/>
                        <a:ea typeface="Times New Roman"/>
                        <a:cs typeface="Times New Roman"/>
                        <a:sym typeface="Times New Roman"/>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lang="en-US" sz="1100" u="none" cap="none" strike="noStrike">
                          <a:solidFill>
                            <a:srgbClr val="222222"/>
                          </a:solidFill>
                          <a:latin typeface="Times New Roman"/>
                          <a:ea typeface="Times New Roman"/>
                          <a:cs typeface="Times New Roman"/>
                          <a:sym typeface="Times New Roman"/>
                        </a:rPr>
                        <a:t>William Stallings</a:t>
                      </a:r>
                      <a:endParaRPr sz="1100" u="none" cap="none" strike="noStrike">
                        <a:latin typeface="Times New Roman"/>
                        <a:ea typeface="Times New Roman"/>
                        <a:cs typeface="Times New Roman"/>
                        <a:sym typeface="Times New Roman"/>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50000"/>
                        </a:lnSpc>
                        <a:spcBef>
                          <a:spcPts val="0"/>
                        </a:spcBef>
                        <a:spcAft>
                          <a:spcPts val="0"/>
                        </a:spcAft>
                        <a:buNone/>
                      </a:pPr>
                      <a:r>
                        <a:rPr lang="en-US" sz="1100" u="none" cap="none" strike="noStrike">
                          <a:solidFill>
                            <a:srgbClr val="222222"/>
                          </a:solidFill>
                          <a:latin typeface="Times New Roman"/>
                          <a:ea typeface="Times New Roman"/>
                          <a:cs typeface="Times New Roman"/>
                          <a:sym typeface="Times New Roman"/>
                        </a:rPr>
                        <a:t>Eight</a:t>
                      </a:r>
                      <a:endParaRPr sz="1100" u="none" cap="none" strike="noStrike">
                        <a:latin typeface="Times New Roman"/>
                        <a:ea typeface="Times New Roman"/>
                        <a:cs typeface="Times New Roman"/>
                        <a:sym typeface="Times New Roman"/>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lang="en-US" sz="1100" u="none" cap="none" strike="noStrike">
                          <a:solidFill>
                            <a:srgbClr val="000000"/>
                          </a:solidFill>
                          <a:latin typeface="Times New Roman"/>
                          <a:ea typeface="Times New Roman"/>
                          <a:cs typeface="Times New Roman"/>
                          <a:sym typeface="Times New Roman"/>
                        </a:rPr>
                        <a:t>Pearson Education</a:t>
                      </a:r>
                      <a:endParaRPr sz="1100" u="none" cap="none" strike="noStrike">
                        <a:latin typeface="Times New Roman"/>
                        <a:ea typeface="Times New Roman"/>
                        <a:cs typeface="Times New Roman"/>
                        <a:sym typeface="Times New Roman"/>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1" lang="en-US" sz="1100" u="none" cap="none" strike="noStrike">
                          <a:solidFill>
                            <a:srgbClr val="222222"/>
                          </a:solidFill>
                          <a:latin typeface="Times New Roman"/>
                          <a:ea typeface="Times New Roman"/>
                          <a:cs typeface="Times New Roman"/>
                          <a:sym typeface="Times New Roman"/>
                        </a:rPr>
                        <a:t>2008</a:t>
                      </a:r>
                      <a:endParaRPr sz="1100" u="none" cap="none" strike="noStrike">
                        <a:latin typeface="Times New Roman"/>
                        <a:ea typeface="Times New Roman"/>
                        <a:cs typeface="Times New Roman"/>
                        <a:sym typeface="Times New Roman"/>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06000">
                <a:tc>
                  <a:txBody>
                    <a:bodyPr/>
                    <a:lstStyle/>
                    <a:p>
                      <a:pPr indent="0" lvl="0" marL="0" marR="0" rtl="0" algn="l">
                        <a:spcBef>
                          <a:spcPts val="0"/>
                        </a:spcBef>
                        <a:spcAft>
                          <a:spcPts val="0"/>
                        </a:spcAft>
                        <a:buNone/>
                      </a:pPr>
                      <a:r>
                        <a:rPr lang="en-US" sz="1100" u="none" cap="none" strike="noStrike">
                          <a:solidFill>
                            <a:srgbClr val="222222"/>
                          </a:solidFill>
                          <a:latin typeface="Times New Roman"/>
                          <a:ea typeface="Times New Roman"/>
                          <a:cs typeface="Times New Roman"/>
                          <a:sym typeface="Times New Roman"/>
                        </a:rPr>
                        <a:t>2.</a:t>
                      </a:r>
                      <a:endParaRPr sz="1100" u="none" cap="none" strike="noStrike">
                        <a:latin typeface="Times New Roman"/>
                        <a:ea typeface="Times New Roman"/>
                        <a:cs typeface="Times New Roman"/>
                        <a:sym typeface="Times New Roman"/>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lang="en-US" sz="1100" u="none" cap="none" strike="noStrike">
                          <a:solidFill>
                            <a:srgbClr val="222222"/>
                          </a:solidFill>
                          <a:latin typeface="Times New Roman"/>
                          <a:ea typeface="Times New Roman"/>
                          <a:cs typeface="Times New Roman"/>
                          <a:sym typeface="Times New Roman"/>
                        </a:rPr>
                        <a:t>Computer Networks – A Systems Approach</a:t>
                      </a:r>
                      <a:endParaRPr sz="1100" u="none" cap="none" strike="noStrike">
                        <a:latin typeface="Times New Roman"/>
                        <a:ea typeface="Times New Roman"/>
                        <a:cs typeface="Times New Roman"/>
                        <a:sym typeface="Times New Roman"/>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lang="en-US" sz="1100" u="none" cap="none" strike="noStrike">
                          <a:solidFill>
                            <a:srgbClr val="222222"/>
                          </a:solidFill>
                          <a:latin typeface="Times New Roman"/>
                          <a:ea typeface="Times New Roman"/>
                          <a:cs typeface="Times New Roman"/>
                          <a:sym typeface="Times New Roman"/>
                        </a:rPr>
                        <a:t>Larry L. Peterson and Bruce S. Davie</a:t>
                      </a:r>
                      <a:endParaRPr sz="1100" u="none" cap="none" strike="noStrike">
                        <a:latin typeface="Times New Roman"/>
                        <a:ea typeface="Times New Roman"/>
                        <a:cs typeface="Times New Roman"/>
                        <a:sym typeface="Times New Roman"/>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lang="en-US" sz="1100" u="none" cap="none" strike="noStrike">
                          <a:solidFill>
                            <a:srgbClr val="222222"/>
                          </a:solidFill>
                          <a:latin typeface="Times New Roman"/>
                          <a:ea typeface="Times New Roman"/>
                          <a:cs typeface="Times New Roman"/>
                          <a:sym typeface="Times New Roman"/>
                        </a:rPr>
                        <a:t>Fourth</a:t>
                      </a:r>
                      <a:endParaRPr sz="1100" u="none" cap="none" strike="noStrike">
                        <a:latin typeface="Times New Roman"/>
                        <a:ea typeface="Times New Roman"/>
                        <a:cs typeface="Times New Roman"/>
                        <a:sym typeface="Times New Roman"/>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lang="en-US" sz="1100" u="none" cap="none" strike="noStrike">
                          <a:solidFill>
                            <a:srgbClr val="000000"/>
                          </a:solidFill>
                          <a:latin typeface="Times New Roman"/>
                          <a:ea typeface="Times New Roman"/>
                          <a:cs typeface="Times New Roman"/>
                          <a:sym typeface="Times New Roman"/>
                        </a:rPr>
                        <a:t>Elsevier</a:t>
                      </a:r>
                      <a:endParaRPr sz="1100" u="none" cap="none" strike="noStrike">
                        <a:latin typeface="Times New Roman"/>
                        <a:ea typeface="Times New Roman"/>
                        <a:cs typeface="Times New Roman"/>
                        <a:sym typeface="Times New Roman"/>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1" lang="en-US" sz="1100" u="none" cap="none" strike="noStrike">
                          <a:solidFill>
                            <a:srgbClr val="222222"/>
                          </a:solidFill>
                          <a:latin typeface="Times New Roman"/>
                          <a:ea typeface="Times New Roman"/>
                          <a:cs typeface="Times New Roman"/>
                          <a:sym typeface="Times New Roman"/>
                        </a:rPr>
                        <a:t>2007</a:t>
                      </a:r>
                      <a:endParaRPr sz="1100" u="none" cap="none" strike="noStrike">
                        <a:latin typeface="Times New Roman"/>
                        <a:ea typeface="Times New Roman"/>
                        <a:cs typeface="Times New Roman"/>
                        <a:sym typeface="Times New Roman"/>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185" name="Google Shape;185;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186" name="Google Shape;186;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187" name="Google Shape;187;p28"/>
          <p:cNvGraphicFramePr/>
          <p:nvPr/>
        </p:nvGraphicFramePr>
        <p:xfrm>
          <a:off x="2355273" y="2080936"/>
          <a:ext cx="3000000" cy="3000000"/>
        </p:xfrm>
        <a:graphic>
          <a:graphicData uri="http://schemas.openxmlformats.org/drawingml/2006/table">
            <a:tbl>
              <a:tblPr>
                <a:noFill/>
                <a:tableStyleId>{3BE08EC4-72A7-420E-A788-60EC6BA462DD}</a:tableStyleId>
              </a:tblPr>
              <a:tblGrid>
                <a:gridCol w="766350"/>
                <a:gridCol w="1662075"/>
                <a:gridCol w="1224175"/>
                <a:gridCol w="1206550"/>
                <a:gridCol w="1255550"/>
                <a:gridCol w="1043475"/>
              </a:tblGrid>
              <a:tr h="139700">
                <a:tc gridSpan="6">
                  <a:txBody>
                    <a:bodyPr/>
                    <a:lstStyle/>
                    <a:p>
                      <a:pPr indent="0" lvl="0" marL="0" marR="0" rtl="0" algn="l">
                        <a:spcBef>
                          <a:spcPts val="0"/>
                        </a:spcBef>
                        <a:spcAft>
                          <a:spcPts val="0"/>
                        </a:spcAft>
                        <a:buNone/>
                      </a:pPr>
                      <a:r>
                        <a:rPr b="1" lang="en-US" sz="1100" u="none" cap="none" strike="noStrike">
                          <a:solidFill>
                            <a:srgbClr val="222222"/>
                          </a:solidFill>
                          <a:latin typeface="Times New Roman"/>
                          <a:ea typeface="Times New Roman"/>
                          <a:cs typeface="Times New Roman"/>
                          <a:sym typeface="Times New Roman"/>
                        </a:rPr>
                        <a:t>Prescribed Text Book</a:t>
                      </a:r>
                      <a:endParaRPr sz="1100" u="none" cap="none" strike="noStrike">
                        <a:latin typeface="Times New Roman"/>
                        <a:ea typeface="Times New Roman"/>
                        <a:cs typeface="Times New Roman"/>
                        <a:sym typeface="Times New Roman"/>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hMerge="1"/>
                <a:tc hMerge="1"/>
                <a:tc hMerge="1"/>
                <a:tc hMerge="1"/>
                <a:tc hMerge="1"/>
              </a:tr>
              <a:tr h="139700">
                <a:tc>
                  <a:txBody>
                    <a:bodyPr/>
                    <a:lstStyle/>
                    <a:p>
                      <a:pPr indent="0" lvl="0" marL="0" marR="0" rtl="0" algn="l">
                        <a:spcBef>
                          <a:spcPts val="0"/>
                        </a:spcBef>
                        <a:spcAft>
                          <a:spcPts val="0"/>
                        </a:spcAft>
                        <a:buNone/>
                      </a:pPr>
                      <a:r>
                        <a:rPr b="1" lang="en-US" sz="1100" u="none" cap="none" strike="noStrike">
                          <a:solidFill>
                            <a:srgbClr val="222222"/>
                          </a:solidFill>
                          <a:latin typeface="Times New Roman"/>
                          <a:ea typeface="Times New Roman"/>
                          <a:cs typeface="Times New Roman"/>
                          <a:sym typeface="Times New Roman"/>
                        </a:rPr>
                        <a:t>Sl. No.</a:t>
                      </a:r>
                      <a:endParaRPr sz="1100" u="none" cap="none" strike="noStrike">
                        <a:latin typeface="Times New Roman"/>
                        <a:ea typeface="Times New Roman"/>
                        <a:cs typeface="Times New Roman"/>
                        <a:sym typeface="Times New Roman"/>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1" lang="en-US" sz="1100" u="none" cap="none" strike="noStrike">
                          <a:solidFill>
                            <a:srgbClr val="222222"/>
                          </a:solidFill>
                          <a:latin typeface="Times New Roman"/>
                          <a:ea typeface="Times New Roman"/>
                          <a:cs typeface="Times New Roman"/>
                          <a:sym typeface="Times New Roman"/>
                        </a:rPr>
                        <a:t>Book Title</a:t>
                      </a:r>
                      <a:endParaRPr sz="1100" u="none" cap="none" strike="noStrike">
                        <a:latin typeface="Times New Roman"/>
                        <a:ea typeface="Times New Roman"/>
                        <a:cs typeface="Times New Roman"/>
                        <a:sym typeface="Times New Roman"/>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1" lang="en-US" sz="1100" u="none" cap="none" strike="noStrike">
                          <a:solidFill>
                            <a:srgbClr val="222222"/>
                          </a:solidFill>
                          <a:latin typeface="Times New Roman"/>
                          <a:ea typeface="Times New Roman"/>
                          <a:cs typeface="Times New Roman"/>
                          <a:sym typeface="Times New Roman"/>
                        </a:rPr>
                        <a:t>Authors</a:t>
                      </a:r>
                      <a:endParaRPr sz="1100" u="none" cap="none" strike="noStrike">
                        <a:latin typeface="Times New Roman"/>
                        <a:ea typeface="Times New Roman"/>
                        <a:cs typeface="Times New Roman"/>
                        <a:sym typeface="Times New Roman"/>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1" lang="en-US" sz="1100" u="none" cap="none" strike="noStrike">
                          <a:solidFill>
                            <a:srgbClr val="222222"/>
                          </a:solidFill>
                          <a:latin typeface="Times New Roman"/>
                          <a:ea typeface="Times New Roman"/>
                          <a:cs typeface="Times New Roman"/>
                          <a:sym typeface="Times New Roman"/>
                        </a:rPr>
                        <a:t>Edition</a:t>
                      </a:r>
                      <a:endParaRPr sz="1100" u="none" cap="none" strike="noStrike">
                        <a:latin typeface="Times New Roman"/>
                        <a:ea typeface="Times New Roman"/>
                        <a:cs typeface="Times New Roman"/>
                        <a:sym typeface="Times New Roman"/>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1" lang="en-US" sz="1100" u="none" cap="none" strike="noStrike">
                          <a:solidFill>
                            <a:srgbClr val="222222"/>
                          </a:solidFill>
                          <a:latin typeface="Times New Roman"/>
                          <a:ea typeface="Times New Roman"/>
                          <a:cs typeface="Times New Roman"/>
                          <a:sym typeface="Times New Roman"/>
                        </a:rPr>
                        <a:t>Publisher</a:t>
                      </a:r>
                      <a:endParaRPr sz="1100" u="none" cap="none" strike="noStrike">
                        <a:latin typeface="Times New Roman"/>
                        <a:ea typeface="Times New Roman"/>
                        <a:cs typeface="Times New Roman"/>
                        <a:sym typeface="Times New Roman"/>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1" lang="en-US" sz="1100" u="none" cap="none" strike="noStrike">
                          <a:solidFill>
                            <a:srgbClr val="222222"/>
                          </a:solidFill>
                          <a:latin typeface="Times New Roman"/>
                          <a:ea typeface="Times New Roman"/>
                          <a:cs typeface="Times New Roman"/>
                          <a:sym typeface="Times New Roman"/>
                        </a:rPr>
                        <a:t>Year</a:t>
                      </a:r>
                      <a:endParaRPr sz="1100" u="none" cap="none" strike="noStrike">
                        <a:latin typeface="Times New Roman"/>
                        <a:ea typeface="Times New Roman"/>
                        <a:cs typeface="Times New Roman"/>
                        <a:sym typeface="Times New Roman"/>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0" marR="0" rtl="0" algn="l">
                        <a:spcBef>
                          <a:spcPts val="0"/>
                        </a:spcBef>
                        <a:spcAft>
                          <a:spcPts val="0"/>
                        </a:spcAft>
                        <a:buNone/>
                      </a:pPr>
                      <a:r>
                        <a:rPr lang="en-US" sz="1100" u="none" cap="none" strike="noStrike">
                          <a:solidFill>
                            <a:srgbClr val="222222"/>
                          </a:solidFill>
                          <a:latin typeface="Times New Roman"/>
                          <a:ea typeface="Times New Roman"/>
                          <a:cs typeface="Times New Roman"/>
                          <a:sym typeface="Times New Roman"/>
                        </a:rPr>
                        <a:t>1.</a:t>
                      </a:r>
                      <a:endParaRPr sz="1100" u="none" cap="none" strike="noStrike">
                        <a:latin typeface="Times New Roman"/>
                        <a:ea typeface="Times New Roman"/>
                        <a:cs typeface="Times New Roman"/>
                        <a:sym typeface="Times New Roman"/>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50000"/>
                        </a:lnSpc>
                        <a:spcBef>
                          <a:spcPts val="0"/>
                        </a:spcBef>
                        <a:spcAft>
                          <a:spcPts val="0"/>
                        </a:spcAft>
                        <a:buNone/>
                      </a:pPr>
                      <a:r>
                        <a:rPr lang="en-US" sz="1100" u="none" cap="none" strike="noStrike">
                          <a:solidFill>
                            <a:srgbClr val="222222"/>
                          </a:solidFill>
                          <a:latin typeface="Times New Roman"/>
                          <a:ea typeface="Times New Roman"/>
                          <a:cs typeface="Times New Roman"/>
                          <a:sym typeface="Times New Roman"/>
                        </a:rPr>
                        <a:t>Data Communications and Networking 5E</a:t>
                      </a:r>
                      <a:endParaRPr sz="1100" u="none" cap="none" strike="noStrike">
                        <a:latin typeface="Times New Roman"/>
                        <a:ea typeface="Times New Roman"/>
                        <a:cs typeface="Times New Roman"/>
                        <a:sym typeface="Times New Roman"/>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lang="en-US" sz="1100" u="none" cap="none" strike="noStrike">
                          <a:solidFill>
                            <a:srgbClr val="222222"/>
                          </a:solidFill>
                          <a:latin typeface="Times New Roman"/>
                          <a:ea typeface="Times New Roman"/>
                          <a:cs typeface="Times New Roman"/>
                          <a:sym typeface="Times New Roman"/>
                        </a:rPr>
                        <a:t>Behrouz A Forouzan</a:t>
                      </a:r>
                      <a:endParaRPr sz="1100" u="none" cap="none" strike="noStrike">
                        <a:latin typeface="Times New Roman"/>
                        <a:ea typeface="Times New Roman"/>
                        <a:cs typeface="Times New Roman"/>
                        <a:sym typeface="Times New Roman"/>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lang="en-US" sz="1100" u="none" cap="none" strike="noStrike">
                          <a:solidFill>
                            <a:srgbClr val="222222"/>
                          </a:solidFill>
                          <a:latin typeface="Times New Roman"/>
                          <a:ea typeface="Times New Roman"/>
                          <a:cs typeface="Times New Roman"/>
                          <a:sym typeface="Times New Roman"/>
                        </a:rPr>
                        <a:t>Fifth</a:t>
                      </a:r>
                      <a:endParaRPr sz="1100" u="none" cap="none" strike="noStrike">
                        <a:latin typeface="Times New Roman"/>
                        <a:ea typeface="Times New Roman"/>
                        <a:cs typeface="Times New Roman"/>
                        <a:sym typeface="Times New Roman"/>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lang="en-US" sz="1100" u="none" cap="none" strike="noStrike">
                          <a:solidFill>
                            <a:srgbClr val="222222"/>
                          </a:solidFill>
                          <a:latin typeface="Times New Roman"/>
                          <a:ea typeface="Times New Roman"/>
                          <a:cs typeface="Times New Roman"/>
                          <a:sym typeface="Times New Roman"/>
                        </a:rPr>
                        <a:t>McGraw Hill</a:t>
                      </a:r>
                      <a:endParaRPr sz="1100" u="none" cap="none" strike="noStrike">
                        <a:latin typeface="Times New Roman"/>
                        <a:ea typeface="Times New Roman"/>
                        <a:cs typeface="Times New Roman"/>
                        <a:sym typeface="Times New Roman"/>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lang="en-US" sz="1100" u="none" cap="none" strike="noStrike">
                          <a:solidFill>
                            <a:srgbClr val="222222"/>
                          </a:solidFill>
                          <a:latin typeface="Times New Roman"/>
                          <a:ea typeface="Times New Roman"/>
                          <a:cs typeface="Times New Roman"/>
                          <a:sym typeface="Times New Roman"/>
                        </a:rPr>
                        <a:t>2013</a:t>
                      </a:r>
                      <a:endParaRPr sz="1100" u="none" cap="none" strike="noStrike">
                        <a:latin typeface="Times New Roman"/>
                        <a:ea typeface="Times New Roman"/>
                        <a:cs typeface="Times New Roman"/>
                        <a:sym typeface="Times New Roman"/>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5"/>
          <p:cNvSpPr txBox="1"/>
          <p:nvPr>
            <p:ph type="title"/>
          </p:nvPr>
        </p:nvSpPr>
        <p:spPr>
          <a:xfrm>
            <a:off x="838200" y="0"/>
            <a:ext cx="10515600" cy="101009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4400"/>
              <a:buFont typeface="Calibri"/>
              <a:buNone/>
            </a:pPr>
            <a:r>
              <a:rPr b="1" lang="en-US">
                <a:solidFill>
                  <a:srgbClr val="FF0000"/>
                </a:solidFill>
              </a:rPr>
              <a:t>Point to point (P2P) Connection</a:t>
            </a:r>
            <a:endParaRPr/>
          </a:p>
        </p:txBody>
      </p:sp>
      <p:sp>
        <p:nvSpPr>
          <p:cNvPr id="388" name="Google Shape;388;p55"/>
          <p:cNvSpPr txBox="1"/>
          <p:nvPr>
            <p:ph idx="1" type="body"/>
          </p:nvPr>
        </p:nvSpPr>
        <p:spPr>
          <a:xfrm>
            <a:off x="838200" y="1010093"/>
            <a:ext cx="10515600" cy="5166870"/>
          </a:xfrm>
          <a:prstGeom prst="rect">
            <a:avLst/>
          </a:prstGeom>
          <a:noFill/>
          <a:ln>
            <a:noFill/>
          </a:ln>
        </p:spPr>
        <p:txBody>
          <a:bodyPr anchorCtr="0" anchor="t" bIns="45700" lIns="91425" spcFirstLastPara="1" rIns="91425" wrap="square" tIns="45700">
            <a:normAutofit/>
          </a:bodyPr>
          <a:lstStyle/>
          <a:p>
            <a:pPr indent="-101600" lvl="0" marL="228600" rtl="0" algn="l">
              <a:lnSpc>
                <a:spcPct val="90000"/>
              </a:lnSpc>
              <a:spcBef>
                <a:spcPts val="0"/>
              </a:spcBef>
              <a:spcAft>
                <a:spcPts val="0"/>
              </a:spcAft>
              <a:buClr>
                <a:schemeClr val="dk1"/>
              </a:buClr>
              <a:buSzPts val="2000"/>
              <a:buNone/>
            </a:pPr>
            <a:r>
              <a:t/>
            </a:r>
            <a:endParaRPr sz="2000">
              <a:solidFill>
                <a:srgbClr val="000000"/>
              </a:solidFill>
              <a:latin typeface="Calibri"/>
              <a:ea typeface="Calibri"/>
              <a:cs typeface="Calibri"/>
              <a:sym typeface="Calibri"/>
            </a:endParaRPr>
          </a:p>
          <a:p>
            <a:pPr indent="-228600" lvl="0" marL="228600" rtl="0" algn="l">
              <a:lnSpc>
                <a:spcPct val="90000"/>
              </a:lnSpc>
              <a:spcBef>
                <a:spcPts val="1000"/>
              </a:spcBef>
              <a:spcAft>
                <a:spcPts val="0"/>
              </a:spcAft>
              <a:buClr>
                <a:srgbClr val="000000"/>
              </a:buClr>
              <a:buSzPts val="3200"/>
              <a:buChar char="•"/>
            </a:pPr>
            <a:r>
              <a:rPr lang="en-US" sz="3200">
                <a:solidFill>
                  <a:srgbClr val="000000"/>
                </a:solidFill>
                <a:latin typeface="Calibri"/>
                <a:ea typeface="Calibri"/>
                <a:cs typeface="Calibri"/>
                <a:sym typeface="Calibri"/>
              </a:rPr>
              <a:t>Provides a </a:t>
            </a:r>
            <a:r>
              <a:rPr lang="en-US" sz="3200">
                <a:solidFill>
                  <a:srgbClr val="FF0000"/>
                </a:solidFill>
                <a:latin typeface="Calibri"/>
                <a:ea typeface="Calibri"/>
                <a:cs typeface="Calibri"/>
                <a:sym typeface="Calibri"/>
              </a:rPr>
              <a:t>dedicated link </a:t>
            </a:r>
            <a:r>
              <a:rPr lang="en-US" sz="3200">
                <a:solidFill>
                  <a:srgbClr val="000000"/>
                </a:solidFill>
                <a:latin typeface="Calibri"/>
                <a:ea typeface="Calibri"/>
                <a:cs typeface="Calibri"/>
                <a:sym typeface="Calibri"/>
              </a:rPr>
              <a:t>between two devices. </a:t>
            </a:r>
            <a:endParaRPr/>
          </a:p>
          <a:p>
            <a:pPr indent="-228600" lvl="0" marL="228600" rtl="0" algn="l">
              <a:lnSpc>
                <a:spcPct val="90000"/>
              </a:lnSpc>
              <a:spcBef>
                <a:spcPts val="1000"/>
              </a:spcBef>
              <a:spcAft>
                <a:spcPts val="0"/>
              </a:spcAft>
              <a:buClr>
                <a:srgbClr val="000000"/>
              </a:buClr>
              <a:buSzPts val="3200"/>
              <a:buChar char="•"/>
            </a:pPr>
            <a:r>
              <a:rPr lang="en-US" sz="3200">
                <a:solidFill>
                  <a:srgbClr val="000000"/>
                </a:solidFill>
                <a:latin typeface="Calibri"/>
                <a:ea typeface="Calibri"/>
                <a:cs typeface="Calibri"/>
                <a:sym typeface="Calibri"/>
              </a:rPr>
              <a:t>The </a:t>
            </a:r>
            <a:r>
              <a:rPr lang="en-US" sz="3200">
                <a:solidFill>
                  <a:srgbClr val="FF0000"/>
                </a:solidFill>
                <a:latin typeface="Calibri"/>
                <a:ea typeface="Calibri"/>
                <a:cs typeface="Calibri"/>
                <a:sym typeface="Calibri"/>
              </a:rPr>
              <a:t>entire capacity of the link is reserved </a:t>
            </a:r>
            <a:r>
              <a:rPr lang="en-US" sz="3200">
                <a:solidFill>
                  <a:srgbClr val="000000"/>
                </a:solidFill>
                <a:latin typeface="Calibri"/>
                <a:ea typeface="Calibri"/>
                <a:cs typeface="Calibri"/>
                <a:sym typeface="Calibri"/>
              </a:rPr>
              <a:t>for transmission between those two devices. </a:t>
            </a:r>
            <a:endParaRPr/>
          </a:p>
          <a:p>
            <a:pPr indent="-228600" lvl="0" marL="228600" rtl="0" algn="l">
              <a:lnSpc>
                <a:spcPct val="90000"/>
              </a:lnSpc>
              <a:spcBef>
                <a:spcPts val="1000"/>
              </a:spcBef>
              <a:spcAft>
                <a:spcPts val="0"/>
              </a:spcAft>
              <a:buClr>
                <a:srgbClr val="FF0000"/>
              </a:buClr>
              <a:buSzPts val="3200"/>
              <a:buChar char="•"/>
            </a:pPr>
            <a:r>
              <a:rPr lang="en-US" sz="3200">
                <a:solidFill>
                  <a:srgbClr val="FF0000"/>
                </a:solidFill>
                <a:latin typeface="Arial"/>
                <a:ea typeface="Arial"/>
                <a:cs typeface="Arial"/>
                <a:sym typeface="Arial"/>
              </a:rPr>
              <a:t>C</a:t>
            </a:r>
            <a:r>
              <a:rPr lang="en-US" sz="3200">
                <a:solidFill>
                  <a:srgbClr val="FF0000"/>
                </a:solidFill>
                <a:latin typeface="Calibri"/>
                <a:ea typeface="Calibri"/>
                <a:cs typeface="Calibri"/>
                <a:sym typeface="Calibri"/>
              </a:rPr>
              <a:t>hanging television channels by infrared </a:t>
            </a:r>
            <a:r>
              <a:rPr lang="en-US" sz="3200">
                <a:solidFill>
                  <a:srgbClr val="000000"/>
                </a:solidFill>
                <a:latin typeface="Calibri"/>
                <a:ea typeface="Calibri"/>
                <a:cs typeface="Calibri"/>
                <a:sym typeface="Calibri"/>
              </a:rPr>
              <a:t>remote control -a point-to-point connection is established.</a:t>
            </a:r>
            <a:endParaRPr/>
          </a:p>
          <a:p>
            <a:pPr indent="0" lvl="0" marL="0" rtl="0" algn="l">
              <a:lnSpc>
                <a:spcPct val="90000"/>
              </a:lnSpc>
              <a:spcBef>
                <a:spcPts val="1000"/>
              </a:spcBef>
              <a:spcAft>
                <a:spcPts val="0"/>
              </a:spcAft>
              <a:buClr>
                <a:schemeClr val="dk1"/>
              </a:buClr>
              <a:buSzPts val="3200"/>
              <a:buNone/>
            </a:pPr>
            <a:r>
              <a:t/>
            </a:r>
            <a:endParaRPr sz="3200">
              <a:solidFill>
                <a:srgbClr val="000000"/>
              </a:solidFill>
              <a:latin typeface="Calibri"/>
              <a:ea typeface="Calibri"/>
              <a:cs typeface="Calibri"/>
              <a:sym typeface="Calibri"/>
            </a:endParaRPr>
          </a:p>
        </p:txBody>
      </p:sp>
      <p:sp>
        <p:nvSpPr>
          <p:cNvPr id="389" name="Google Shape;389;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390" name="Google Shape;390;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91" name="Google Shape;391;p55"/>
          <p:cNvPicPr preferRelativeResize="0"/>
          <p:nvPr/>
        </p:nvPicPr>
        <p:blipFill rotWithShape="1">
          <a:blip r:embed="rId3">
            <a:alphaModFix/>
          </a:blip>
          <a:srcRect b="0" l="0" r="0" t="0"/>
          <a:stretch/>
        </p:blipFill>
        <p:spPr>
          <a:xfrm>
            <a:off x="1020726" y="3848985"/>
            <a:ext cx="10058400" cy="232797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6"/>
          <p:cNvSpPr txBox="1"/>
          <p:nvPr>
            <p:ph type="title"/>
          </p:nvPr>
        </p:nvSpPr>
        <p:spPr>
          <a:xfrm>
            <a:off x="838200" y="152474"/>
            <a:ext cx="10515600" cy="85761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4400"/>
              <a:buFont typeface="Calibri"/>
              <a:buNone/>
            </a:pPr>
            <a:r>
              <a:rPr b="1" lang="en-US">
                <a:solidFill>
                  <a:srgbClr val="FF0000"/>
                </a:solidFill>
              </a:rPr>
              <a:t>Multipoint Connection</a:t>
            </a:r>
            <a:endParaRPr/>
          </a:p>
        </p:txBody>
      </p:sp>
      <p:sp>
        <p:nvSpPr>
          <p:cNvPr id="397" name="Google Shape;397;p56"/>
          <p:cNvSpPr txBox="1"/>
          <p:nvPr>
            <p:ph idx="1" type="body"/>
          </p:nvPr>
        </p:nvSpPr>
        <p:spPr>
          <a:xfrm>
            <a:off x="838200" y="1010093"/>
            <a:ext cx="10515600" cy="516687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0000"/>
              </a:buClr>
              <a:buSzPts val="3200"/>
              <a:buChar char="•"/>
            </a:pPr>
            <a:r>
              <a:rPr lang="en-US" sz="3200">
                <a:solidFill>
                  <a:srgbClr val="000000"/>
                </a:solidFill>
                <a:latin typeface="Calibri"/>
                <a:ea typeface="Calibri"/>
                <a:cs typeface="Calibri"/>
                <a:sym typeface="Calibri"/>
              </a:rPr>
              <a:t>A multipoint (also called multidrop) connection is one in which </a:t>
            </a:r>
            <a:r>
              <a:rPr lang="en-US" sz="3200">
                <a:solidFill>
                  <a:srgbClr val="FF0000"/>
                </a:solidFill>
                <a:latin typeface="Calibri"/>
                <a:ea typeface="Calibri"/>
                <a:cs typeface="Calibri"/>
                <a:sym typeface="Calibri"/>
              </a:rPr>
              <a:t>more than two specific devices share a single link</a:t>
            </a:r>
            <a:endParaRPr/>
          </a:p>
          <a:p>
            <a:pPr indent="-228600" lvl="0" marL="228600" rtl="0" algn="l">
              <a:lnSpc>
                <a:spcPct val="90000"/>
              </a:lnSpc>
              <a:spcBef>
                <a:spcPts val="1000"/>
              </a:spcBef>
              <a:spcAft>
                <a:spcPts val="0"/>
              </a:spcAft>
              <a:buClr>
                <a:srgbClr val="000000"/>
              </a:buClr>
              <a:buSzPts val="3200"/>
              <a:buChar char="•"/>
            </a:pPr>
            <a:r>
              <a:rPr lang="en-US" sz="3200">
                <a:solidFill>
                  <a:srgbClr val="000000"/>
                </a:solidFill>
                <a:latin typeface="Calibri"/>
                <a:ea typeface="Calibri"/>
                <a:cs typeface="Calibri"/>
                <a:sym typeface="Calibri"/>
              </a:rPr>
              <a:t>The capacity of the channel is shared, </a:t>
            </a:r>
            <a:r>
              <a:rPr lang="en-US" sz="3200">
                <a:solidFill>
                  <a:srgbClr val="FF0000"/>
                </a:solidFill>
                <a:latin typeface="Calibri"/>
                <a:ea typeface="Calibri"/>
                <a:cs typeface="Calibri"/>
                <a:sym typeface="Calibri"/>
              </a:rPr>
              <a:t>either spatially or temporally</a:t>
            </a:r>
            <a:r>
              <a:rPr lang="en-US" sz="3200">
                <a:solidFill>
                  <a:srgbClr val="000000"/>
                </a:solidFill>
                <a:latin typeface="Calibri"/>
                <a:ea typeface="Calibri"/>
                <a:cs typeface="Calibri"/>
                <a:sym typeface="Calibri"/>
              </a:rPr>
              <a:t>. </a:t>
            </a:r>
            <a:endParaRPr/>
          </a:p>
          <a:p>
            <a:pPr indent="-228600" lvl="0" marL="228600" rtl="0" algn="l">
              <a:lnSpc>
                <a:spcPct val="90000"/>
              </a:lnSpc>
              <a:spcBef>
                <a:spcPts val="1000"/>
              </a:spcBef>
              <a:spcAft>
                <a:spcPts val="0"/>
              </a:spcAft>
              <a:buClr>
                <a:srgbClr val="000000"/>
              </a:buClr>
              <a:buSzPts val="3200"/>
              <a:buChar char="•"/>
            </a:pPr>
            <a:r>
              <a:rPr lang="en-US" sz="3200">
                <a:solidFill>
                  <a:srgbClr val="000000"/>
                </a:solidFill>
                <a:latin typeface="Calibri"/>
                <a:ea typeface="Calibri"/>
                <a:cs typeface="Calibri"/>
                <a:sym typeface="Calibri"/>
              </a:rPr>
              <a:t>If the link is to be </a:t>
            </a:r>
            <a:r>
              <a:rPr lang="en-US" sz="3200">
                <a:solidFill>
                  <a:srgbClr val="FF0000"/>
                </a:solidFill>
                <a:latin typeface="Calibri"/>
                <a:ea typeface="Calibri"/>
                <a:cs typeface="Calibri"/>
                <a:sym typeface="Calibri"/>
              </a:rPr>
              <a:t>used simultaneously</a:t>
            </a:r>
            <a:r>
              <a:rPr lang="en-US" sz="3200">
                <a:solidFill>
                  <a:srgbClr val="000000"/>
                </a:solidFill>
                <a:latin typeface="Calibri"/>
                <a:ea typeface="Calibri"/>
                <a:cs typeface="Calibri"/>
                <a:sym typeface="Calibri"/>
              </a:rPr>
              <a:t>, it is a spatially shared connection. </a:t>
            </a:r>
            <a:endParaRPr/>
          </a:p>
          <a:p>
            <a:pPr indent="-228600" lvl="0" marL="228600" rtl="0" algn="l">
              <a:lnSpc>
                <a:spcPct val="90000"/>
              </a:lnSpc>
              <a:spcBef>
                <a:spcPts val="1000"/>
              </a:spcBef>
              <a:spcAft>
                <a:spcPts val="0"/>
              </a:spcAft>
              <a:buClr>
                <a:srgbClr val="000000"/>
              </a:buClr>
              <a:buSzPts val="3200"/>
              <a:buChar char="•"/>
            </a:pPr>
            <a:r>
              <a:rPr lang="en-US" sz="3200">
                <a:solidFill>
                  <a:srgbClr val="000000"/>
                </a:solidFill>
                <a:latin typeface="Calibri"/>
                <a:ea typeface="Calibri"/>
                <a:cs typeface="Calibri"/>
                <a:sym typeface="Calibri"/>
              </a:rPr>
              <a:t>If users must take turns, </a:t>
            </a:r>
            <a:r>
              <a:rPr lang="en-US" sz="3200">
                <a:solidFill>
                  <a:srgbClr val="FF0000"/>
                </a:solidFill>
                <a:latin typeface="Calibri"/>
                <a:ea typeface="Calibri"/>
                <a:cs typeface="Calibri"/>
                <a:sym typeface="Calibri"/>
              </a:rPr>
              <a:t>it is a timeshared connection</a:t>
            </a:r>
            <a:r>
              <a:rPr lang="en-US" sz="3200">
                <a:solidFill>
                  <a:srgbClr val="000000"/>
                </a:solidFill>
                <a:latin typeface="Calibri"/>
                <a:ea typeface="Calibri"/>
                <a:cs typeface="Calibri"/>
                <a:sym typeface="Calibri"/>
              </a:rPr>
              <a:t>. </a:t>
            </a:r>
            <a:endParaRPr/>
          </a:p>
          <a:p>
            <a:pPr indent="-50800" lvl="0" marL="228600" rtl="0" algn="l">
              <a:lnSpc>
                <a:spcPct val="90000"/>
              </a:lnSpc>
              <a:spcBef>
                <a:spcPts val="1000"/>
              </a:spcBef>
              <a:spcAft>
                <a:spcPts val="0"/>
              </a:spcAft>
              <a:buClr>
                <a:schemeClr val="dk1"/>
              </a:buClr>
              <a:buSzPts val="2800"/>
              <a:buNone/>
            </a:pPr>
            <a:r>
              <a:t/>
            </a:r>
            <a:endParaRPr>
              <a:solidFill>
                <a:srgbClr val="000000"/>
              </a:solidFill>
              <a:latin typeface="Calibri"/>
              <a:ea typeface="Calibri"/>
              <a:cs typeface="Calibri"/>
              <a:sym typeface="Calibri"/>
            </a:endParaRPr>
          </a:p>
          <a:p>
            <a:pPr indent="-50800" lvl="0" marL="228600" rtl="0" algn="l">
              <a:lnSpc>
                <a:spcPct val="90000"/>
              </a:lnSpc>
              <a:spcBef>
                <a:spcPts val="1000"/>
              </a:spcBef>
              <a:spcAft>
                <a:spcPts val="0"/>
              </a:spcAft>
              <a:buClr>
                <a:schemeClr val="dk1"/>
              </a:buClr>
              <a:buSzPts val="2800"/>
              <a:buNone/>
            </a:pPr>
            <a:r>
              <a:t/>
            </a:r>
            <a:endParaRPr/>
          </a:p>
        </p:txBody>
      </p:sp>
      <p:sp>
        <p:nvSpPr>
          <p:cNvPr id="398" name="Google Shape;398;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399" name="Google Shape;399;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405" name="Google Shape;405;p57"/>
          <p:cNvPicPr preferRelativeResize="0"/>
          <p:nvPr>
            <p:ph idx="1" type="body"/>
          </p:nvPr>
        </p:nvPicPr>
        <p:blipFill rotWithShape="1">
          <a:blip r:embed="rId3">
            <a:alphaModFix/>
          </a:blip>
          <a:srcRect b="0" l="0" r="0" t="0"/>
          <a:stretch/>
        </p:blipFill>
        <p:spPr>
          <a:xfrm>
            <a:off x="914400" y="1786269"/>
            <a:ext cx="10292316" cy="3987209"/>
          </a:xfrm>
          <a:prstGeom prst="rect">
            <a:avLst/>
          </a:prstGeom>
          <a:noFill/>
          <a:ln>
            <a:noFill/>
          </a:ln>
        </p:spPr>
      </p:pic>
      <p:sp>
        <p:nvSpPr>
          <p:cNvPr id="406" name="Google Shape;406;p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407" name="Google Shape;407;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8"/>
          <p:cNvSpPr txBox="1"/>
          <p:nvPr>
            <p:ph type="title"/>
          </p:nvPr>
        </p:nvSpPr>
        <p:spPr>
          <a:xfrm>
            <a:off x="838200" y="99312"/>
            <a:ext cx="10515600" cy="86825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4400"/>
              <a:buFont typeface="Calibri"/>
              <a:buNone/>
            </a:pPr>
            <a:r>
              <a:rPr b="1" lang="en-US">
                <a:solidFill>
                  <a:srgbClr val="FF0000"/>
                </a:solidFill>
              </a:rPr>
              <a:t>Physical Topology</a:t>
            </a:r>
            <a:endParaRPr/>
          </a:p>
        </p:txBody>
      </p:sp>
      <p:sp>
        <p:nvSpPr>
          <p:cNvPr id="413" name="Google Shape;413;p58"/>
          <p:cNvSpPr txBox="1"/>
          <p:nvPr>
            <p:ph idx="1" type="body"/>
          </p:nvPr>
        </p:nvSpPr>
        <p:spPr>
          <a:xfrm>
            <a:off x="838200" y="967564"/>
            <a:ext cx="10515600" cy="5753911"/>
          </a:xfrm>
          <a:prstGeom prst="rect">
            <a:avLst/>
          </a:prstGeom>
          <a:noFill/>
          <a:ln>
            <a:noFill/>
          </a:ln>
        </p:spPr>
        <p:txBody>
          <a:bodyPr anchorCtr="0" anchor="t" bIns="45700" lIns="91425" spcFirstLastPara="1" rIns="91425" wrap="square" tIns="45700">
            <a:normAutofit/>
          </a:bodyPr>
          <a:lstStyle/>
          <a:p>
            <a:pPr indent="-254000" lvl="0" marL="228600" rtl="0" algn="l">
              <a:lnSpc>
                <a:spcPct val="90000"/>
              </a:lnSpc>
              <a:spcBef>
                <a:spcPts val="0"/>
              </a:spcBef>
              <a:spcAft>
                <a:spcPts val="0"/>
              </a:spcAft>
              <a:buClr>
                <a:srgbClr val="000000"/>
              </a:buClr>
              <a:buSzPts val="4000"/>
              <a:buChar char="•"/>
            </a:pPr>
            <a:r>
              <a:rPr lang="en-US" sz="4000">
                <a:solidFill>
                  <a:srgbClr val="000000"/>
                </a:solidFill>
                <a:latin typeface="Calibri"/>
                <a:ea typeface="Calibri"/>
                <a:cs typeface="Calibri"/>
                <a:sym typeface="Calibri"/>
              </a:rPr>
              <a:t>Physical topology </a:t>
            </a:r>
            <a:r>
              <a:rPr lang="en-US" sz="3600">
                <a:solidFill>
                  <a:srgbClr val="000000"/>
                </a:solidFill>
                <a:latin typeface="Calibri"/>
                <a:ea typeface="Calibri"/>
                <a:cs typeface="Calibri"/>
                <a:sym typeface="Calibri"/>
              </a:rPr>
              <a:t>the way in which a network is </a:t>
            </a:r>
            <a:r>
              <a:rPr lang="en-US" sz="3600">
                <a:solidFill>
                  <a:srgbClr val="FF0000"/>
                </a:solidFill>
                <a:latin typeface="Calibri"/>
                <a:ea typeface="Calibri"/>
                <a:cs typeface="Calibri"/>
                <a:sym typeface="Calibri"/>
              </a:rPr>
              <a:t>laid out physically</a:t>
            </a:r>
            <a:r>
              <a:rPr lang="en-US" sz="3600">
                <a:solidFill>
                  <a:srgbClr val="000000"/>
                </a:solidFill>
                <a:latin typeface="Calibri"/>
                <a:ea typeface="Calibri"/>
                <a:cs typeface="Calibri"/>
                <a:sym typeface="Calibri"/>
              </a:rPr>
              <a:t>.</a:t>
            </a:r>
            <a:endParaRPr/>
          </a:p>
          <a:p>
            <a:pPr indent="-228600" lvl="0" marL="228600" rtl="0" algn="l">
              <a:lnSpc>
                <a:spcPct val="90000"/>
              </a:lnSpc>
              <a:spcBef>
                <a:spcPts val="1000"/>
              </a:spcBef>
              <a:spcAft>
                <a:spcPts val="0"/>
              </a:spcAft>
              <a:buClr>
                <a:srgbClr val="FF0000"/>
              </a:buClr>
              <a:buSzPts val="3600"/>
              <a:buChar char="•"/>
            </a:pPr>
            <a:r>
              <a:rPr lang="en-US" sz="3600">
                <a:solidFill>
                  <a:srgbClr val="FF0000"/>
                </a:solidFill>
                <a:latin typeface="Calibri"/>
                <a:ea typeface="Calibri"/>
                <a:cs typeface="Calibri"/>
                <a:sym typeface="Calibri"/>
              </a:rPr>
              <a:t>Two or more devices connect to a link</a:t>
            </a:r>
            <a:endParaRPr/>
          </a:p>
          <a:p>
            <a:pPr indent="-228600" lvl="0" marL="228600" rtl="0" algn="l">
              <a:lnSpc>
                <a:spcPct val="90000"/>
              </a:lnSpc>
              <a:spcBef>
                <a:spcPts val="1000"/>
              </a:spcBef>
              <a:spcAft>
                <a:spcPts val="0"/>
              </a:spcAft>
              <a:buClr>
                <a:srgbClr val="FF0000"/>
              </a:buClr>
              <a:buSzPts val="3600"/>
              <a:buChar char="•"/>
            </a:pPr>
            <a:r>
              <a:rPr lang="en-US" sz="3600">
                <a:solidFill>
                  <a:srgbClr val="FF0000"/>
                </a:solidFill>
                <a:latin typeface="Calibri"/>
                <a:ea typeface="Calibri"/>
                <a:cs typeface="Calibri"/>
                <a:sym typeface="Calibri"/>
              </a:rPr>
              <a:t>two or more links form a topology</a:t>
            </a:r>
            <a:r>
              <a:rPr lang="en-US" sz="3600">
                <a:solidFill>
                  <a:srgbClr val="000000"/>
                </a:solidFill>
                <a:latin typeface="Calibri"/>
                <a:ea typeface="Calibri"/>
                <a:cs typeface="Calibri"/>
                <a:sym typeface="Calibri"/>
              </a:rPr>
              <a:t>. </a:t>
            </a:r>
            <a:endParaRPr/>
          </a:p>
          <a:p>
            <a:pPr indent="-228600" lvl="0" marL="228600" rtl="0" algn="l">
              <a:lnSpc>
                <a:spcPct val="90000"/>
              </a:lnSpc>
              <a:spcBef>
                <a:spcPts val="1000"/>
              </a:spcBef>
              <a:spcAft>
                <a:spcPts val="0"/>
              </a:spcAft>
              <a:buClr>
                <a:srgbClr val="000000"/>
              </a:buClr>
              <a:buSzPts val="3600"/>
              <a:buChar char="•"/>
            </a:pPr>
            <a:r>
              <a:rPr lang="en-US" sz="3600">
                <a:solidFill>
                  <a:srgbClr val="000000"/>
                </a:solidFill>
                <a:latin typeface="Calibri"/>
                <a:ea typeface="Calibri"/>
                <a:cs typeface="Calibri"/>
                <a:sym typeface="Calibri"/>
              </a:rPr>
              <a:t>Topology is </a:t>
            </a:r>
            <a:r>
              <a:rPr lang="en-US" sz="3200">
                <a:solidFill>
                  <a:srgbClr val="000000"/>
                </a:solidFill>
                <a:latin typeface="Calibri"/>
                <a:ea typeface="Calibri"/>
                <a:cs typeface="Calibri"/>
                <a:sym typeface="Calibri"/>
              </a:rPr>
              <a:t>the geometric representation of the relationship of all the links and linking devices.</a:t>
            </a:r>
            <a:endParaRPr/>
          </a:p>
          <a:p>
            <a:pPr indent="0" lvl="0" marL="0" rtl="0" algn="l">
              <a:lnSpc>
                <a:spcPct val="90000"/>
              </a:lnSpc>
              <a:spcBef>
                <a:spcPts val="1000"/>
              </a:spcBef>
              <a:spcAft>
                <a:spcPts val="0"/>
              </a:spcAft>
              <a:buClr>
                <a:schemeClr val="dk1"/>
              </a:buClr>
              <a:buSzPts val="3200"/>
              <a:buNone/>
            </a:pPr>
            <a:r>
              <a:t/>
            </a:r>
            <a:endParaRPr sz="3200">
              <a:solidFill>
                <a:srgbClr val="FF0000"/>
              </a:solidFill>
              <a:latin typeface="Calibri"/>
              <a:ea typeface="Calibri"/>
              <a:cs typeface="Calibri"/>
              <a:sym typeface="Calibri"/>
            </a:endParaRPr>
          </a:p>
          <a:p>
            <a:pPr indent="-25400" lvl="0" marL="228600" rtl="0" algn="l">
              <a:lnSpc>
                <a:spcPct val="90000"/>
              </a:lnSpc>
              <a:spcBef>
                <a:spcPts val="1000"/>
              </a:spcBef>
              <a:spcAft>
                <a:spcPts val="0"/>
              </a:spcAft>
              <a:buClr>
                <a:schemeClr val="dk1"/>
              </a:buClr>
              <a:buSzPts val="3200"/>
              <a:buNone/>
            </a:pPr>
            <a:r>
              <a:t/>
            </a:r>
            <a:endParaRPr sz="3200">
              <a:solidFill>
                <a:srgbClr val="FF0000"/>
              </a:solidFill>
              <a:latin typeface="Calibri"/>
              <a:ea typeface="Calibri"/>
              <a:cs typeface="Calibri"/>
              <a:sym typeface="Calibri"/>
            </a:endParaRPr>
          </a:p>
        </p:txBody>
      </p:sp>
      <p:sp>
        <p:nvSpPr>
          <p:cNvPr id="414" name="Google Shape;414;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15" name="Google Shape;415;p58"/>
          <p:cNvPicPr preferRelativeResize="0"/>
          <p:nvPr/>
        </p:nvPicPr>
        <p:blipFill rotWithShape="1">
          <a:blip r:embed="rId3">
            <a:alphaModFix/>
          </a:blip>
          <a:srcRect b="0" l="0" r="0" t="0"/>
          <a:stretch/>
        </p:blipFill>
        <p:spPr>
          <a:xfrm>
            <a:off x="1913860" y="4477562"/>
            <a:ext cx="7687340" cy="2146521"/>
          </a:xfrm>
          <a:prstGeom prst="rect">
            <a:avLst/>
          </a:prstGeom>
          <a:noFill/>
          <a:ln>
            <a:noFill/>
          </a:ln>
        </p:spPr>
      </p:pic>
      <p:sp>
        <p:nvSpPr>
          <p:cNvPr id="416" name="Google Shape;416;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9"/>
          <p:cNvSpPr txBox="1"/>
          <p:nvPr>
            <p:ph type="title"/>
          </p:nvPr>
        </p:nvSpPr>
        <p:spPr>
          <a:xfrm>
            <a:off x="838200" y="152474"/>
            <a:ext cx="10515600" cy="8257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4400"/>
              <a:buFont typeface="Calibri"/>
              <a:buNone/>
            </a:pPr>
            <a:r>
              <a:rPr b="1" lang="en-US">
                <a:solidFill>
                  <a:srgbClr val="FF0000"/>
                </a:solidFill>
              </a:rPr>
              <a:t>1. Mesh Topology</a:t>
            </a:r>
            <a:endParaRPr/>
          </a:p>
        </p:txBody>
      </p:sp>
      <p:pic>
        <p:nvPicPr>
          <p:cNvPr id="422" name="Google Shape;422;p59"/>
          <p:cNvPicPr preferRelativeResize="0"/>
          <p:nvPr>
            <p:ph idx="1" type="body"/>
          </p:nvPr>
        </p:nvPicPr>
        <p:blipFill rotWithShape="1">
          <a:blip r:embed="rId3">
            <a:alphaModFix/>
          </a:blip>
          <a:srcRect b="0" l="0" r="0" t="0"/>
          <a:stretch/>
        </p:blipFill>
        <p:spPr>
          <a:xfrm>
            <a:off x="7049386" y="850605"/>
            <a:ext cx="4892341" cy="4359348"/>
          </a:xfrm>
          <a:prstGeom prst="rect">
            <a:avLst/>
          </a:prstGeom>
          <a:noFill/>
          <a:ln>
            <a:noFill/>
          </a:ln>
        </p:spPr>
      </p:pic>
      <p:sp>
        <p:nvSpPr>
          <p:cNvPr id="423" name="Google Shape;423;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424" name="Google Shape;424;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5" name="Google Shape;425;p59"/>
          <p:cNvSpPr txBox="1"/>
          <p:nvPr/>
        </p:nvSpPr>
        <p:spPr>
          <a:xfrm>
            <a:off x="838200" y="725784"/>
            <a:ext cx="6083595" cy="5078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 Every device has a dedicated point-to-point link to every other device.</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 We need </a:t>
            </a:r>
            <a:r>
              <a:rPr b="1" lang="en-US" sz="3200">
                <a:solidFill>
                  <a:srgbClr val="FF0000"/>
                </a:solidFill>
                <a:latin typeface="Calibri"/>
                <a:ea typeface="Calibri"/>
                <a:cs typeface="Calibri"/>
                <a:sym typeface="Calibri"/>
              </a:rPr>
              <a:t>n (n –1) </a:t>
            </a:r>
            <a:r>
              <a:rPr lang="en-US" sz="3200">
                <a:solidFill>
                  <a:schemeClr val="dk1"/>
                </a:solidFill>
                <a:latin typeface="Calibri"/>
                <a:ea typeface="Calibri"/>
                <a:cs typeface="Calibri"/>
                <a:sym typeface="Calibri"/>
              </a:rPr>
              <a:t>physical links. If every link allows duplex. communication, then </a:t>
            </a:r>
            <a:r>
              <a:rPr b="1" lang="en-US" sz="3200">
                <a:solidFill>
                  <a:srgbClr val="FF0000"/>
                </a:solidFill>
                <a:latin typeface="Calibri"/>
                <a:ea typeface="Calibri"/>
                <a:cs typeface="Calibri"/>
                <a:sym typeface="Calibri"/>
              </a:rPr>
              <a:t>n(n-1)/2</a:t>
            </a:r>
            <a:r>
              <a:rPr lang="en-US" sz="3200">
                <a:solidFill>
                  <a:schemeClr val="dk1"/>
                </a:solidFill>
                <a:latin typeface="Calibri"/>
                <a:ea typeface="Calibri"/>
                <a:cs typeface="Calibri"/>
                <a:sym typeface="Calibri"/>
              </a:rPr>
              <a:t> links are seen.</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 Every device must have </a:t>
            </a:r>
            <a:r>
              <a:rPr b="1" lang="en-US" sz="3200">
                <a:solidFill>
                  <a:srgbClr val="FF0000"/>
                </a:solidFill>
                <a:latin typeface="Calibri"/>
                <a:ea typeface="Calibri"/>
                <a:cs typeface="Calibri"/>
                <a:sym typeface="Calibri"/>
              </a:rPr>
              <a:t>n –1 input/output (I/O) ports.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0"/>
          <p:cNvSpPr txBox="1"/>
          <p:nvPr>
            <p:ph type="title"/>
          </p:nvPr>
        </p:nvSpPr>
        <p:spPr>
          <a:xfrm>
            <a:off x="838200" y="195004"/>
            <a:ext cx="10515600" cy="85761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Advantages and Disadvantages of Mesh</a:t>
            </a:r>
            <a:endParaRPr/>
          </a:p>
        </p:txBody>
      </p:sp>
      <p:sp>
        <p:nvSpPr>
          <p:cNvPr id="431" name="Google Shape;431;p60"/>
          <p:cNvSpPr txBox="1"/>
          <p:nvPr>
            <p:ph idx="1" type="body"/>
          </p:nvPr>
        </p:nvSpPr>
        <p:spPr>
          <a:xfrm>
            <a:off x="838200" y="1052623"/>
            <a:ext cx="10515600" cy="512434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FF0000"/>
              </a:buClr>
              <a:buSzPts val="3600"/>
              <a:buChar char="•"/>
            </a:pPr>
            <a:r>
              <a:rPr b="1" lang="en-US" sz="3600" u="sng">
                <a:solidFill>
                  <a:srgbClr val="FF0000"/>
                </a:solidFill>
                <a:latin typeface="Calibri"/>
                <a:ea typeface="Calibri"/>
                <a:cs typeface="Calibri"/>
                <a:sym typeface="Calibri"/>
              </a:rPr>
              <a:t>Advantages</a:t>
            </a:r>
            <a:endParaRPr/>
          </a:p>
          <a:p>
            <a:pPr indent="-228600" lvl="0" marL="228600" rtl="0" algn="l">
              <a:lnSpc>
                <a:spcPct val="90000"/>
              </a:lnSpc>
              <a:spcBef>
                <a:spcPts val="1000"/>
              </a:spcBef>
              <a:spcAft>
                <a:spcPts val="0"/>
              </a:spcAft>
              <a:buClr>
                <a:srgbClr val="000000"/>
              </a:buClr>
              <a:buSzPts val="3600"/>
              <a:buChar char="•"/>
            </a:pPr>
            <a:r>
              <a:rPr lang="en-US" sz="3600">
                <a:solidFill>
                  <a:srgbClr val="000000"/>
                </a:solidFill>
                <a:latin typeface="Calibri"/>
                <a:ea typeface="Calibri"/>
                <a:cs typeface="Calibri"/>
                <a:sym typeface="Calibri"/>
              </a:rPr>
              <a:t>Dedicated links </a:t>
            </a:r>
            <a:r>
              <a:rPr lang="en-US" sz="3600">
                <a:solidFill>
                  <a:srgbClr val="FF0000"/>
                </a:solidFill>
                <a:latin typeface="Calibri"/>
                <a:ea typeface="Calibri"/>
                <a:cs typeface="Calibri"/>
                <a:sym typeface="Calibri"/>
              </a:rPr>
              <a:t>guarantee t</a:t>
            </a:r>
            <a:r>
              <a:rPr lang="en-US" sz="3600">
                <a:solidFill>
                  <a:srgbClr val="000000"/>
                </a:solidFill>
                <a:latin typeface="Calibri"/>
                <a:ea typeface="Calibri"/>
                <a:cs typeface="Calibri"/>
                <a:sym typeface="Calibri"/>
              </a:rPr>
              <a:t>hat each connection can carry its own data load, thus </a:t>
            </a:r>
            <a:r>
              <a:rPr lang="en-US" sz="3600">
                <a:solidFill>
                  <a:srgbClr val="FF0000"/>
                </a:solidFill>
                <a:latin typeface="Calibri"/>
                <a:ea typeface="Calibri"/>
                <a:cs typeface="Calibri"/>
                <a:sym typeface="Calibri"/>
              </a:rPr>
              <a:t>eliminating the traffic problems.</a:t>
            </a:r>
            <a:endParaRPr/>
          </a:p>
          <a:p>
            <a:pPr indent="-228600" lvl="0" marL="228600" rtl="0" algn="l">
              <a:lnSpc>
                <a:spcPct val="90000"/>
              </a:lnSpc>
              <a:spcBef>
                <a:spcPts val="1000"/>
              </a:spcBef>
              <a:spcAft>
                <a:spcPts val="0"/>
              </a:spcAft>
              <a:buClr>
                <a:srgbClr val="000000"/>
              </a:buClr>
              <a:buSzPts val="3600"/>
              <a:buChar char="•"/>
            </a:pPr>
            <a:r>
              <a:rPr lang="en-US" sz="3600">
                <a:solidFill>
                  <a:srgbClr val="000000"/>
                </a:solidFill>
                <a:latin typeface="Calibri"/>
                <a:ea typeface="Calibri"/>
                <a:cs typeface="Calibri"/>
                <a:sym typeface="Calibri"/>
              </a:rPr>
              <a:t>Mesh topology is </a:t>
            </a:r>
            <a:r>
              <a:rPr lang="en-US" sz="3600">
                <a:solidFill>
                  <a:srgbClr val="FF0000"/>
                </a:solidFill>
                <a:latin typeface="Calibri"/>
                <a:ea typeface="Calibri"/>
                <a:cs typeface="Calibri"/>
                <a:sym typeface="Calibri"/>
              </a:rPr>
              <a:t>robust–failure of one link does not affect others.</a:t>
            </a:r>
            <a:endParaRPr/>
          </a:p>
          <a:p>
            <a:pPr indent="-228600" lvl="0" marL="228600" rtl="0" algn="l">
              <a:lnSpc>
                <a:spcPct val="90000"/>
              </a:lnSpc>
              <a:spcBef>
                <a:spcPts val="1000"/>
              </a:spcBef>
              <a:spcAft>
                <a:spcPts val="0"/>
              </a:spcAft>
              <a:buClr>
                <a:srgbClr val="FF0000"/>
              </a:buClr>
              <a:buSzPts val="3600"/>
              <a:buChar char="•"/>
            </a:pPr>
            <a:r>
              <a:rPr lang="en-US" sz="3600">
                <a:solidFill>
                  <a:srgbClr val="FF0000"/>
                </a:solidFill>
                <a:latin typeface="Calibri"/>
                <a:ea typeface="Calibri"/>
                <a:cs typeface="Calibri"/>
                <a:sym typeface="Calibri"/>
              </a:rPr>
              <a:t>Privacy or security is achieved-dedicated lines.</a:t>
            </a:r>
            <a:endParaRPr/>
          </a:p>
          <a:p>
            <a:pPr indent="0" lvl="0" marL="0" rtl="0" algn="l">
              <a:lnSpc>
                <a:spcPct val="90000"/>
              </a:lnSpc>
              <a:spcBef>
                <a:spcPts val="1000"/>
              </a:spcBef>
              <a:spcAft>
                <a:spcPts val="0"/>
              </a:spcAft>
              <a:buClr>
                <a:srgbClr val="FF0000"/>
              </a:buClr>
              <a:buSzPts val="3600"/>
              <a:buNone/>
            </a:pPr>
            <a:r>
              <a:rPr lang="en-US" sz="3600">
                <a:solidFill>
                  <a:srgbClr val="FF0000"/>
                </a:solidFill>
                <a:latin typeface="Arial"/>
                <a:ea typeface="Arial"/>
                <a:cs typeface="Arial"/>
                <a:sym typeface="Arial"/>
              </a:rPr>
              <a:t>• </a:t>
            </a:r>
            <a:r>
              <a:rPr lang="en-US" sz="3600">
                <a:solidFill>
                  <a:srgbClr val="FF0000"/>
                </a:solidFill>
                <a:latin typeface="Calibri"/>
                <a:ea typeface="Calibri"/>
                <a:cs typeface="Calibri"/>
                <a:sym typeface="Calibri"/>
              </a:rPr>
              <a:t>Fault isolation </a:t>
            </a:r>
            <a:r>
              <a:rPr lang="en-US" sz="3600">
                <a:solidFill>
                  <a:srgbClr val="000000"/>
                </a:solidFill>
                <a:latin typeface="Calibri"/>
                <a:ea typeface="Calibri"/>
                <a:cs typeface="Calibri"/>
                <a:sym typeface="Calibri"/>
              </a:rPr>
              <a:t>easy.</a:t>
            </a:r>
            <a:endParaRPr/>
          </a:p>
        </p:txBody>
      </p:sp>
      <p:sp>
        <p:nvSpPr>
          <p:cNvPr id="432" name="Google Shape;432;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433" name="Google Shape;433;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1"/>
          <p:cNvSpPr txBox="1"/>
          <p:nvPr>
            <p:ph idx="1" type="body"/>
          </p:nvPr>
        </p:nvSpPr>
        <p:spPr>
          <a:xfrm>
            <a:off x="838200" y="0"/>
            <a:ext cx="10515600" cy="6176963"/>
          </a:xfrm>
          <a:prstGeom prst="rect">
            <a:avLst/>
          </a:prstGeom>
          <a:noFill/>
          <a:ln>
            <a:noFill/>
          </a:ln>
        </p:spPr>
        <p:txBody>
          <a:bodyPr anchorCtr="0" anchor="t" bIns="45700" lIns="91425" spcFirstLastPara="1" rIns="91425" wrap="square" tIns="45700">
            <a:normAutofit fontScale="55000" lnSpcReduction="20000"/>
          </a:bodyPr>
          <a:lstStyle/>
          <a:p>
            <a:pPr indent="-228600" lvl="0" marL="228600" rtl="0" algn="l">
              <a:lnSpc>
                <a:spcPct val="90000"/>
              </a:lnSpc>
              <a:spcBef>
                <a:spcPts val="0"/>
              </a:spcBef>
              <a:spcAft>
                <a:spcPts val="0"/>
              </a:spcAft>
              <a:buClr>
                <a:srgbClr val="FF0000"/>
              </a:buClr>
              <a:buSzPct val="100000"/>
              <a:buChar char="•"/>
            </a:pPr>
            <a:r>
              <a:rPr b="1" lang="en-US" sz="6500" u="sng">
                <a:solidFill>
                  <a:srgbClr val="FF0000"/>
                </a:solidFill>
              </a:rPr>
              <a:t>Disadvantages</a:t>
            </a:r>
            <a:endParaRPr/>
          </a:p>
          <a:p>
            <a:pPr indent="-137795" lvl="0" marL="228600" rtl="0" algn="l">
              <a:lnSpc>
                <a:spcPct val="90000"/>
              </a:lnSpc>
              <a:spcBef>
                <a:spcPts val="1000"/>
              </a:spcBef>
              <a:spcAft>
                <a:spcPts val="0"/>
              </a:spcAft>
              <a:buClr>
                <a:schemeClr val="dk1"/>
              </a:buClr>
              <a:buSzPct val="100000"/>
              <a:buNone/>
            </a:pPr>
            <a:r>
              <a:t/>
            </a:r>
            <a:endParaRPr sz="2600">
              <a:solidFill>
                <a:srgbClr val="000000"/>
              </a:solidFill>
              <a:latin typeface="Calibri"/>
              <a:ea typeface="Calibri"/>
              <a:cs typeface="Calibri"/>
              <a:sym typeface="Calibri"/>
            </a:endParaRPr>
          </a:p>
          <a:p>
            <a:pPr indent="-228600" lvl="0" marL="228600" rtl="0" algn="l">
              <a:lnSpc>
                <a:spcPct val="120000"/>
              </a:lnSpc>
              <a:spcBef>
                <a:spcPts val="1000"/>
              </a:spcBef>
              <a:spcAft>
                <a:spcPts val="0"/>
              </a:spcAft>
              <a:buClr>
                <a:srgbClr val="000000"/>
              </a:buClr>
              <a:buSzPct val="100000"/>
              <a:buChar char="•"/>
            </a:pPr>
            <a:r>
              <a:rPr lang="en-US" sz="5800">
                <a:solidFill>
                  <a:srgbClr val="000000"/>
                </a:solidFill>
                <a:latin typeface="Calibri"/>
                <a:ea typeface="Calibri"/>
                <a:cs typeface="Calibri"/>
                <a:sym typeface="Calibri"/>
              </a:rPr>
              <a:t>The amount of </a:t>
            </a:r>
            <a:r>
              <a:rPr lang="en-US" sz="5800">
                <a:solidFill>
                  <a:srgbClr val="FF0000"/>
                </a:solidFill>
                <a:latin typeface="Calibri"/>
                <a:ea typeface="Calibri"/>
                <a:cs typeface="Calibri"/>
                <a:sym typeface="Calibri"/>
              </a:rPr>
              <a:t>cabling and the hardware required is high</a:t>
            </a:r>
            <a:r>
              <a:rPr lang="en-US" sz="5800">
                <a:solidFill>
                  <a:srgbClr val="000000"/>
                </a:solidFill>
                <a:latin typeface="Calibri"/>
                <a:ea typeface="Calibri"/>
                <a:cs typeface="Calibri"/>
                <a:sym typeface="Calibri"/>
              </a:rPr>
              <a:t>.</a:t>
            </a:r>
            <a:endParaRPr/>
          </a:p>
          <a:p>
            <a:pPr indent="-228600" lvl="0" marL="228600" rtl="0" algn="l">
              <a:lnSpc>
                <a:spcPct val="120000"/>
              </a:lnSpc>
              <a:spcBef>
                <a:spcPts val="1000"/>
              </a:spcBef>
              <a:spcAft>
                <a:spcPts val="0"/>
              </a:spcAft>
              <a:buClr>
                <a:srgbClr val="000000"/>
              </a:buClr>
              <a:buSzPct val="100000"/>
              <a:buChar char="•"/>
            </a:pPr>
            <a:r>
              <a:rPr lang="en-US" sz="5800">
                <a:solidFill>
                  <a:srgbClr val="000000"/>
                </a:solidFill>
                <a:latin typeface="Calibri"/>
                <a:ea typeface="Calibri"/>
                <a:cs typeface="Calibri"/>
                <a:sym typeface="Calibri"/>
              </a:rPr>
              <a:t>Installation and reconnection are </a:t>
            </a:r>
            <a:r>
              <a:rPr lang="en-US" sz="5800">
                <a:solidFill>
                  <a:srgbClr val="FF0000"/>
                </a:solidFill>
                <a:latin typeface="Calibri"/>
                <a:ea typeface="Calibri"/>
                <a:cs typeface="Calibri"/>
                <a:sym typeface="Calibri"/>
              </a:rPr>
              <a:t>difficult.</a:t>
            </a:r>
            <a:endParaRPr/>
          </a:p>
          <a:p>
            <a:pPr indent="-228600" lvl="0" marL="228600" rtl="0" algn="l">
              <a:lnSpc>
                <a:spcPct val="120000"/>
              </a:lnSpc>
              <a:spcBef>
                <a:spcPts val="1000"/>
              </a:spcBef>
              <a:spcAft>
                <a:spcPts val="0"/>
              </a:spcAft>
              <a:buClr>
                <a:srgbClr val="FF0000"/>
              </a:buClr>
              <a:buSzPct val="100000"/>
              <a:buChar char="•"/>
            </a:pPr>
            <a:r>
              <a:rPr lang="en-US" sz="5800">
                <a:solidFill>
                  <a:srgbClr val="FF0000"/>
                </a:solidFill>
                <a:latin typeface="Calibri"/>
                <a:ea typeface="Calibri"/>
                <a:cs typeface="Calibri"/>
                <a:sym typeface="Calibri"/>
              </a:rPr>
              <a:t>Bulk of the wiring </a:t>
            </a:r>
            <a:r>
              <a:rPr lang="en-US" sz="5800">
                <a:solidFill>
                  <a:srgbClr val="000000"/>
                </a:solidFill>
                <a:latin typeface="Calibri"/>
                <a:ea typeface="Calibri"/>
                <a:cs typeface="Calibri"/>
                <a:sym typeface="Calibri"/>
              </a:rPr>
              <a:t>can be greater than the available space.</a:t>
            </a:r>
            <a:endParaRPr/>
          </a:p>
          <a:p>
            <a:pPr indent="-228600" lvl="0" marL="228600" rtl="0" algn="l">
              <a:lnSpc>
                <a:spcPct val="120000"/>
              </a:lnSpc>
              <a:spcBef>
                <a:spcPts val="1000"/>
              </a:spcBef>
              <a:spcAft>
                <a:spcPts val="0"/>
              </a:spcAft>
              <a:buClr>
                <a:srgbClr val="000000"/>
              </a:buClr>
              <a:buSzPct val="100000"/>
              <a:buChar char="•"/>
            </a:pPr>
            <a:r>
              <a:rPr lang="en-US" sz="5800">
                <a:solidFill>
                  <a:srgbClr val="000000"/>
                </a:solidFill>
                <a:latin typeface="Calibri"/>
                <a:ea typeface="Calibri"/>
                <a:cs typeface="Calibri"/>
                <a:sym typeface="Calibri"/>
              </a:rPr>
              <a:t>Hence, </a:t>
            </a:r>
            <a:r>
              <a:rPr lang="en-US" sz="5800">
                <a:solidFill>
                  <a:srgbClr val="FF0000"/>
                </a:solidFill>
                <a:latin typeface="Calibri"/>
                <a:ea typeface="Calibri"/>
                <a:cs typeface="Calibri"/>
                <a:sym typeface="Calibri"/>
              </a:rPr>
              <a:t>implemented in a limited fashion, </a:t>
            </a:r>
            <a:r>
              <a:rPr lang="en-US" sz="5800">
                <a:solidFill>
                  <a:srgbClr val="000000"/>
                </a:solidFill>
                <a:latin typeface="Calibri"/>
                <a:ea typeface="Calibri"/>
                <a:cs typeface="Calibri"/>
                <a:sym typeface="Calibri"/>
              </a:rPr>
              <a:t>for example, </a:t>
            </a:r>
            <a:r>
              <a:rPr lang="en-US" sz="5800">
                <a:solidFill>
                  <a:srgbClr val="FF0000"/>
                </a:solidFill>
                <a:latin typeface="Calibri"/>
                <a:ea typeface="Calibri"/>
                <a:cs typeface="Calibri"/>
                <a:sym typeface="Calibri"/>
              </a:rPr>
              <a:t>as a back bone connecting the main    computers </a:t>
            </a:r>
            <a:r>
              <a:rPr lang="en-US" sz="5800">
                <a:solidFill>
                  <a:srgbClr val="000000"/>
                </a:solidFill>
                <a:latin typeface="Calibri"/>
                <a:ea typeface="Calibri"/>
                <a:cs typeface="Calibri"/>
                <a:sym typeface="Calibri"/>
              </a:rPr>
              <a:t>of a hybrid network that can include several other topologies.</a:t>
            </a:r>
            <a:endParaRPr/>
          </a:p>
          <a:p>
            <a:pPr indent="-228600" lvl="0" marL="228600" rtl="0" algn="l">
              <a:lnSpc>
                <a:spcPct val="120000"/>
              </a:lnSpc>
              <a:spcBef>
                <a:spcPts val="1000"/>
              </a:spcBef>
              <a:spcAft>
                <a:spcPts val="0"/>
              </a:spcAft>
              <a:buClr>
                <a:srgbClr val="000000"/>
              </a:buClr>
              <a:buSzPct val="100000"/>
              <a:buChar char="•"/>
            </a:pPr>
            <a:r>
              <a:rPr lang="en-US" sz="5800">
                <a:solidFill>
                  <a:srgbClr val="000000"/>
                </a:solidFill>
                <a:latin typeface="Calibri"/>
                <a:ea typeface="Calibri"/>
                <a:cs typeface="Calibri"/>
                <a:sym typeface="Calibri"/>
              </a:rPr>
              <a:t>One </a:t>
            </a:r>
            <a:r>
              <a:rPr lang="en-US" sz="5800">
                <a:solidFill>
                  <a:srgbClr val="FF0000"/>
                </a:solidFill>
                <a:latin typeface="Calibri"/>
                <a:ea typeface="Calibri"/>
                <a:cs typeface="Calibri"/>
                <a:sym typeface="Calibri"/>
              </a:rPr>
              <a:t>practical example</a:t>
            </a:r>
            <a:r>
              <a:rPr lang="en-US" sz="5800">
                <a:solidFill>
                  <a:srgbClr val="000000"/>
                </a:solidFill>
                <a:latin typeface="Calibri"/>
                <a:ea typeface="Calibri"/>
                <a:cs typeface="Calibri"/>
                <a:sym typeface="Calibri"/>
              </a:rPr>
              <a:t>-the connection of </a:t>
            </a:r>
            <a:r>
              <a:rPr lang="en-US" sz="5800">
                <a:solidFill>
                  <a:srgbClr val="FF0000"/>
                </a:solidFill>
                <a:latin typeface="Calibri"/>
                <a:ea typeface="Calibri"/>
                <a:cs typeface="Calibri"/>
                <a:sym typeface="Calibri"/>
              </a:rPr>
              <a:t>telephone regional offices </a:t>
            </a:r>
            <a:r>
              <a:rPr lang="en-US" sz="5800">
                <a:solidFill>
                  <a:srgbClr val="000000"/>
                </a:solidFill>
                <a:latin typeface="Calibri"/>
                <a:ea typeface="Calibri"/>
                <a:cs typeface="Calibri"/>
                <a:sym typeface="Calibri"/>
              </a:rPr>
              <a:t>in which each regional office needs to be connected to every other regional office.</a:t>
            </a:r>
            <a:endParaRPr/>
          </a:p>
          <a:p>
            <a:pPr indent="-102870" lvl="0" marL="228600" rtl="0" algn="l">
              <a:lnSpc>
                <a:spcPct val="90000"/>
              </a:lnSpc>
              <a:spcBef>
                <a:spcPts val="1000"/>
              </a:spcBef>
              <a:spcAft>
                <a:spcPts val="0"/>
              </a:spcAft>
              <a:buClr>
                <a:schemeClr val="dk1"/>
              </a:buClr>
              <a:buSzPct val="100000"/>
              <a:buNone/>
            </a:pPr>
            <a:r>
              <a:t/>
            </a:r>
            <a:endParaRPr sz="3600">
              <a:solidFill>
                <a:srgbClr val="FF0000"/>
              </a:solidFill>
            </a:endParaRPr>
          </a:p>
        </p:txBody>
      </p:sp>
      <p:sp>
        <p:nvSpPr>
          <p:cNvPr id="439" name="Google Shape;439;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440" name="Google Shape;440;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2"/>
          <p:cNvSpPr txBox="1"/>
          <p:nvPr>
            <p:ph type="title"/>
          </p:nvPr>
        </p:nvSpPr>
        <p:spPr>
          <a:xfrm>
            <a:off x="838200" y="78046"/>
            <a:ext cx="10515600" cy="90014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4400"/>
              <a:buFont typeface="Calibri"/>
              <a:buNone/>
            </a:pPr>
            <a:r>
              <a:rPr b="1" lang="en-US">
                <a:solidFill>
                  <a:srgbClr val="FF0000"/>
                </a:solidFill>
              </a:rPr>
              <a:t>2. Star Topology</a:t>
            </a:r>
            <a:endParaRPr/>
          </a:p>
        </p:txBody>
      </p:sp>
      <p:pic>
        <p:nvPicPr>
          <p:cNvPr id="446" name="Google Shape;446;p62"/>
          <p:cNvPicPr preferRelativeResize="0"/>
          <p:nvPr>
            <p:ph idx="1" type="body"/>
          </p:nvPr>
        </p:nvPicPr>
        <p:blipFill rotWithShape="1">
          <a:blip r:embed="rId3">
            <a:alphaModFix/>
          </a:blip>
          <a:srcRect b="0" l="0" r="0" t="0"/>
          <a:stretch/>
        </p:blipFill>
        <p:spPr>
          <a:xfrm>
            <a:off x="6687879" y="244544"/>
            <a:ext cx="5053612" cy="3965945"/>
          </a:xfrm>
          <a:prstGeom prst="rect">
            <a:avLst/>
          </a:prstGeom>
          <a:noFill/>
          <a:ln>
            <a:noFill/>
          </a:ln>
        </p:spPr>
      </p:pic>
      <p:sp>
        <p:nvSpPr>
          <p:cNvPr id="447" name="Google Shape;447;p6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448" name="Google Shape;448;p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49" name="Google Shape;449;p62"/>
          <p:cNvSpPr txBox="1"/>
          <p:nvPr/>
        </p:nvSpPr>
        <p:spPr>
          <a:xfrm>
            <a:off x="754912" y="978195"/>
            <a:ext cx="5837274" cy="6001643"/>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rgbClr val="000000"/>
              </a:buClr>
              <a:buSzPts val="3200"/>
              <a:buFont typeface="Calibri"/>
              <a:buChar char="-"/>
            </a:pPr>
            <a:r>
              <a:rPr lang="en-US" sz="3200">
                <a:solidFill>
                  <a:srgbClr val="000000"/>
                </a:solidFill>
                <a:latin typeface="Calibri"/>
                <a:ea typeface="Calibri"/>
                <a:cs typeface="Calibri"/>
                <a:sym typeface="Calibri"/>
              </a:rPr>
              <a:t>Each device has </a:t>
            </a:r>
            <a:r>
              <a:rPr lang="en-US" sz="3200">
                <a:solidFill>
                  <a:srgbClr val="FF0000"/>
                </a:solidFill>
                <a:latin typeface="Calibri"/>
                <a:ea typeface="Calibri"/>
                <a:cs typeface="Calibri"/>
                <a:sym typeface="Calibri"/>
              </a:rPr>
              <a:t>a dedicated point-to-point link only to a central controller</a:t>
            </a:r>
            <a:r>
              <a:rPr lang="en-US" sz="3200">
                <a:solidFill>
                  <a:srgbClr val="000000"/>
                </a:solidFill>
                <a:latin typeface="Calibri"/>
                <a:ea typeface="Calibri"/>
                <a:cs typeface="Calibri"/>
                <a:sym typeface="Calibri"/>
              </a:rPr>
              <a:t>, called a </a:t>
            </a:r>
            <a:r>
              <a:rPr lang="en-US" sz="3200">
                <a:solidFill>
                  <a:srgbClr val="FF0000"/>
                </a:solidFill>
                <a:latin typeface="Calibri"/>
                <a:ea typeface="Calibri"/>
                <a:cs typeface="Calibri"/>
                <a:sym typeface="Calibri"/>
              </a:rPr>
              <a:t>hub</a:t>
            </a:r>
            <a:r>
              <a:rPr lang="en-US" sz="3200">
                <a:solidFill>
                  <a:srgbClr val="000000"/>
                </a:solidFill>
                <a:latin typeface="Calibri"/>
                <a:ea typeface="Calibri"/>
                <a:cs typeface="Calibri"/>
                <a:sym typeface="Calibri"/>
              </a:rPr>
              <a:t>.</a:t>
            </a:r>
            <a:endParaRPr/>
          </a:p>
          <a:p>
            <a:pPr indent="0" lvl="0" marL="0" marR="0" rtl="0" algn="l">
              <a:spcBef>
                <a:spcPts val="0"/>
              </a:spcBef>
              <a:spcAft>
                <a:spcPts val="0"/>
              </a:spcAft>
              <a:buNone/>
            </a:pPr>
            <a:r>
              <a:rPr lang="en-US" sz="3200">
                <a:solidFill>
                  <a:srgbClr val="000000"/>
                </a:solidFill>
                <a:latin typeface="Calibri"/>
                <a:ea typeface="Calibri"/>
                <a:cs typeface="Calibri"/>
                <a:sym typeface="Calibri"/>
              </a:rPr>
              <a:t> </a:t>
            </a:r>
            <a:endParaRPr/>
          </a:p>
          <a:p>
            <a:pPr indent="-457200" lvl="0" marL="457200" marR="0" rtl="0" algn="l">
              <a:spcBef>
                <a:spcPts val="0"/>
              </a:spcBef>
              <a:spcAft>
                <a:spcPts val="0"/>
              </a:spcAft>
              <a:buClr>
                <a:srgbClr val="000000"/>
              </a:buClr>
              <a:buSzPts val="3200"/>
              <a:buFont typeface="Calibri"/>
              <a:buChar char="-"/>
            </a:pPr>
            <a:r>
              <a:rPr lang="en-US" sz="3200">
                <a:solidFill>
                  <a:srgbClr val="000000"/>
                </a:solidFill>
                <a:latin typeface="Calibri"/>
                <a:ea typeface="Calibri"/>
                <a:cs typeface="Calibri"/>
                <a:sym typeface="Calibri"/>
              </a:rPr>
              <a:t>The devices are not directly linked to one another –no </a:t>
            </a:r>
            <a:r>
              <a:rPr lang="en-US" sz="3200">
                <a:solidFill>
                  <a:srgbClr val="FF0000"/>
                </a:solidFill>
                <a:latin typeface="Calibri"/>
                <a:ea typeface="Calibri"/>
                <a:cs typeface="Calibri"/>
                <a:sym typeface="Calibri"/>
              </a:rPr>
              <a:t>direct traffic between devices. </a:t>
            </a:r>
            <a:endParaRPr/>
          </a:p>
          <a:p>
            <a:pPr indent="0" lvl="0" marL="0" marR="0" rtl="0" algn="l">
              <a:spcBef>
                <a:spcPts val="0"/>
              </a:spcBef>
              <a:spcAft>
                <a:spcPts val="0"/>
              </a:spcAft>
              <a:buNone/>
            </a:pPr>
            <a:r>
              <a:t/>
            </a:r>
            <a:endParaRPr sz="3200">
              <a:solidFill>
                <a:srgbClr val="FF0000"/>
              </a:solidFill>
              <a:latin typeface="Calibri"/>
              <a:ea typeface="Calibri"/>
              <a:cs typeface="Calibri"/>
              <a:sym typeface="Calibri"/>
            </a:endParaRPr>
          </a:p>
          <a:p>
            <a:pPr indent="0" lvl="0" marL="0" marR="0" rtl="0" algn="l">
              <a:spcBef>
                <a:spcPts val="0"/>
              </a:spcBef>
              <a:spcAft>
                <a:spcPts val="0"/>
              </a:spcAft>
              <a:buNone/>
            </a:pPr>
            <a:r>
              <a:rPr lang="en-US" sz="3200">
                <a:solidFill>
                  <a:srgbClr val="000000"/>
                </a:solidFill>
                <a:latin typeface="Arial"/>
                <a:ea typeface="Arial"/>
                <a:cs typeface="Arial"/>
                <a:sym typeface="Arial"/>
              </a:rPr>
              <a:t>-  </a:t>
            </a:r>
            <a:r>
              <a:rPr lang="en-US" sz="3200">
                <a:solidFill>
                  <a:srgbClr val="000000"/>
                </a:solidFill>
                <a:latin typeface="Calibri"/>
                <a:ea typeface="Calibri"/>
                <a:cs typeface="Calibri"/>
                <a:sym typeface="Calibri"/>
              </a:rPr>
              <a:t>Controller acts as an </a:t>
            </a:r>
            <a:r>
              <a:rPr lang="en-US" sz="3200">
                <a:solidFill>
                  <a:srgbClr val="FF0000"/>
                </a:solidFill>
                <a:latin typeface="Calibri"/>
                <a:ea typeface="Calibri"/>
                <a:cs typeface="Calibri"/>
                <a:sym typeface="Calibri"/>
              </a:rPr>
              <a:t>exchange: </a:t>
            </a:r>
            <a:r>
              <a:rPr lang="en-US" sz="3200">
                <a:solidFill>
                  <a:srgbClr val="000000"/>
                </a:solidFill>
                <a:latin typeface="Calibri"/>
                <a:ea typeface="Calibri"/>
                <a:cs typeface="Calibri"/>
                <a:sym typeface="Calibri"/>
              </a:rPr>
              <a:t>If Device1 wants to communicate to Device2, D1-&gt; controller-&gt;D2   </a:t>
            </a:r>
            <a:endParaRPr/>
          </a:p>
          <a:p>
            <a:pPr indent="0" lvl="0" marL="0" marR="0" rtl="0" algn="l">
              <a:spcBef>
                <a:spcPts val="0"/>
              </a:spcBef>
              <a:spcAft>
                <a:spcPts val="0"/>
              </a:spcAft>
              <a:buNone/>
            </a:pPr>
            <a:r>
              <a:t/>
            </a:r>
            <a:endParaRPr sz="3200">
              <a:solidFill>
                <a:srgbClr val="000000"/>
              </a:solidFill>
              <a:latin typeface="Calibri"/>
              <a:ea typeface="Calibri"/>
              <a:cs typeface="Calibri"/>
              <a:sym typeface="Calibri"/>
            </a:endParaRPr>
          </a:p>
        </p:txBody>
      </p:sp>
      <p:sp>
        <p:nvSpPr>
          <p:cNvPr id="450" name="Google Shape;450;p62"/>
          <p:cNvSpPr txBox="1"/>
          <p:nvPr/>
        </p:nvSpPr>
        <p:spPr>
          <a:xfrm>
            <a:off x="7081284" y="4528327"/>
            <a:ext cx="4660207"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000000"/>
                </a:solidFill>
                <a:latin typeface="Calibri"/>
                <a:ea typeface="Calibri"/>
                <a:cs typeface="Calibri"/>
                <a:sym typeface="Calibri"/>
              </a:rPr>
              <a:t>- The star topology is used in </a:t>
            </a:r>
            <a:r>
              <a:rPr lang="en-US" sz="3200">
                <a:solidFill>
                  <a:srgbClr val="FF0000"/>
                </a:solidFill>
                <a:latin typeface="Calibri"/>
                <a:ea typeface="Calibri"/>
                <a:cs typeface="Calibri"/>
                <a:sym typeface="Calibri"/>
              </a:rPr>
              <a:t>local-area networks (LANs).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3"/>
          <p:cNvSpPr txBox="1"/>
          <p:nvPr>
            <p:ph idx="1" type="body"/>
          </p:nvPr>
        </p:nvSpPr>
        <p:spPr>
          <a:xfrm>
            <a:off x="838200" y="127591"/>
            <a:ext cx="10515600" cy="6049373"/>
          </a:xfrm>
          <a:prstGeom prst="rect">
            <a:avLst/>
          </a:prstGeom>
          <a:noFill/>
          <a:ln>
            <a:noFill/>
          </a:ln>
        </p:spPr>
        <p:txBody>
          <a:bodyPr anchorCtr="0" anchor="t" bIns="45700" lIns="91425" spcFirstLastPara="1" rIns="91425" wrap="square" tIns="45700">
            <a:normAutofit fontScale="40000" lnSpcReduction="20000"/>
          </a:bodyPr>
          <a:lstStyle/>
          <a:p>
            <a:pPr indent="-228600" lvl="0" marL="228600" rtl="0" algn="l">
              <a:lnSpc>
                <a:spcPct val="90000"/>
              </a:lnSpc>
              <a:spcBef>
                <a:spcPts val="0"/>
              </a:spcBef>
              <a:spcAft>
                <a:spcPts val="0"/>
              </a:spcAft>
              <a:buClr>
                <a:srgbClr val="FF0000"/>
              </a:buClr>
              <a:buSzPct val="100000"/>
              <a:buChar char="•"/>
            </a:pPr>
            <a:r>
              <a:rPr b="1" lang="en-US" sz="9000" u="sng">
                <a:solidFill>
                  <a:srgbClr val="FF0000"/>
                </a:solidFill>
              </a:rPr>
              <a:t>Advantages</a:t>
            </a:r>
            <a:endParaRPr/>
          </a:p>
          <a:p>
            <a:pPr indent="0" lvl="0" marL="0" rtl="0" algn="l">
              <a:lnSpc>
                <a:spcPct val="90000"/>
              </a:lnSpc>
              <a:spcBef>
                <a:spcPts val="1000"/>
              </a:spcBef>
              <a:spcAft>
                <a:spcPts val="0"/>
              </a:spcAft>
              <a:buClr>
                <a:schemeClr val="dk1"/>
              </a:buClr>
              <a:buSzPct val="100000"/>
              <a:buNone/>
            </a:pPr>
            <a:r>
              <a:t/>
            </a:r>
            <a:endParaRPr b="1" sz="4600" u="sng">
              <a:solidFill>
                <a:srgbClr val="FF0000"/>
              </a:solidFill>
            </a:endParaRPr>
          </a:p>
          <a:p>
            <a:pPr indent="0" lvl="0" marL="0" rtl="0" algn="l">
              <a:lnSpc>
                <a:spcPct val="90000"/>
              </a:lnSpc>
              <a:spcBef>
                <a:spcPts val="1000"/>
              </a:spcBef>
              <a:spcAft>
                <a:spcPts val="0"/>
              </a:spcAft>
              <a:buClr>
                <a:srgbClr val="000000"/>
              </a:buClr>
              <a:buSzPct val="100000"/>
              <a:buNone/>
            </a:pPr>
            <a:r>
              <a:rPr lang="en-US" sz="7000">
                <a:solidFill>
                  <a:srgbClr val="000000"/>
                </a:solidFill>
                <a:latin typeface="Calibri"/>
                <a:ea typeface="Calibri"/>
                <a:cs typeface="Calibri"/>
                <a:sym typeface="Calibri"/>
              </a:rPr>
              <a:t>- </a:t>
            </a:r>
            <a:r>
              <a:rPr lang="en-US" sz="8000">
                <a:solidFill>
                  <a:srgbClr val="FF0000"/>
                </a:solidFill>
                <a:latin typeface="Calibri"/>
                <a:ea typeface="Calibri"/>
                <a:cs typeface="Calibri"/>
                <a:sym typeface="Calibri"/>
              </a:rPr>
              <a:t>Less expensive than a mesh topology </a:t>
            </a:r>
            <a:r>
              <a:rPr lang="en-US" sz="8000">
                <a:solidFill>
                  <a:srgbClr val="000000"/>
                </a:solidFill>
                <a:latin typeface="Calibri"/>
                <a:ea typeface="Calibri"/>
                <a:cs typeface="Calibri"/>
                <a:sym typeface="Calibri"/>
              </a:rPr>
              <a:t>each device needs only one link and one I/O port to connect it to any number of others (less cabling).</a:t>
            </a:r>
            <a:endParaRPr/>
          </a:p>
          <a:p>
            <a:pPr indent="0" lvl="0" marL="0" rtl="0" algn="l">
              <a:lnSpc>
                <a:spcPct val="90000"/>
              </a:lnSpc>
              <a:spcBef>
                <a:spcPts val="1000"/>
              </a:spcBef>
              <a:spcAft>
                <a:spcPts val="0"/>
              </a:spcAft>
              <a:buClr>
                <a:srgbClr val="FF0000"/>
              </a:buClr>
              <a:buSzPct val="100000"/>
              <a:buNone/>
            </a:pPr>
            <a:r>
              <a:rPr lang="en-US" sz="8000">
                <a:solidFill>
                  <a:srgbClr val="FF0000"/>
                </a:solidFill>
                <a:latin typeface="Calibri"/>
                <a:ea typeface="Calibri"/>
                <a:cs typeface="Calibri"/>
                <a:sym typeface="Calibri"/>
              </a:rPr>
              <a:t>- Easy to install </a:t>
            </a:r>
            <a:r>
              <a:rPr lang="en-US" sz="8000">
                <a:solidFill>
                  <a:srgbClr val="000000"/>
                </a:solidFill>
                <a:latin typeface="Calibri"/>
                <a:ea typeface="Calibri"/>
                <a:cs typeface="Calibri"/>
                <a:sym typeface="Calibri"/>
              </a:rPr>
              <a:t>and reconfigure. </a:t>
            </a:r>
            <a:endParaRPr/>
          </a:p>
          <a:p>
            <a:pPr indent="-228600" lvl="0" marL="228600" rtl="0" algn="l">
              <a:lnSpc>
                <a:spcPct val="90000"/>
              </a:lnSpc>
              <a:spcBef>
                <a:spcPts val="1000"/>
              </a:spcBef>
              <a:spcAft>
                <a:spcPts val="0"/>
              </a:spcAft>
              <a:buClr>
                <a:srgbClr val="FF0000"/>
              </a:buClr>
              <a:buSzPct val="100000"/>
              <a:buFont typeface="Calibri"/>
              <a:buChar char="-"/>
            </a:pPr>
            <a:r>
              <a:rPr lang="en-US" sz="8000">
                <a:solidFill>
                  <a:srgbClr val="FF0000"/>
                </a:solidFill>
                <a:latin typeface="Calibri"/>
                <a:ea typeface="Calibri"/>
                <a:cs typeface="Calibri"/>
                <a:sym typeface="Calibri"/>
              </a:rPr>
              <a:t>Additions and deletions </a:t>
            </a:r>
            <a:r>
              <a:rPr lang="en-US" sz="8000">
                <a:solidFill>
                  <a:srgbClr val="000000"/>
                </a:solidFill>
                <a:latin typeface="Calibri"/>
                <a:ea typeface="Calibri"/>
                <a:cs typeface="Calibri"/>
                <a:sym typeface="Calibri"/>
              </a:rPr>
              <a:t>involve only one connection: between that device and the hub.</a:t>
            </a:r>
            <a:endParaRPr/>
          </a:p>
          <a:p>
            <a:pPr indent="-58420" lvl="0" marL="228600" rtl="0" algn="l">
              <a:lnSpc>
                <a:spcPct val="90000"/>
              </a:lnSpc>
              <a:spcBef>
                <a:spcPts val="1000"/>
              </a:spcBef>
              <a:spcAft>
                <a:spcPts val="0"/>
              </a:spcAft>
              <a:buClr>
                <a:schemeClr val="dk1"/>
              </a:buClr>
              <a:buSzPct val="100000"/>
              <a:buNone/>
            </a:pPr>
            <a:r>
              <a:t/>
            </a:r>
            <a:endParaRPr sz="6700">
              <a:solidFill>
                <a:srgbClr val="FF0000"/>
              </a:solidFill>
              <a:latin typeface="Calibri"/>
              <a:ea typeface="Calibri"/>
              <a:cs typeface="Calibri"/>
              <a:sym typeface="Calibri"/>
            </a:endParaRPr>
          </a:p>
          <a:p>
            <a:pPr indent="0" lvl="0" marL="0" rtl="0" algn="l">
              <a:lnSpc>
                <a:spcPct val="90000"/>
              </a:lnSpc>
              <a:spcBef>
                <a:spcPts val="1000"/>
              </a:spcBef>
              <a:spcAft>
                <a:spcPts val="0"/>
              </a:spcAft>
              <a:buClr>
                <a:srgbClr val="FF0000"/>
              </a:buClr>
              <a:buSzPct val="100000"/>
              <a:buNone/>
            </a:pPr>
            <a:r>
              <a:rPr lang="en-US" sz="8000">
                <a:solidFill>
                  <a:srgbClr val="FF0000"/>
                </a:solidFill>
                <a:latin typeface="Calibri"/>
                <a:ea typeface="Calibri"/>
                <a:cs typeface="Calibri"/>
                <a:sym typeface="Calibri"/>
              </a:rPr>
              <a:t>- Robustness </a:t>
            </a:r>
            <a:r>
              <a:rPr lang="en-US" sz="8000">
                <a:solidFill>
                  <a:srgbClr val="000000"/>
                </a:solidFill>
                <a:latin typeface="Calibri"/>
                <a:ea typeface="Calibri"/>
                <a:cs typeface="Calibri"/>
                <a:sym typeface="Calibri"/>
              </a:rPr>
              <a:t>if one link fails, only that link is affected. </a:t>
            </a:r>
            <a:endParaRPr/>
          </a:p>
          <a:p>
            <a:pPr indent="0" lvl="0" marL="0" rtl="0" algn="l">
              <a:lnSpc>
                <a:spcPct val="90000"/>
              </a:lnSpc>
              <a:spcBef>
                <a:spcPts val="1000"/>
              </a:spcBef>
              <a:spcAft>
                <a:spcPts val="0"/>
              </a:spcAft>
              <a:buClr>
                <a:srgbClr val="000000"/>
              </a:buClr>
              <a:buSzPct val="100000"/>
              <a:buNone/>
            </a:pPr>
            <a:r>
              <a:rPr lang="en-US" sz="8000">
                <a:solidFill>
                  <a:srgbClr val="000000"/>
                </a:solidFill>
                <a:latin typeface="Calibri"/>
                <a:ea typeface="Calibri"/>
                <a:cs typeface="Calibri"/>
                <a:sym typeface="Calibri"/>
              </a:rPr>
              <a:t>All other links remain active, easy fault identification and fault isolation.</a:t>
            </a:r>
            <a:endParaRPr/>
          </a:p>
          <a:p>
            <a:pPr indent="0" lvl="0" marL="0" rtl="0" algn="l">
              <a:lnSpc>
                <a:spcPct val="90000"/>
              </a:lnSpc>
              <a:spcBef>
                <a:spcPts val="1000"/>
              </a:spcBef>
              <a:spcAft>
                <a:spcPts val="0"/>
              </a:spcAft>
              <a:buClr>
                <a:srgbClr val="000000"/>
              </a:buClr>
              <a:buSzPct val="100000"/>
              <a:buNone/>
            </a:pPr>
            <a:r>
              <a:rPr lang="en-US" sz="8000">
                <a:solidFill>
                  <a:srgbClr val="000000"/>
                </a:solidFill>
                <a:latin typeface="Calibri"/>
                <a:ea typeface="Calibri"/>
                <a:cs typeface="Calibri"/>
                <a:sym typeface="Calibri"/>
              </a:rPr>
              <a:t>When hub is working, it can be used to monitor link problems and bypass defective links.</a:t>
            </a:r>
            <a:endParaRPr/>
          </a:p>
          <a:p>
            <a:pPr indent="0" lvl="0" marL="0" rtl="0" algn="l">
              <a:lnSpc>
                <a:spcPct val="90000"/>
              </a:lnSpc>
              <a:spcBef>
                <a:spcPts val="1000"/>
              </a:spcBef>
              <a:spcAft>
                <a:spcPts val="0"/>
              </a:spcAft>
              <a:buClr>
                <a:srgbClr val="000000"/>
              </a:buClr>
              <a:buSzPct val="100000"/>
              <a:buNone/>
            </a:pPr>
            <a:r>
              <a:rPr lang="en-US" sz="4600">
                <a:solidFill>
                  <a:srgbClr val="000000"/>
                </a:solidFill>
                <a:latin typeface="Calibri"/>
                <a:ea typeface="Calibri"/>
                <a:cs typeface="Calibri"/>
                <a:sym typeface="Calibri"/>
              </a:rPr>
              <a:t> </a:t>
            </a:r>
            <a:endParaRPr/>
          </a:p>
          <a:p>
            <a:pPr indent="-137160" lvl="0" marL="228600" rtl="0" algn="l">
              <a:lnSpc>
                <a:spcPct val="90000"/>
              </a:lnSpc>
              <a:spcBef>
                <a:spcPts val="1000"/>
              </a:spcBef>
              <a:spcAft>
                <a:spcPts val="0"/>
              </a:spcAft>
              <a:buClr>
                <a:schemeClr val="dk1"/>
              </a:buClr>
              <a:buSzPct val="100000"/>
              <a:buNone/>
            </a:pPr>
            <a:r>
              <a:t/>
            </a:r>
            <a:endParaRPr sz="3600">
              <a:solidFill>
                <a:srgbClr val="000000"/>
              </a:solidFill>
              <a:latin typeface="Calibri"/>
              <a:ea typeface="Calibri"/>
              <a:cs typeface="Calibri"/>
              <a:sym typeface="Calibri"/>
            </a:endParaRPr>
          </a:p>
          <a:p>
            <a:pPr indent="0" lvl="0" marL="0" rtl="0" algn="l">
              <a:lnSpc>
                <a:spcPct val="90000"/>
              </a:lnSpc>
              <a:spcBef>
                <a:spcPts val="1000"/>
              </a:spcBef>
              <a:spcAft>
                <a:spcPts val="0"/>
              </a:spcAft>
              <a:buClr>
                <a:schemeClr val="dk1"/>
              </a:buClr>
              <a:buSzPct val="100000"/>
              <a:buNone/>
            </a:pPr>
            <a:r>
              <a:t/>
            </a:r>
            <a:endParaRPr b="1" sz="3600"/>
          </a:p>
        </p:txBody>
      </p:sp>
      <p:sp>
        <p:nvSpPr>
          <p:cNvPr id="456" name="Google Shape;456;p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457" name="Google Shape;457;p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4"/>
          <p:cNvSpPr txBox="1"/>
          <p:nvPr>
            <p:ph idx="1" type="body"/>
          </p:nvPr>
        </p:nvSpPr>
        <p:spPr>
          <a:xfrm>
            <a:off x="838200" y="510363"/>
            <a:ext cx="10515600" cy="56666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FF0000"/>
              </a:buClr>
              <a:buSzPts val="3600"/>
              <a:buChar char="•"/>
            </a:pPr>
            <a:r>
              <a:rPr b="1" lang="en-US" sz="3600" u="sng">
                <a:solidFill>
                  <a:srgbClr val="FF0000"/>
                </a:solidFill>
              </a:rPr>
              <a:t>Disadvantages</a:t>
            </a:r>
            <a:endParaRPr/>
          </a:p>
          <a:p>
            <a:pPr indent="0" lvl="0" marL="0" rtl="0" algn="l">
              <a:lnSpc>
                <a:spcPct val="90000"/>
              </a:lnSpc>
              <a:spcBef>
                <a:spcPts val="1000"/>
              </a:spcBef>
              <a:spcAft>
                <a:spcPts val="0"/>
              </a:spcAft>
              <a:buClr>
                <a:schemeClr val="dk1"/>
              </a:buClr>
              <a:buSzPts val="2400"/>
              <a:buNone/>
            </a:pPr>
            <a:r>
              <a:t/>
            </a:r>
            <a:endParaRPr sz="2400">
              <a:solidFill>
                <a:srgbClr val="000000"/>
              </a:solidFill>
              <a:latin typeface="Calibri"/>
              <a:ea typeface="Calibri"/>
              <a:cs typeface="Calibri"/>
              <a:sym typeface="Calibri"/>
            </a:endParaRPr>
          </a:p>
          <a:p>
            <a:pPr indent="-228600" lvl="0" marL="228600" rtl="0" algn="l">
              <a:lnSpc>
                <a:spcPct val="90000"/>
              </a:lnSpc>
              <a:spcBef>
                <a:spcPts val="1000"/>
              </a:spcBef>
              <a:spcAft>
                <a:spcPts val="0"/>
              </a:spcAft>
              <a:buClr>
                <a:srgbClr val="FF0000"/>
              </a:buClr>
              <a:buSzPts val="3600"/>
              <a:buChar char="•"/>
            </a:pPr>
            <a:r>
              <a:rPr lang="en-US" sz="3600">
                <a:solidFill>
                  <a:srgbClr val="FF0000"/>
                </a:solidFill>
                <a:latin typeface="Calibri"/>
                <a:ea typeface="Calibri"/>
                <a:cs typeface="Calibri"/>
                <a:sym typeface="Calibri"/>
              </a:rPr>
              <a:t>Dependency </a:t>
            </a:r>
            <a:r>
              <a:rPr lang="en-US" sz="3600">
                <a:solidFill>
                  <a:srgbClr val="000000"/>
                </a:solidFill>
                <a:latin typeface="Calibri"/>
                <a:ea typeface="Calibri"/>
                <a:cs typeface="Calibri"/>
                <a:sym typeface="Calibri"/>
              </a:rPr>
              <a:t>on one single point, the hub. </a:t>
            </a:r>
            <a:endParaRPr/>
          </a:p>
          <a:p>
            <a:pPr indent="-228600" lvl="0" marL="228600" rtl="0" algn="l">
              <a:lnSpc>
                <a:spcPct val="90000"/>
              </a:lnSpc>
              <a:spcBef>
                <a:spcPts val="1000"/>
              </a:spcBef>
              <a:spcAft>
                <a:spcPts val="0"/>
              </a:spcAft>
              <a:buClr>
                <a:srgbClr val="000000"/>
              </a:buClr>
              <a:buSzPts val="3600"/>
              <a:buChar char="•"/>
            </a:pPr>
            <a:r>
              <a:rPr lang="en-US" sz="3600">
                <a:solidFill>
                  <a:srgbClr val="000000"/>
                </a:solidFill>
                <a:latin typeface="Calibri"/>
                <a:ea typeface="Calibri"/>
                <a:cs typeface="Calibri"/>
                <a:sym typeface="Calibri"/>
              </a:rPr>
              <a:t>If the hub goes down, </a:t>
            </a:r>
            <a:r>
              <a:rPr lang="en-US" sz="3600">
                <a:solidFill>
                  <a:srgbClr val="FF0000"/>
                </a:solidFill>
                <a:latin typeface="Calibri"/>
                <a:ea typeface="Calibri"/>
                <a:cs typeface="Calibri"/>
                <a:sym typeface="Calibri"/>
              </a:rPr>
              <a:t>the whole system is dead</a:t>
            </a:r>
            <a:r>
              <a:rPr lang="en-US" sz="3600">
                <a:solidFill>
                  <a:srgbClr val="000000"/>
                </a:solidFill>
                <a:latin typeface="Calibri"/>
                <a:ea typeface="Calibri"/>
                <a:cs typeface="Calibri"/>
                <a:sym typeface="Calibri"/>
              </a:rPr>
              <a:t>. </a:t>
            </a:r>
            <a:endParaRPr/>
          </a:p>
          <a:p>
            <a:pPr indent="-228600" lvl="0" marL="228600" rtl="0" algn="l">
              <a:lnSpc>
                <a:spcPct val="90000"/>
              </a:lnSpc>
              <a:spcBef>
                <a:spcPts val="1000"/>
              </a:spcBef>
              <a:spcAft>
                <a:spcPts val="0"/>
              </a:spcAft>
              <a:buClr>
                <a:srgbClr val="FF0000"/>
              </a:buClr>
              <a:buSzPts val="3600"/>
              <a:buChar char="•"/>
            </a:pPr>
            <a:r>
              <a:rPr lang="en-US" sz="3600">
                <a:solidFill>
                  <a:srgbClr val="FF0000"/>
                </a:solidFill>
                <a:latin typeface="Calibri"/>
                <a:ea typeface="Calibri"/>
                <a:cs typeface="Calibri"/>
                <a:sym typeface="Calibri"/>
              </a:rPr>
              <a:t>Cabling is better than mesh </a:t>
            </a:r>
            <a:r>
              <a:rPr lang="en-US" sz="3600">
                <a:solidFill>
                  <a:srgbClr val="000000"/>
                </a:solidFill>
                <a:latin typeface="Calibri"/>
                <a:ea typeface="Calibri"/>
                <a:cs typeface="Calibri"/>
                <a:sym typeface="Calibri"/>
              </a:rPr>
              <a:t>but </a:t>
            </a:r>
            <a:r>
              <a:rPr lang="en-US" sz="3600">
                <a:solidFill>
                  <a:srgbClr val="FF0000"/>
                </a:solidFill>
                <a:latin typeface="Calibri"/>
                <a:ea typeface="Calibri"/>
                <a:cs typeface="Calibri"/>
                <a:sym typeface="Calibri"/>
              </a:rPr>
              <a:t>inefficient compared to ring or bus. </a:t>
            </a:r>
            <a:endParaRPr/>
          </a:p>
          <a:p>
            <a:pPr indent="-228600" lvl="0" marL="228600" rtl="0" algn="l">
              <a:lnSpc>
                <a:spcPct val="90000"/>
              </a:lnSpc>
              <a:spcBef>
                <a:spcPts val="1000"/>
              </a:spcBef>
              <a:spcAft>
                <a:spcPts val="0"/>
              </a:spcAft>
              <a:buClr>
                <a:srgbClr val="000000"/>
              </a:buClr>
              <a:buSzPts val="3600"/>
              <a:buChar char="•"/>
            </a:pPr>
            <a:r>
              <a:rPr lang="en-US" sz="3600">
                <a:solidFill>
                  <a:srgbClr val="000000"/>
                </a:solidFill>
                <a:latin typeface="Calibri"/>
                <a:ea typeface="Calibri"/>
                <a:cs typeface="Calibri"/>
                <a:sym typeface="Calibri"/>
              </a:rPr>
              <a:t>High-speed LANs often use a star topology with a central hub. </a:t>
            </a:r>
            <a:endParaRPr/>
          </a:p>
          <a:p>
            <a:pPr indent="0" lvl="0" marL="0" rtl="0" algn="l">
              <a:lnSpc>
                <a:spcPct val="90000"/>
              </a:lnSpc>
              <a:spcBef>
                <a:spcPts val="1000"/>
              </a:spcBef>
              <a:spcAft>
                <a:spcPts val="0"/>
              </a:spcAft>
              <a:buClr>
                <a:schemeClr val="dk1"/>
              </a:buClr>
              <a:buSzPts val="3600"/>
              <a:buNone/>
            </a:pPr>
            <a:r>
              <a:t/>
            </a:r>
            <a:endParaRPr b="1" sz="3600"/>
          </a:p>
        </p:txBody>
      </p:sp>
      <p:sp>
        <p:nvSpPr>
          <p:cNvPr id="463" name="Google Shape;463;p6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464" name="Google Shape;464;p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Evaluation</a:t>
            </a:r>
            <a:endParaRPr b="1"/>
          </a:p>
        </p:txBody>
      </p:sp>
      <p:graphicFrame>
        <p:nvGraphicFramePr>
          <p:cNvPr id="193" name="Google Shape;193;p29"/>
          <p:cNvGraphicFramePr/>
          <p:nvPr/>
        </p:nvGraphicFramePr>
        <p:xfrm>
          <a:off x="3048001" y="2558473"/>
          <a:ext cx="3000000" cy="3000000"/>
        </p:xfrm>
        <a:graphic>
          <a:graphicData uri="http://schemas.openxmlformats.org/drawingml/2006/table">
            <a:tbl>
              <a:tblPr>
                <a:noFill/>
                <a:tableStyleId>{3BE08EC4-72A7-420E-A788-60EC6BA462DD}</a:tableStyleId>
              </a:tblPr>
              <a:tblGrid>
                <a:gridCol w="2240925"/>
                <a:gridCol w="2087700"/>
                <a:gridCol w="1716575"/>
              </a:tblGrid>
              <a:tr h="269425">
                <a:tc>
                  <a:txBody>
                    <a:bodyPr/>
                    <a:lstStyle/>
                    <a:p>
                      <a:pPr indent="0" lvl="0" marL="0" marR="0" rtl="0" algn="ctr">
                        <a:spcBef>
                          <a:spcPts val="0"/>
                        </a:spcBef>
                        <a:spcAft>
                          <a:spcPts val="0"/>
                        </a:spcAft>
                        <a:buNone/>
                      </a:pPr>
                      <a:r>
                        <a:rPr b="1" lang="en-US" sz="1100" u="none" cap="none" strike="noStrike">
                          <a:solidFill>
                            <a:srgbClr val="222222"/>
                          </a:solidFill>
                          <a:latin typeface="Times New Roman"/>
                          <a:ea typeface="Times New Roman"/>
                          <a:cs typeface="Times New Roman"/>
                          <a:sym typeface="Times New Roman"/>
                        </a:rPr>
                        <a:t>Tool</a:t>
                      </a:r>
                      <a:endParaRPr sz="1100" u="none" cap="none" strike="noStrike">
                        <a:latin typeface="Times New Roman"/>
                        <a:ea typeface="Times New Roman"/>
                        <a:cs typeface="Times New Roman"/>
                        <a:sym typeface="Times New Roman"/>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cap="none" strike="noStrike">
                          <a:solidFill>
                            <a:srgbClr val="222222"/>
                          </a:solidFill>
                          <a:latin typeface="Times New Roman"/>
                          <a:ea typeface="Times New Roman"/>
                          <a:cs typeface="Times New Roman"/>
                          <a:sym typeface="Times New Roman"/>
                        </a:rPr>
                        <a:t>Remarks</a:t>
                      </a:r>
                      <a:endParaRPr sz="1100" u="none" cap="none" strike="noStrike">
                        <a:latin typeface="Times New Roman"/>
                        <a:ea typeface="Times New Roman"/>
                        <a:cs typeface="Times New Roman"/>
                        <a:sym typeface="Times New Roman"/>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cap="none" strike="noStrike">
                          <a:solidFill>
                            <a:srgbClr val="222222"/>
                          </a:solidFill>
                          <a:latin typeface="Times New Roman"/>
                          <a:ea typeface="Times New Roman"/>
                          <a:cs typeface="Times New Roman"/>
                          <a:sym typeface="Times New Roman"/>
                        </a:rPr>
                        <a:t>Marks </a:t>
                      </a:r>
                      <a:endParaRPr sz="1100" u="none" cap="none" strike="noStrike">
                        <a:latin typeface="Times New Roman"/>
                        <a:ea typeface="Times New Roman"/>
                        <a:cs typeface="Times New Roman"/>
                        <a:sym typeface="Times New Roman"/>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69425">
                <a:tc>
                  <a:txBody>
                    <a:bodyPr/>
                    <a:lstStyle/>
                    <a:p>
                      <a:pPr indent="0" lvl="0" marL="0" marR="0" rtl="0" algn="ctr">
                        <a:spcBef>
                          <a:spcPts val="0"/>
                        </a:spcBef>
                        <a:spcAft>
                          <a:spcPts val="0"/>
                        </a:spcAft>
                        <a:buNone/>
                      </a:pPr>
                      <a:r>
                        <a:rPr b="1" lang="en-US" sz="1100" u="none" cap="none" strike="noStrike">
                          <a:solidFill>
                            <a:srgbClr val="222222"/>
                          </a:solidFill>
                          <a:latin typeface="Times New Roman"/>
                          <a:ea typeface="Times New Roman"/>
                          <a:cs typeface="Times New Roman"/>
                          <a:sym typeface="Times New Roman"/>
                        </a:rPr>
                        <a:t>Internals   </a:t>
                      </a:r>
                      <a:endParaRPr sz="1100" u="none" cap="none" strike="noStrike">
                        <a:latin typeface="Times New Roman"/>
                        <a:ea typeface="Times New Roman"/>
                        <a:cs typeface="Times New Roman"/>
                        <a:sym typeface="Times New Roman"/>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cap="none" strike="noStrike">
                          <a:solidFill>
                            <a:srgbClr val="222222"/>
                          </a:solidFill>
                          <a:latin typeface="Times New Roman"/>
                          <a:ea typeface="Times New Roman"/>
                          <a:cs typeface="Times New Roman"/>
                          <a:sym typeface="Times New Roman"/>
                        </a:rPr>
                        <a:t>Best of TWO</a:t>
                      </a:r>
                      <a:endParaRPr sz="1100" u="none" cap="none" strike="noStrike">
                        <a:latin typeface="Times New Roman"/>
                        <a:ea typeface="Times New Roman"/>
                        <a:cs typeface="Times New Roman"/>
                        <a:sym typeface="Times New Roman"/>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100" u="none" cap="none" strike="noStrike">
                          <a:latin typeface="Times New Roman"/>
                          <a:ea typeface="Times New Roman"/>
                          <a:cs typeface="Times New Roman"/>
                          <a:sym typeface="Times New Roman"/>
                        </a:rPr>
                        <a:t>20</a:t>
                      </a:r>
                      <a:endParaRPr sz="1100" u="none" cap="none" strike="noStrike">
                        <a:latin typeface="Times New Roman"/>
                        <a:ea typeface="Times New Roman"/>
                        <a:cs typeface="Times New Roman"/>
                        <a:sym typeface="Times New Roman"/>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38825">
                <a:tc>
                  <a:txBody>
                    <a:bodyPr/>
                    <a:lstStyle/>
                    <a:p>
                      <a:pPr indent="0" lvl="0" marL="0" marR="0" rtl="0" algn="ctr">
                        <a:spcBef>
                          <a:spcPts val="0"/>
                        </a:spcBef>
                        <a:spcAft>
                          <a:spcPts val="0"/>
                        </a:spcAft>
                        <a:buNone/>
                      </a:pPr>
                      <a:r>
                        <a:rPr b="1" lang="en-US" sz="1100" u="none" cap="none" strike="noStrike">
                          <a:solidFill>
                            <a:srgbClr val="222222"/>
                          </a:solidFill>
                          <a:latin typeface="Times New Roman"/>
                          <a:ea typeface="Times New Roman"/>
                          <a:cs typeface="Times New Roman"/>
                          <a:sym typeface="Times New Roman"/>
                        </a:rPr>
                        <a:t>QUIZ</a:t>
                      </a:r>
                      <a:endParaRPr sz="1100" u="none" cap="none" strike="noStrike">
                        <a:latin typeface="Times New Roman"/>
                        <a:ea typeface="Times New Roman"/>
                        <a:cs typeface="Times New Roman"/>
                        <a:sym typeface="Times New Roman"/>
                      </a:endParaRPr>
                    </a:p>
                    <a:p>
                      <a:pPr indent="0" lvl="0" marL="0" marR="0" rtl="0" algn="l">
                        <a:spcBef>
                          <a:spcPts val="0"/>
                        </a:spcBef>
                        <a:spcAft>
                          <a:spcPts val="0"/>
                        </a:spcAft>
                        <a:buNone/>
                      </a:pPr>
                      <a:r>
                        <a:rPr b="1" lang="en-US" sz="1100" u="none" cap="none" strike="noStrike">
                          <a:solidFill>
                            <a:srgbClr val="222222"/>
                          </a:solidFill>
                          <a:latin typeface="Times New Roman"/>
                          <a:ea typeface="Times New Roman"/>
                          <a:cs typeface="Times New Roman"/>
                          <a:sym typeface="Times New Roman"/>
                        </a:rPr>
                        <a:t> </a:t>
                      </a:r>
                      <a:endParaRPr sz="1100" u="none" cap="none" strike="noStrike">
                        <a:latin typeface="Times New Roman"/>
                        <a:ea typeface="Times New Roman"/>
                        <a:cs typeface="Times New Roman"/>
                        <a:sym typeface="Times New Roman"/>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cap="none" strike="noStrike">
                          <a:solidFill>
                            <a:srgbClr val="222222"/>
                          </a:solidFill>
                          <a:latin typeface="Times New Roman"/>
                          <a:ea typeface="Times New Roman"/>
                          <a:cs typeface="Times New Roman"/>
                          <a:sym typeface="Times New Roman"/>
                        </a:rPr>
                        <a:t>ONE</a:t>
                      </a:r>
                      <a:endParaRPr sz="1100" u="none" cap="none" strike="noStrike">
                        <a:latin typeface="Times New Roman"/>
                        <a:ea typeface="Times New Roman"/>
                        <a:cs typeface="Times New Roman"/>
                        <a:sym typeface="Times New Roman"/>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100" u="none" cap="none" strike="noStrike">
                          <a:latin typeface="Times New Roman"/>
                          <a:ea typeface="Times New Roman"/>
                          <a:cs typeface="Times New Roman"/>
                          <a:sym typeface="Times New Roman"/>
                        </a:rPr>
                        <a:t>05</a:t>
                      </a:r>
                      <a:endParaRPr sz="1100" u="none" cap="none" strike="noStrike">
                        <a:latin typeface="Times New Roman"/>
                        <a:ea typeface="Times New Roman"/>
                        <a:cs typeface="Times New Roman"/>
                        <a:sym typeface="Times New Roman"/>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69425">
                <a:tc>
                  <a:txBody>
                    <a:bodyPr/>
                    <a:lstStyle/>
                    <a:p>
                      <a:pPr indent="0" lvl="0" marL="0" marR="0" rtl="0" algn="ctr">
                        <a:spcBef>
                          <a:spcPts val="0"/>
                        </a:spcBef>
                        <a:spcAft>
                          <a:spcPts val="0"/>
                        </a:spcAft>
                        <a:buNone/>
                      </a:pPr>
                      <a:r>
                        <a:rPr b="1" lang="en-US" sz="1100" u="none" cap="none" strike="noStrike">
                          <a:solidFill>
                            <a:srgbClr val="222222"/>
                          </a:solidFill>
                          <a:latin typeface="Times New Roman"/>
                          <a:ea typeface="Times New Roman"/>
                          <a:cs typeface="Times New Roman"/>
                          <a:sym typeface="Times New Roman"/>
                        </a:rPr>
                        <a:t>Lab Component</a:t>
                      </a:r>
                      <a:endParaRPr sz="1100" u="none" cap="none" strike="noStrike">
                        <a:latin typeface="Times New Roman"/>
                        <a:ea typeface="Times New Roman"/>
                        <a:cs typeface="Times New Roman"/>
                        <a:sym typeface="Times New Roman"/>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cap="none" strike="noStrike">
                          <a:solidFill>
                            <a:srgbClr val="222222"/>
                          </a:solidFill>
                          <a:latin typeface="Times New Roman"/>
                          <a:ea typeface="Times New Roman"/>
                          <a:cs typeface="Times New Roman"/>
                          <a:sym typeface="Times New Roman"/>
                        </a:rPr>
                        <a:t>TWO</a:t>
                      </a:r>
                      <a:endParaRPr sz="1100" u="none" cap="none" strike="noStrike">
                        <a:latin typeface="Times New Roman"/>
                        <a:ea typeface="Times New Roman"/>
                        <a:cs typeface="Times New Roman"/>
                        <a:sym typeface="Times New Roman"/>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cap="none" strike="noStrike">
                          <a:solidFill>
                            <a:srgbClr val="222222"/>
                          </a:solidFill>
                          <a:latin typeface="Times New Roman"/>
                          <a:ea typeface="Times New Roman"/>
                          <a:cs typeface="Times New Roman"/>
                          <a:sym typeface="Times New Roman"/>
                        </a:rPr>
                        <a:t>25</a:t>
                      </a:r>
                      <a:endParaRPr sz="1100" u="none" cap="none" strike="noStrike">
                        <a:latin typeface="Times New Roman"/>
                        <a:ea typeface="Times New Roman"/>
                        <a:cs typeface="Times New Roman"/>
                        <a:sym typeface="Times New Roman"/>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69425">
                <a:tc>
                  <a:txBody>
                    <a:bodyPr/>
                    <a:lstStyle/>
                    <a:p>
                      <a:pPr indent="0" lvl="0" marL="0" marR="0" rtl="0" algn="ctr">
                        <a:spcBef>
                          <a:spcPts val="0"/>
                        </a:spcBef>
                        <a:spcAft>
                          <a:spcPts val="0"/>
                        </a:spcAft>
                        <a:buNone/>
                      </a:pPr>
                      <a:r>
                        <a:rPr b="1" lang="en-US" sz="1100" u="none" cap="none" strike="noStrike">
                          <a:solidFill>
                            <a:srgbClr val="222222"/>
                          </a:solidFill>
                          <a:latin typeface="Times New Roman"/>
                          <a:ea typeface="Times New Roman"/>
                          <a:cs typeface="Times New Roman"/>
                          <a:sym typeface="Times New Roman"/>
                        </a:rPr>
                        <a:t>Alternate Assessment Tool</a:t>
                      </a:r>
                      <a:endParaRPr sz="1100" u="none" cap="none" strike="noStrike">
                        <a:latin typeface="Times New Roman"/>
                        <a:ea typeface="Times New Roman"/>
                        <a:cs typeface="Times New Roman"/>
                        <a:sym typeface="Times New Roman"/>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cap="none" strike="noStrike">
                          <a:solidFill>
                            <a:srgbClr val="222222"/>
                          </a:solidFill>
                          <a:latin typeface="Times New Roman"/>
                          <a:ea typeface="Times New Roman"/>
                          <a:cs typeface="Times New Roman"/>
                          <a:sym typeface="Times New Roman"/>
                        </a:rPr>
                        <a:t> </a:t>
                      </a:r>
                      <a:endParaRPr sz="1100" u="none" cap="none" strike="noStrike">
                        <a:latin typeface="Times New Roman"/>
                        <a:ea typeface="Times New Roman"/>
                        <a:cs typeface="Times New Roman"/>
                        <a:sym typeface="Times New Roman"/>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100" u="none" cap="none" strike="noStrike">
                          <a:solidFill>
                            <a:srgbClr val="222222"/>
                          </a:solidFill>
                          <a:latin typeface="Times New Roman"/>
                          <a:ea typeface="Times New Roman"/>
                          <a:cs typeface="Times New Roman"/>
                          <a:sym typeface="Times New Roman"/>
                        </a:rPr>
                        <a:t>-</a:t>
                      </a:r>
                      <a:endParaRPr sz="1100" u="none" cap="none" strike="noStrike">
                        <a:latin typeface="Times New Roman"/>
                        <a:ea typeface="Times New Roman"/>
                        <a:cs typeface="Times New Roman"/>
                        <a:sym typeface="Times New Roman"/>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69425">
                <a:tc gridSpan="2">
                  <a:txBody>
                    <a:bodyPr/>
                    <a:lstStyle/>
                    <a:p>
                      <a:pPr indent="0" lvl="0" marL="0" marR="0" rtl="0" algn="ctr">
                        <a:spcBef>
                          <a:spcPts val="0"/>
                        </a:spcBef>
                        <a:spcAft>
                          <a:spcPts val="0"/>
                        </a:spcAft>
                        <a:buNone/>
                      </a:pPr>
                      <a:r>
                        <a:rPr b="1" lang="en-US" sz="1100" u="none" cap="none" strike="noStrike">
                          <a:solidFill>
                            <a:srgbClr val="222222"/>
                          </a:solidFill>
                          <a:latin typeface="Times New Roman"/>
                          <a:ea typeface="Times New Roman"/>
                          <a:cs typeface="Times New Roman"/>
                          <a:sym typeface="Times New Roman"/>
                        </a:rPr>
                        <a:t>Total</a:t>
                      </a:r>
                      <a:endParaRPr sz="1100" u="none" cap="none" strike="noStrike">
                        <a:latin typeface="Times New Roman"/>
                        <a:ea typeface="Times New Roman"/>
                        <a:cs typeface="Times New Roman"/>
                        <a:sym typeface="Times New Roman"/>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hMerge="1"/>
                <a:tc>
                  <a:txBody>
                    <a:bodyPr/>
                    <a:lstStyle/>
                    <a:p>
                      <a:pPr indent="0" lvl="0" marL="0" marR="0" rtl="0" algn="ctr">
                        <a:spcBef>
                          <a:spcPts val="0"/>
                        </a:spcBef>
                        <a:spcAft>
                          <a:spcPts val="0"/>
                        </a:spcAft>
                        <a:buNone/>
                      </a:pPr>
                      <a:r>
                        <a:rPr b="1" lang="en-US" sz="1100" u="none" cap="none" strike="noStrike">
                          <a:solidFill>
                            <a:srgbClr val="222222"/>
                          </a:solidFill>
                          <a:latin typeface="Times New Roman"/>
                          <a:ea typeface="Times New Roman"/>
                          <a:cs typeface="Times New Roman"/>
                          <a:sym typeface="Times New Roman"/>
                        </a:rPr>
                        <a:t>50</a:t>
                      </a:r>
                      <a:endParaRPr sz="1100" u="none" cap="none" strike="noStrike">
                        <a:latin typeface="Times New Roman"/>
                        <a:ea typeface="Times New Roman"/>
                        <a:cs typeface="Times New Roman"/>
                        <a:sym typeface="Times New Roman"/>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194" name="Google Shape;194;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195" name="Google Shape;195;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5"/>
          <p:cNvSpPr txBox="1"/>
          <p:nvPr>
            <p:ph type="title"/>
          </p:nvPr>
        </p:nvSpPr>
        <p:spPr>
          <a:xfrm>
            <a:off x="838200" y="173740"/>
            <a:ext cx="10515600" cy="86825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4400"/>
              <a:buFont typeface="Calibri"/>
              <a:buNone/>
            </a:pPr>
            <a:r>
              <a:rPr b="1" lang="en-US">
                <a:solidFill>
                  <a:srgbClr val="FF0000"/>
                </a:solidFill>
              </a:rPr>
              <a:t>3. Bus Topology</a:t>
            </a:r>
            <a:endParaRPr/>
          </a:p>
        </p:txBody>
      </p:sp>
      <p:pic>
        <p:nvPicPr>
          <p:cNvPr id="470" name="Google Shape;470;p65"/>
          <p:cNvPicPr preferRelativeResize="0"/>
          <p:nvPr>
            <p:ph idx="1" type="body"/>
          </p:nvPr>
        </p:nvPicPr>
        <p:blipFill rotWithShape="1">
          <a:blip r:embed="rId3">
            <a:alphaModFix/>
          </a:blip>
          <a:srcRect b="0" l="0" r="0" t="0"/>
          <a:stretch/>
        </p:blipFill>
        <p:spPr>
          <a:xfrm>
            <a:off x="1385103" y="928971"/>
            <a:ext cx="9141129" cy="2170161"/>
          </a:xfrm>
          <a:prstGeom prst="rect">
            <a:avLst/>
          </a:prstGeom>
          <a:noFill/>
          <a:ln>
            <a:noFill/>
          </a:ln>
        </p:spPr>
      </p:pic>
      <p:sp>
        <p:nvSpPr>
          <p:cNvPr id="471" name="Google Shape;471;p6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472" name="Google Shape;472;p6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73" name="Google Shape;473;p65"/>
          <p:cNvSpPr txBox="1"/>
          <p:nvPr/>
        </p:nvSpPr>
        <p:spPr>
          <a:xfrm>
            <a:off x="1116418" y="3146838"/>
            <a:ext cx="10621926" cy="39703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  </a:t>
            </a:r>
            <a:r>
              <a:rPr lang="en-US" sz="2800">
                <a:solidFill>
                  <a:schemeClr val="dk1"/>
                </a:solidFill>
                <a:latin typeface="Calibri"/>
                <a:ea typeface="Calibri"/>
                <a:cs typeface="Calibri"/>
                <a:sym typeface="Calibri"/>
              </a:rPr>
              <a:t>Star and mesh are point to point, Bus is multipoint. </a:t>
            </a:r>
            <a:endParaRPr/>
          </a:p>
          <a:p>
            <a:pPr indent="0" lvl="0" marL="0" marR="0" rtl="0" algn="l">
              <a:spcBef>
                <a:spcPts val="0"/>
              </a:spcBef>
              <a:spcAft>
                <a:spcPts val="0"/>
              </a:spcAft>
              <a:buNone/>
            </a:pPr>
            <a:r>
              <a:rPr lang="en-US" sz="2800">
                <a:solidFill>
                  <a:schemeClr val="dk1"/>
                </a:solidFill>
                <a:latin typeface="Calibri"/>
                <a:ea typeface="Calibri"/>
                <a:cs typeface="Calibri"/>
                <a:sym typeface="Calibri"/>
              </a:rPr>
              <a:t>- One long cable acts as a backbone linking all devices in a network.</a:t>
            </a:r>
            <a:endParaRPr/>
          </a:p>
          <a:p>
            <a:pPr indent="0" lvl="0" marL="0" marR="0" rtl="0" algn="l">
              <a:spcBef>
                <a:spcPts val="0"/>
              </a:spcBef>
              <a:spcAft>
                <a:spcPts val="0"/>
              </a:spcAft>
              <a:buNone/>
            </a:pPr>
            <a:r>
              <a:rPr lang="en-US" sz="2800">
                <a:solidFill>
                  <a:schemeClr val="dk1"/>
                </a:solidFill>
                <a:latin typeface="Calibri"/>
                <a:ea typeface="Calibri"/>
                <a:cs typeface="Calibri"/>
                <a:sym typeface="Calibri"/>
              </a:rPr>
              <a:t>- Nodes are connected to the bus cable by drop lines and taps. </a:t>
            </a:r>
            <a:endParaRPr/>
          </a:p>
          <a:p>
            <a:pPr indent="0" lvl="0" marL="0" marR="0" rtl="0" algn="l">
              <a:spcBef>
                <a:spcPts val="0"/>
              </a:spcBef>
              <a:spcAft>
                <a:spcPts val="0"/>
              </a:spcAft>
              <a:buNone/>
            </a:pPr>
            <a:r>
              <a:rPr lang="en-US" sz="2800">
                <a:solidFill>
                  <a:schemeClr val="dk1"/>
                </a:solidFill>
                <a:latin typeface="Calibri"/>
                <a:ea typeface="Calibri"/>
                <a:cs typeface="Calibri"/>
                <a:sym typeface="Calibri"/>
              </a:rPr>
              <a:t>- A drop line is a connection running between the device and the main cable.</a:t>
            </a:r>
            <a:endParaRPr/>
          </a:p>
          <a:p>
            <a:pPr indent="0" lvl="0" marL="0" marR="0" rtl="0" algn="l">
              <a:spcBef>
                <a:spcPts val="0"/>
              </a:spcBef>
              <a:spcAft>
                <a:spcPts val="0"/>
              </a:spcAft>
              <a:buNone/>
            </a:pPr>
            <a:r>
              <a:rPr lang="en-US" sz="2800">
                <a:solidFill>
                  <a:schemeClr val="dk1"/>
                </a:solidFill>
                <a:latin typeface="Calibri"/>
                <a:ea typeface="Calibri"/>
                <a:cs typeface="Calibri"/>
                <a:sym typeface="Calibri"/>
              </a:rPr>
              <a:t>- A tap is a connector that either splices into the main cable creating a contact with the metallic core.</a:t>
            </a:r>
            <a:endParaRPr/>
          </a:p>
          <a:p>
            <a:pPr indent="0" lvl="0" marL="0" marR="0" rtl="0" algn="l">
              <a:spcBef>
                <a:spcPts val="0"/>
              </a:spcBef>
              <a:spcAft>
                <a:spcPts val="0"/>
              </a:spcAft>
              <a:buNone/>
            </a:pPr>
            <a:r>
              <a:rPr lang="en-US" sz="2800">
                <a:solidFill>
                  <a:schemeClr val="dk1"/>
                </a:solidFill>
                <a:latin typeface="Calibri"/>
                <a:ea typeface="Calibri"/>
                <a:cs typeface="Calibri"/>
                <a:sym typeface="Calibri"/>
              </a:rPr>
              <a:t>- Limits on the number of taps a bus can support and on the distance between those taps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73"/>
                                        </p:tgtEl>
                                        <p:attrNameLst>
                                          <p:attrName>style.visibility</p:attrName>
                                        </p:attrNameLst>
                                      </p:cBhvr>
                                      <p:to>
                                        <p:strVal val="visible"/>
                                      </p:to>
                                    </p:set>
                                    <p:anim calcmode="lin" valueType="num">
                                      <p:cBhvr additive="base">
                                        <p:cTn dur="500"/>
                                        <p:tgtEl>
                                          <p:spTgt spid="47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6"/>
          <p:cNvSpPr txBox="1"/>
          <p:nvPr>
            <p:ph type="title"/>
          </p:nvPr>
        </p:nvSpPr>
        <p:spPr>
          <a:xfrm>
            <a:off x="838200" y="142489"/>
            <a:ext cx="10515600" cy="652641"/>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FF0000"/>
              </a:buClr>
              <a:buSzPct val="100000"/>
              <a:buFont typeface="Calibri"/>
              <a:buNone/>
            </a:pPr>
            <a:r>
              <a:rPr b="1" lang="en-US">
                <a:solidFill>
                  <a:srgbClr val="FF0000"/>
                </a:solidFill>
              </a:rPr>
              <a:t>Advantages</a:t>
            </a:r>
            <a:endParaRPr/>
          </a:p>
        </p:txBody>
      </p:sp>
      <p:sp>
        <p:nvSpPr>
          <p:cNvPr id="479" name="Google Shape;479;p66"/>
          <p:cNvSpPr txBox="1"/>
          <p:nvPr>
            <p:ph idx="1" type="body"/>
          </p:nvPr>
        </p:nvSpPr>
        <p:spPr>
          <a:xfrm>
            <a:off x="838200" y="795130"/>
            <a:ext cx="10515600" cy="538183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0000"/>
              </a:buClr>
              <a:buSzPts val="2800"/>
              <a:buChar char="•"/>
            </a:pPr>
            <a:r>
              <a:rPr lang="en-US">
                <a:solidFill>
                  <a:srgbClr val="000000"/>
                </a:solidFill>
                <a:latin typeface="Calibri"/>
                <a:ea typeface="Calibri"/>
                <a:cs typeface="Calibri"/>
                <a:sym typeface="Calibri"/>
              </a:rPr>
              <a:t>Ease of installation. </a:t>
            </a:r>
            <a:endParaRPr/>
          </a:p>
          <a:p>
            <a:pPr indent="-228600" lvl="0" marL="228600" rtl="0" algn="l">
              <a:lnSpc>
                <a:spcPct val="90000"/>
              </a:lnSpc>
              <a:spcBef>
                <a:spcPts val="1000"/>
              </a:spcBef>
              <a:spcAft>
                <a:spcPts val="0"/>
              </a:spcAft>
              <a:buClr>
                <a:srgbClr val="000000"/>
              </a:buClr>
              <a:buSzPts val="2800"/>
              <a:buChar char="•"/>
            </a:pPr>
            <a:r>
              <a:rPr lang="en-US">
                <a:solidFill>
                  <a:srgbClr val="000000"/>
                </a:solidFill>
                <a:latin typeface="Calibri"/>
                <a:ea typeface="Calibri"/>
                <a:cs typeface="Calibri"/>
                <a:sym typeface="Calibri"/>
              </a:rPr>
              <a:t>Backbone cable can be laid along the most efficient path and nodes connect to this cable.</a:t>
            </a:r>
            <a:endParaRPr/>
          </a:p>
          <a:p>
            <a:pPr indent="-228600" lvl="0" marL="228600" rtl="0" algn="l">
              <a:lnSpc>
                <a:spcPct val="90000"/>
              </a:lnSpc>
              <a:spcBef>
                <a:spcPts val="1000"/>
              </a:spcBef>
              <a:spcAft>
                <a:spcPts val="0"/>
              </a:spcAft>
              <a:buClr>
                <a:srgbClr val="FF0000"/>
              </a:buClr>
              <a:buSzPts val="2800"/>
              <a:buChar char="•"/>
            </a:pPr>
            <a:r>
              <a:rPr lang="en-US">
                <a:solidFill>
                  <a:srgbClr val="FF0000"/>
                </a:solidFill>
                <a:latin typeface="Arial"/>
                <a:ea typeface="Arial"/>
                <a:cs typeface="Arial"/>
                <a:sym typeface="Arial"/>
              </a:rPr>
              <a:t>L</a:t>
            </a:r>
            <a:r>
              <a:rPr lang="en-US">
                <a:solidFill>
                  <a:srgbClr val="FF0000"/>
                </a:solidFill>
                <a:latin typeface="Calibri"/>
                <a:ea typeface="Calibri"/>
                <a:cs typeface="Calibri"/>
                <a:sym typeface="Calibri"/>
              </a:rPr>
              <a:t>ess cabling and hardware required than mesh or star topologies.</a:t>
            </a:r>
            <a:endParaRPr/>
          </a:p>
          <a:p>
            <a:pPr indent="-228600" lvl="0" marL="228600" rtl="0" algn="l">
              <a:lnSpc>
                <a:spcPct val="90000"/>
              </a:lnSpc>
              <a:spcBef>
                <a:spcPts val="1000"/>
              </a:spcBef>
              <a:spcAft>
                <a:spcPts val="0"/>
              </a:spcAft>
              <a:buClr>
                <a:srgbClr val="000000"/>
              </a:buClr>
              <a:buSzPts val="2800"/>
              <a:buChar char="•"/>
            </a:pPr>
            <a:r>
              <a:rPr lang="en-US">
                <a:solidFill>
                  <a:srgbClr val="000000"/>
                </a:solidFill>
                <a:latin typeface="Calibri"/>
                <a:ea typeface="Calibri"/>
                <a:cs typeface="Calibri"/>
                <a:sym typeface="Calibri"/>
              </a:rPr>
              <a:t>Used in the </a:t>
            </a:r>
            <a:r>
              <a:rPr lang="en-US">
                <a:solidFill>
                  <a:srgbClr val="FF0000"/>
                </a:solidFill>
                <a:latin typeface="Calibri"/>
                <a:ea typeface="Calibri"/>
                <a:cs typeface="Calibri"/>
                <a:sym typeface="Calibri"/>
              </a:rPr>
              <a:t>design of local area networks</a:t>
            </a:r>
            <a:r>
              <a:rPr lang="en-US">
                <a:solidFill>
                  <a:srgbClr val="000000"/>
                </a:solidFill>
                <a:latin typeface="Calibri"/>
                <a:ea typeface="Calibri"/>
                <a:cs typeface="Calibri"/>
                <a:sym typeface="Calibri"/>
              </a:rPr>
              <a:t>. Traditional </a:t>
            </a:r>
            <a:r>
              <a:rPr lang="en-US">
                <a:solidFill>
                  <a:srgbClr val="FF0000"/>
                </a:solidFill>
                <a:latin typeface="Calibri"/>
                <a:ea typeface="Calibri"/>
                <a:cs typeface="Calibri"/>
                <a:sym typeface="Calibri"/>
              </a:rPr>
              <a:t>Ethernet LANs </a:t>
            </a:r>
            <a:r>
              <a:rPr lang="en-US">
                <a:solidFill>
                  <a:srgbClr val="000000"/>
                </a:solidFill>
                <a:latin typeface="Calibri"/>
                <a:ea typeface="Calibri"/>
                <a:cs typeface="Calibri"/>
                <a:sym typeface="Calibri"/>
              </a:rPr>
              <a:t>can use a bus topology</a:t>
            </a:r>
            <a:endParaRPr/>
          </a:p>
          <a:p>
            <a:pPr indent="-50800" lvl="0" marL="228600" rtl="0" algn="l">
              <a:lnSpc>
                <a:spcPct val="90000"/>
              </a:lnSpc>
              <a:spcBef>
                <a:spcPts val="1000"/>
              </a:spcBef>
              <a:spcAft>
                <a:spcPts val="0"/>
              </a:spcAft>
              <a:buClr>
                <a:schemeClr val="dk1"/>
              </a:buClr>
              <a:buSzPts val="2800"/>
              <a:buNone/>
            </a:pPr>
            <a:r>
              <a:t/>
            </a:r>
            <a:endParaRPr/>
          </a:p>
        </p:txBody>
      </p:sp>
      <p:sp>
        <p:nvSpPr>
          <p:cNvPr id="480" name="Google Shape;480;p6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481" name="Google Shape;481;p6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7"/>
          <p:cNvSpPr txBox="1"/>
          <p:nvPr>
            <p:ph type="title"/>
          </p:nvPr>
        </p:nvSpPr>
        <p:spPr>
          <a:xfrm>
            <a:off x="838200" y="158391"/>
            <a:ext cx="10515600" cy="59698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FF0000"/>
              </a:buClr>
              <a:buSzPct val="100000"/>
              <a:buFont typeface="Calibri"/>
              <a:buNone/>
            </a:pPr>
            <a:r>
              <a:rPr b="1" lang="en-US">
                <a:solidFill>
                  <a:srgbClr val="FF0000"/>
                </a:solidFill>
              </a:rPr>
              <a:t>Disadvantages</a:t>
            </a:r>
            <a:endParaRPr/>
          </a:p>
        </p:txBody>
      </p:sp>
      <p:sp>
        <p:nvSpPr>
          <p:cNvPr id="487" name="Google Shape;487;p67"/>
          <p:cNvSpPr txBox="1"/>
          <p:nvPr>
            <p:ph idx="1" type="body"/>
          </p:nvPr>
        </p:nvSpPr>
        <p:spPr>
          <a:xfrm>
            <a:off x="925664" y="831711"/>
            <a:ext cx="10515600" cy="558499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FF0000"/>
              </a:buClr>
              <a:buSzPts val="2800"/>
              <a:buChar char="•"/>
            </a:pPr>
            <a:r>
              <a:rPr lang="en-US">
                <a:solidFill>
                  <a:srgbClr val="FF0000"/>
                </a:solidFill>
                <a:latin typeface="Calibri"/>
                <a:ea typeface="Calibri"/>
                <a:cs typeface="Calibri"/>
                <a:sym typeface="Calibri"/>
              </a:rPr>
              <a:t>Reconnection </a:t>
            </a:r>
            <a:r>
              <a:rPr lang="en-US">
                <a:solidFill>
                  <a:srgbClr val="000000"/>
                </a:solidFill>
                <a:latin typeface="Calibri"/>
                <a:ea typeface="Calibri"/>
                <a:cs typeface="Calibri"/>
                <a:sym typeface="Calibri"/>
              </a:rPr>
              <a:t>and fault isolation is difficult. </a:t>
            </a:r>
            <a:endParaRPr>
              <a:solidFill>
                <a:srgbClr val="FF0000"/>
              </a:solidFill>
              <a:latin typeface="Calibri"/>
              <a:ea typeface="Calibri"/>
              <a:cs typeface="Calibri"/>
              <a:sym typeface="Calibri"/>
            </a:endParaRPr>
          </a:p>
          <a:p>
            <a:pPr indent="-228600" lvl="0" marL="228600" rtl="0" algn="l">
              <a:lnSpc>
                <a:spcPct val="90000"/>
              </a:lnSpc>
              <a:spcBef>
                <a:spcPts val="1000"/>
              </a:spcBef>
              <a:spcAft>
                <a:spcPts val="0"/>
              </a:spcAft>
              <a:buClr>
                <a:srgbClr val="FF0000"/>
              </a:buClr>
              <a:buSzPts val="2800"/>
              <a:buChar char="•"/>
            </a:pPr>
            <a:r>
              <a:rPr lang="en-US">
                <a:solidFill>
                  <a:srgbClr val="FF0000"/>
                </a:solidFill>
                <a:latin typeface="Calibri"/>
                <a:ea typeface="Calibri"/>
                <a:cs typeface="Calibri"/>
                <a:sym typeface="Calibri"/>
              </a:rPr>
              <a:t>Signal reflection </a:t>
            </a:r>
            <a:r>
              <a:rPr lang="en-US">
                <a:solidFill>
                  <a:srgbClr val="000000"/>
                </a:solidFill>
                <a:latin typeface="Calibri"/>
                <a:ea typeface="Calibri"/>
                <a:cs typeface="Calibri"/>
                <a:sym typeface="Calibri"/>
              </a:rPr>
              <a:t>at the taps can cause degradation in quality. </a:t>
            </a:r>
            <a:endParaRPr/>
          </a:p>
          <a:p>
            <a:pPr indent="-228600" lvl="0" marL="228600" rtl="0" algn="l">
              <a:lnSpc>
                <a:spcPct val="90000"/>
              </a:lnSpc>
              <a:spcBef>
                <a:spcPts val="1000"/>
              </a:spcBef>
              <a:spcAft>
                <a:spcPts val="0"/>
              </a:spcAft>
              <a:buClr>
                <a:srgbClr val="000000"/>
              </a:buClr>
              <a:buSzPts val="2800"/>
              <a:buChar char="•"/>
            </a:pPr>
            <a:r>
              <a:rPr lang="en-US">
                <a:solidFill>
                  <a:srgbClr val="000000"/>
                </a:solidFill>
                <a:latin typeface="Calibri"/>
                <a:ea typeface="Calibri"/>
                <a:cs typeface="Calibri"/>
                <a:sym typeface="Calibri"/>
              </a:rPr>
              <a:t>Can be controlled by </a:t>
            </a:r>
            <a:r>
              <a:rPr lang="en-US">
                <a:solidFill>
                  <a:srgbClr val="FF0000"/>
                </a:solidFill>
                <a:latin typeface="Calibri"/>
                <a:ea typeface="Calibri"/>
                <a:cs typeface="Calibri"/>
                <a:sym typeface="Calibri"/>
              </a:rPr>
              <a:t>limiting the number and spacing of devices </a:t>
            </a:r>
            <a:r>
              <a:rPr lang="en-US">
                <a:solidFill>
                  <a:srgbClr val="000000"/>
                </a:solidFill>
                <a:latin typeface="Calibri"/>
                <a:ea typeface="Calibri"/>
                <a:cs typeface="Calibri"/>
                <a:sym typeface="Calibri"/>
              </a:rPr>
              <a:t>connected to a given length of cable. </a:t>
            </a:r>
            <a:endParaRPr/>
          </a:p>
          <a:p>
            <a:pPr indent="-228600" lvl="0" marL="228600" rtl="0" algn="l">
              <a:lnSpc>
                <a:spcPct val="90000"/>
              </a:lnSpc>
              <a:spcBef>
                <a:spcPts val="1000"/>
              </a:spcBef>
              <a:spcAft>
                <a:spcPts val="0"/>
              </a:spcAft>
              <a:buClr>
                <a:srgbClr val="000000"/>
              </a:buClr>
              <a:buSzPts val="2800"/>
              <a:buChar char="•"/>
            </a:pPr>
            <a:r>
              <a:rPr lang="en-US">
                <a:solidFill>
                  <a:srgbClr val="000000"/>
                </a:solidFill>
                <a:latin typeface="Calibri"/>
                <a:ea typeface="Calibri"/>
                <a:cs typeface="Calibri"/>
                <a:sym typeface="Calibri"/>
              </a:rPr>
              <a:t>Adding new devices may </a:t>
            </a:r>
            <a:r>
              <a:rPr lang="en-US">
                <a:solidFill>
                  <a:srgbClr val="FF0000"/>
                </a:solidFill>
                <a:latin typeface="Calibri"/>
                <a:ea typeface="Calibri"/>
                <a:cs typeface="Calibri"/>
                <a:sym typeface="Calibri"/>
              </a:rPr>
              <a:t>therefore require modification or replacement of the backbone</a:t>
            </a:r>
            <a:r>
              <a:rPr lang="en-US">
                <a:solidFill>
                  <a:srgbClr val="000000"/>
                </a:solidFill>
                <a:latin typeface="Calibri"/>
                <a:ea typeface="Calibri"/>
                <a:cs typeface="Calibri"/>
                <a:sym typeface="Calibri"/>
              </a:rPr>
              <a:t>.</a:t>
            </a:r>
            <a:endParaRPr/>
          </a:p>
          <a:p>
            <a:pPr indent="-228600" lvl="0" marL="228600" rtl="0" algn="l">
              <a:lnSpc>
                <a:spcPct val="90000"/>
              </a:lnSpc>
              <a:spcBef>
                <a:spcPts val="1000"/>
              </a:spcBef>
              <a:spcAft>
                <a:spcPts val="0"/>
              </a:spcAft>
              <a:buClr>
                <a:srgbClr val="FF0000"/>
              </a:buClr>
              <a:buSzPts val="2800"/>
              <a:buChar char="•"/>
            </a:pPr>
            <a:r>
              <a:rPr b="1" lang="en-US">
                <a:solidFill>
                  <a:srgbClr val="FF0000"/>
                </a:solidFill>
                <a:latin typeface="Calibri"/>
                <a:ea typeface="Calibri"/>
                <a:cs typeface="Calibri"/>
                <a:sym typeface="Calibri"/>
              </a:rPr>
              <a:t>A fault or break in the bus cable </a:t>
            </a:r>
            <a:r>
              <a:rPr b="1" lang="en-US">
                <a:solidFill>
                  <a:srgbClr val="000000"/>
                </a:solidFill>
                <a:latin typeface="Calibri"/>
                <a:ea typeface="Calibri"/>
                <a:cs typeface="Calibri"/>
                <a:sym typeface="Calibri"/>
              </a:rPr>
              <a:t>stops all transmission</a:t>
            </a:r>
            <a:r>
              <a:rPr lang="en-US" sz="2400">
                <a:solidFill>
                  <a:srgbClr val="000000"/>
                </a:solidFill>
                <a:latin typeface="Calibri"/>
                <a:ea typeface="Calibri"/>
                <a:cs typeface="Calibri"/>
                <a:sym typeface="Calibri"/>
              </a:rPr>
              <a:t>, even between devices on the same side of the problem. </a:t>
            </a:r>
            <a:endParaRPr>
              <a:solidFill>
                <a:srgbClr val="000000"/>
              </a:solidFill>
              <a:latin typeface="Calibri"/>
              <a:ea typeface="Calibri"/>
              <a:cs typeface="Calibri"/>
              <a:sym typeface="Calibri"/>
            </a:endParaRPr>
          </a:p>
          <a:p>
            <a:pPr indent="-228600" lvl="0" marL="228600" rtl="0" algn="l">
              <a:lnSpc>
                <a:spcPct val="90000"/>
              </a:lnSpc>
              <a:spcBef>
                <a:spcPts val="1000"/>
              </a:spcBef>
              <a:spcAft>
                <a:spcPts val="0"/>
              </a:spcAft>
              <a:buClr>
                <a:srgbClr val="000000"/>
              </a:buClr>
              <a:buSzPts val="2800"/>
              <a:buChar char="•"/>
            </a:pPr>
            <a:r>
              <a:rPr lang="en-US">
                <a:solidFill>
                  <a:srgbClr val="000000"/>
                </a:solidFill>
                <a:latin typeface="Calibri"/>
                <a:ea typeface="Calibri"/>
                <a:cs typeface="Calibri"/>
                <a:sym typeface="Calibri"/>
              </a:rPr>
              <a:t>The </a:t>
            </a:r>
            <a:r>
              <a:rPr lang="en-US">
                <a:solidFill>
                  <a:srgbClr val="FF0000"/>
                </a:solidFill>
                <a:latin typeface="Calibri"/>
                <a:ea typeface="Calibri"/>
                <a:cs typeface="Calibri"/>
                <a:sym typeface="Calibri"/>
              </a:rPr>
              <a:t>damaged area reflects signals back in the direction of origin, creating noise </a:t>
            </a:r>
            <a:r>
              <a:rPr lang="en-US">
                <a:solidFill>
                  <a:srgbClr val="000000"/>
                </a:solidFill>
                <a:latin typeface="Calibri"/>
                <a:ea typeface="Calibri"/>
                <a:cs typeface="Calibri"/>
                <a:sym typeface="Calibri"/>
              </a:rPr>
              <a:t>in both directions. </a:t>
            </a:r>
            <a:endParaRPr/>
          </a:p>
        </p:txBody>
      </p:sp>
      <p:sp>
        <p:nvSpPr>
          <p:cNvPr id="488" name="Google Shape;488;p6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489" name="Google Shape;489;p6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8"/>
          <p:cNvSpPr txBox="1"/>
          <p:nvPr>
            <p:ph type="title"/>
          </p:nvPr>
        </p:nvSpPr>
        <p:spPr>
          <a:xfrm>
            <a:off x="838200" y="150440"/>
            <a:ext cx="10515600" cy="660594"/>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FF0000"/>
              </a:buClr>
              <a:buSzPct val="100000"/>
              <a:buFont typeface="Calibri"/>
              <a:buNone/>
            </a:pPr>
            <a:r>
              <a:rPr b="1" lang="en-US">
                <a:solidFill>
                  <a:srgbClr val="FF0000"/>
                </a:solidFill>
              </a:rPr>
              <a:t>4. Ring Topology</a:t>
            </a:r>
            <a:endParaRPr/>
          </a:p>
        </p:txBody>
      </p:sp>
      <p:pic>
        <p:nvPicPr>
          <p:cNvPr id="495" name="Google Shape;495;p68"/>
          <p:cNvPicPr preferRelativeResize="0"/>
          <p:nvPr>
            <p:ph idx="1" type="body"/>
          </p:nvPr>
        </p:nvPicPr>
        <p:blipFill rotWithShape="1">
          <a:blip r:embed="rId3">
            <a:alphaModFix/>
          </a:blip>
          <a:srcRect b="0" l="0" r="0" t="0"/>
          <a:stretch/>
        </p:blipFill>
        <p:spPr>
          <a:xfrm>
            <a:off x="1356712" y="1744925"/>
            <a:ext cx="9478576" cy="3387200"/>
          </a:xfrm>
          <a:prstGeom prst="rect">
            <a:avLst/>
          </a:prstGeom>
          <a:noFill/>
          <a:ln>
            <a:noFill/>
          </a:ln>
        </p:spPr>
      </p:pic>
      <p:sp>
        <p:nvSpPr>
          <p:cNvPr id="496" name="Google Shape;496;p6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497" name="Google Shape;497;p6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9"/>
          <p:cNvSpPr txBox="1"/>
          <p:nvPr>
            <p:ph idx="1" type="body"/>
          </p:nvPr>
        </p:nvSpPr>
        <p:spPr>
          <a:xfrm>
            <a:off x="838200" y="453224"/>
            <a:ext cx="10515600" cy="5723739"/>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latin typeface="Calibri"/>
                <a:ea typeface="Calibri"/>
                <a:cs typeface="Calibri"/>
                <a:sym typeface="Calibri"/>
              </a:rPr>
              <a:t>Each </a:t>
            </a:r>
            <a:r>
              <a:rPr lang="en-US">
                <a:solidFill>
                  <a:srgbClr val="FF0000"/>
                </a:solidFill>
                <a:latin typeface="Calibri"/>
                <a:ea typeface="Calibri"/>
                <a:cs typeface="Calibri"/>
                <a:sym typeface="Calibri"/>
              </a:rPr>
              <a:t>device has a dedicated point-to-point connection </a:t>
            </a:r>
            <a:r>
              <a:rPr lang="en-US">
                <a:solidFill>
                  <a:srgbClr val="000000"/>
                </a:solidFill>
                <a:latin typeface="Calibri"/>
                <a:ea typeface="Calibri"/>
                <a:cs typeface="Calibri"/>
                <a:sym typeface="Calibri"/>
              </a:rPr>
              <a:t>with only the two devices on either side of it.</a:t>
            </a:r>
            <a:endParaRPr/>
          </a:p>
          <a:p>
            <a:pPr indent="-228600" lvl="0" marL="228600" rtl="0" algn="l">
              <a:lnSpc>
                <a:spcPct val="90000"/>
              </a:lnSpc>
              <a:spcBef>
                <a:spcPts val="1000"/>
              </a:spcBef>
              <a:spcAft>
                <a:spcPts val="0"/>
              </a:spcAft>
              <a:buClr>
                <a:srgbClr val="000000"/>
              </a:buClr>
              <a:buSzPts val="2800"/>
              <a:buChar char="•"/>
            </a:pPr>
            <a:r>
              <a:rPr lang="en-US">
                <a:solidFill>
                  <a:srgbClr val="000000"/>
                </a:solidFill>
                <a:latin typeface="Calibri"/>
                <a:ea typeface="Calibri"/>
                <a:cs typeface="Calibri"/>
                <a:sym typeface="Calibri"/>
              </a:rPr>
              <a:t>A signal is passed along the ring in </a:t>
            </a:r>
            <a:r>
              <a:rPr lang="en-US">
                <a:solidFill>
                  <a:srgbClr val="FF0000"/>
                </a:solidFill>
                <a:latin typeface="Calibri"/>
                <a:ea typeface="Calibri"/>
                <a:cs typeface="Calibri"/>
                <a:sym typeface="Calibri"/>
              </a:rPr>
              <a:t>one direction</a:t>
            </a:r>
            <a:r>
              <a:rPr lang="en-US">
                <a:solidFill>
                  <a:srgbClr val="000000"/>
                </a:solidFill>
                <a:latin typeface="Calibri"/>
                <a:ea typeface="Calibri"/>
                <a:cs typeface="Calibri"/>
                <a:sym typeface="Calibri"/>
              </a:rPr>
              <a:t>, from device to device, until it reaches its destination.</a:t>
            </a:r>
            <a:endParaRPr/>
          </a:p>
          <a:p>
            <a:pPr indent="-228600" lvl="0" marL="228600" rtl="0" algn="l">
              <a:lnSpc>
                <a:spcPct val="90000"/>
              </a:lnSpc>
              <a:spcBef>
                <a:spcPts val="1000"/>
              </a:spcBef>
              <a:spcAft>
                <a:spcPts val="0"/>
              </a:spcAft>
              <a:buClr>
                <a:srgbClr val="000000"/>
              </a:buClr>
              <a:buSzPts val="2800"/>
              <a:buChar char="•"/>
            </a:pPr>
            <a:r>
              <a:rPr lang="en-US">
                <a:solidFill>
                  <a:srgbClr val="000000"/>
                </a:solidFill>
                <a:latin typeface="Calibri"/>
                <a:ea typeface="Calibri"/>
                <a:cs typeface="Calibri"/>
                <a:sym typeface="Calibri"/>
              </a:rPr>
              <a:t>Each device in the ring incorporates a </a:t>
            </a:r>
            <a:r>
              <a:rPr lang="en-US">
                <a:solidFill>
                  <a:srgbClr val="FF0000"/>
                </a:solidFill>
                <a:latin typeface="Calibri"/>
                <a:ea typeface="Calibri"/>
                <a:cs typeface="Calibri"/>
                <a:sym typeface="Calibri"/>
              </a:rPr>
              <a:t>repeater-regenerates </a:t>
            </a:r>
            <a:r>
              <a:rPr lang="en-US">
                <a:solidFill>
                  <a:srgbClr val="000000"/>
                </a:solidFill>
                <a:latin typeface="Calibri"/>
                <a:ea typeface="Calibri"/>
                <a:cs typeface="Calibri"/>
                <a:sym typeface="Calibri"/>
              </a:rPr>
              <a:t>the received bits and passes them along.</a:t>
            </a:r>
            <a:endParaRPr/>
          </a:p>
        </p:txBody>
      </p:sp>
      <p:sp>
        <p:nvSpPr>
          <p:cNvPr id="503" name="Google Shape;503;p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504" name="Google Shape;504;p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70"/>
          <p:cNvSpPr txBox="1"/>
          <p:nvPr>
            <p:ph type="title"/>
          </p:nvPr>
        </p:nvSpPr>
        <p:spPr>
          <a:xfrm>
            <a:off x="838200" y="110683"/>
            <a:ext cx="10515600" cy="66854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FF0000"/>
              </a:buClr>
              <a:buSzPct val="100000"/>
              <a:buFont typeface="Calibri"/>
              <a:buNone/>
            </a:pPr>
            <a:r>
              <a:rPr b="1" lang="en-US">
                <a:solidFill>
                  <a:srgbClr val="FF0000"/>
                </a:solidFill>
              </a:rPr>
              <a:t>Advantages</a:t>
            </a:r>
            <a:endParaRPr/>
          </a:p>
        </p:txBody>
      </p:sp>
      <p:sp>
        <p:nvSpPr>
          <p:cNvPr id="510" name="Google Shape;510;p70"/>
          <p:cNvSpPr txBox="1"/>
          <p:nvPr>
            <p:ph idx="1" type="body"/>
          </p:nvPr>
        </p:nvSpPr>
        <p:spPr>
          <a:xfrm>
            <a:off x="838200" y="922351"/>
            <a:ext cx="10515600" cy="5254612"/>
          </a:xfrm>
          <a:prstGeom prst="rect">
            <a:avLst/>
          </a:prstGeom>
          <a:noFill/>
          <a:ln>
            <a:noFill/>
          </a:ln>
        </p:spPr>
        <p:txBody>
          <a:bodyPr anchorCtr="0" anchor="t" bIns="45700" lIns="91425" spcFirstLastPara="1" rIns="91425" wrap="square" tIns="45700">
            <a:normAutofit/>
          </a:bodyPr>
          <a:lstStyle/>
          <a:p>
            <a:pPr indent="-114300" lvl="0" marL="228600" rtl="0" algn="l">
              <a:lnSpc>
                <a:spcPct val="90000"/>
              </a:lnSpc>
              <a:spcBef>
                <a:spcPts val="0"/>
              </a:spcBef>
              <a:spcAft>
                <a:spcPts val="0"/>
              </a:spcAft>
              <a:buClr>
                <a:schemeClr val="dk1"/>
              </a:buClr>
              <a:buSzPts val="1800"/>
              <a:buNone/>
            </a:pPr>
            <a:r>
              <a:t/>
            </a:r>
            <a:endParaRPr sz="1800">
              <a:solidFill>
                <a:srgbClr val="000000"/>
              </a:solidFill>
              <a:latin typeface="Calibri"/>
              <a:ea typeface="Calibri"/>
              <a:cs typeface="Calibri"/>
              <a:sym typeface="Calibri"/>
            </a:endParaRPr>
          </a:p>
          <a:p>
            <a:pPr indent="-228600" lvl="0" marL="228600" rtl="0" algn="l">
              <a:lnSpc>
                <a:spcPct val="90000"/>
              </a:lnSpc>
              <a:spcBef>
                <a:spcPts val="1000"/>
              </a:spcBef>
              <a:spcAft>
                <a:spcPts val="0"/>
              </a:spcAft>
              <a:buClr>
                <a:schemeClr val="dk1"/>
              </a:buClr>
              <a:buSzPts val="2800"/>
              <a:buChar char="•"/>
            </a:pPr>
            <a:r>
              <a:rPr lang="en-US">
                <a:latin typeface="Calibri"/>
                <a:ea typeface="Calibri"/>
                <a:cs typeface="Calibri"/>
                <a:sym typeface="Calibri"/>
              </a:rPr>
              <a:t>A ring is </a:t>
            </a:r>
            <a:r>
              <a:rPr lang="en-US">
                <a:solidFill>
                  <a:srgbClr val="FF0000"/>
                </a:solidFill>
                <a:latin typeface="Calibri"/>
                <a:ea typeface="Calibri"/>
                <a:cs typeface="Calibri"/>
                <a:sym typeface="Calibri"/>
              </a:rPr>
              <a:t>relatively easy to install and reconfigure</a:t>
            </a:r>
            <a:r>
              <a:rPr lang="en-US">
                <a:solidFill>
                  <a:srgbClr val="000000"/>
                </a:solidFill>
                <a:latin typeface="Calibri"/>
                <a:ea typeface="Calibri"/>
                <a:cs typeface="Calibri"/>
                <a:sym typeface="Calibri"/>
              </a:rPr>
              <a:t>. </a:t>
            </a:r>
            <a:endParaRPr/>
          </a:p>
          <a:p>
            <a:pPr indent="-228600" lvl="0" marL="228600" rtl="0" algn="l">
              <a:lnSpc>
                <a:spcPct val="90000"/>
              </a:lnSpc>
              <a:spcBef>
                <a:spcPts val="1000"/>
              </a:spcBef>
              <a:spcAft>
                <a:spcPts val="0"/>
              </a:spcAft>
              <a:buClr>
                <a:srgbClr val="000000"/>
              </a:buClr>
              <a:buSzPts val="2800"/>
              <a:buChar char="•"/>
            </a:pPr>
            <a:r>
              <a:rPr lang="en-US">
                <a:solidFill>
                  <a:srgbClr val="000000"/>
                </a:solidFill>
                <a:latin typeface="Calibri"/>
                <a:ea typeface="Calibri"/>
                <a:cs typeface="Calibri"/>
                <a:sym typeface="Calibri"/>
              </a:rPr>
              <a:t>Each device is linked to only its immediate neighbors (either physically or logically). </a:t>
            </a:r>
            <a:endParaRPr/>
          </a:p>
          <a:p>
            <a:pPr indent="-228600" lvl="0" marL="228600" rtl="0" algn="l">
              <a:lnSpc>
                <a:spcPct val="90000"/>
              </a:lnSpc>
              <a:spcBef>
                <a:spcPts val="1000"/>
              </a:spcBef>
              <a:spcAft>
                <a:spcPts val="0"/>
              </a:spcAft>
              <a:buClr>
                <a:srgbClr val="000000"/>
              </a:buClr>
              <a:buSzPts val="2800"/>
              <a:buChar char="•"/>
            </a:pPr>
            <a:r>
              <a:rPr lang="en-US">
                <a:solidFill>
                  <a:srgbClr val="000000"/>
                </a:solidFill>
                <a:latin typeface="Calibri"/>
                <a:ea typeface="Calibri"/>
                <a:cs typeface="Calibri"/>
                <a:sym typeface="Calibri"/>
              </a:rPr>
              <a:t>To </a:t>
            </a:r>
            <a:r>
              <a:rPr lang="en-US">
                <a:solidFill>
                  <a:srgbClr val="FF0000"/>
                </a:solidFill>
                <a:latin typeface="Calibri"/>
                <a:ea typeface="Calibri"/>
                <a:cs typeface="Calibri"/>
                <a:sym typeface="Calibri"/>
              </a:rPr>
              <a:t>add or delete a device </a:t>
            </a:r>
            <a:r>
              <a:rPr lang="en-US">
                <a:solidFill>
                  <a:srgbClr val="000000"/>
                </a:solidFill>
                <a:latin typeface="Calibri"/>
                <a:ea typeface="Calibri"/>
                <a:cs typeface="Calibri"/>
                <a:sym typeface="Calibri"/>
              </a:rPr>
              <a:t>requires changing only two connections. </a:t>
            </a:r>
            <a:endParaRPr/>
          </a:p>
          <a:p>
            <a:pPr indent="-228600" lvl="0" marL="228600" rtl="0" algn="l">
              <a:lnSpc>
                <a:spcPct val="90000"/>
              </a:lnSpc>
              <a:spcBef>
                <a:spcPts val="1000"/>
              </a:spcBef>
              <a:spcAft>
                <a:spcPts val="0"/>
              </a:spcAft>
              <a:buClr>
                <a:srgbClr val="FF0000"/>
              </a:buClr>
              <a:buSzPts val="2800"/>
              <a:buChar char="•"/>
            </a:pPr>
            <a:r>
              <a:rPr lang="en-US">
                <a:solidFill>
                  <a:srgbClr val="FF0000"/>
                </a:solidFill>
                <a:latin typeface="Calibri"/>
                <a:ea typeface="Calibri"/>
                <a:cs typeface="Calibri"/>
                <a:sym typeface="Calibri"/>
              </a:rPr>
              <a:t>Fault identification</a:t>
            </a:r>
            <a:r>
              <a:rPr lang="en-US">
                <a:solidFill>
                  <a:srgbClr val="000000"/>
                </a:solidFill>
                <a:latin typeface="Calibri"/>
                <a:ea typeface="Calibri"/>
                <a:cs typeface="Calibri"/>
                <a:sym typeface="Calibri"/>
              </a:rPr>
              <a:t> is easy. A signal is circulating at all times.</a:t>
            </a:r>
            <a:endParaRPr/>
          </a:p>
        </p:txBody>
      </p:sp>
      <p:sp>
        <p:nvSpPr>
          <p:cNvPr id="511" name="Google Shape;511;p7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512" name="Google Shape;512;p7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71"/>
          <p:cNvSpPr txBox="1"/>
          <p:nvPr>
            <p:ph type="title"/>
          </p:nvPr>
        </p:nvSpPr>
        <p:spPr>
          <a:xfrm>
            <a:off x="838200" y="252923"/>
            <a:ext cx="10515600" cy="97507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4400"/>
              <a:buFont typeface="Calibri"/>
              <a:buNone/>
            </a:pPr>
            <a:r>
              <a:rPr b="1" lang="en-US">
                <a:solidFill>
                  <a:srgbClr val="FF0000"/>
                </a:solidFill>
              </a:rPr>
              <a:t>Disadvantages</a:t>
            </a:r>
            <a:endParaRPr/>
          </a:p>
        </p:txBody>
      </p:sp>
      <p:sp>
        <p:nvSpPr>
          <p:cNvPr id="518" name="Google Shape;518;p71"/>
          <p:cNvSpPr txBox="1"/>
          <p:nvPr>
            <p:ph idx="1" type="body"/>
          </p:nvPr>
        </p:nvSpPr>
        <p:spPr>
          <a:xfrm>
            <a:off x="838200" y="1407381"/>
            <a:ext cx="10515600" cy="476958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FF0000"/>
              </a:buClr>
              <a:buSzPts val="2800"/>
              <a:buChar char="•"/>
            </a:pPr>
            <a:r>
              <a:rPr lang="en-US">
                <a:solidFill>
                  <a:srgbClr val="FF0000"/>
                </a:solidFill>
                <a:latin typeface="Calibri"/>
                <a:ea typeface="Calibri"/>
                <a:cs typeface="Calibri"/>
                <a:sym typeface="Calibri"/>
              </a:rPr>
              <a:t>Unidirectional traffic </a:t>
            </a:r>
            <a:r>
              <a:rPr lang="en-US">
                <a:solidFill>
                  <a:srgbClr val="000000"/>
                </a:solidFill>
                <a:latin typeface="Calibri"/>
                <a:ea typeface="Calibri"/>
                <a:cs typeface="Calibri"/>
                <a:sym typeface="Calibri"/>
              </a:rPr>
              <a:t>can be a disadvantage. </a:t>
            </a:r>
            <a:endParaRPr/>
          </a:p>
          <a:p>
            <a:pPr indent="-228600" lvl="0" marL="228600" rtl="0" algn="l">
              <a:lnSpc>
                <a:spcPct val="90000"/>
              </a:lnSpc>
              <a:spcBef>
                <a:spcPts val="1000"/>
              </a:spcBef>
              <a:spcAft>
                <a:spcPts val="0"/>
              </a:spcAft>
              <a:buClr>
                <a:srgbClr val="FF0000"/>
              </a:buClr>
              <a:buSzPts val="2800"/>
              <a:buChar char="•"/>
            </a:pPr>
            <a:r>
              <a:rPr lang="en-US">
                <a:solidFill>
                  <a:srgbClr val="FF0000"/>
                </a:solidFill>
                <a:latin typeface="Calibri"/>
                <a:ea typeface="Calibri"/>
                <a:cs typeface="Calibri"/>
                <a:sym typeface="Calibri"/>
              </a:rPr>
              <a:t>A break in the ring </a:t>
            </a:r>
            <a:r>
              <a:rPr lang="en-US">
                <a:solidFill>
                  <a:srgbClr val="000000"/>
                </a:solidFill>
                <a:latin typeface="Calibri"/>
                <a:ea typeface="Calibri"/>
                <a:cs typeface="Calibri"/>
                <a:sym typeface="Calibri"/>
              </a:rPr>
              <a:t>(such as a disabled station) can disable the entire network. </a:t>
            </a:r>
            <a:endParaRPr/>
          </a:p>
          <a:p>
            <a:pPr indent="-228600" lvl="0" marL="228600" rtl="0" algn="l">
              <a:lnSpc>
                <a:spcPct val="90000"/>
              </a:lnSpc>
              <a:spcBef>
                <a:spcPts val="1000"/>
              </a:spcBef>
              <a:spcAft>
                <a:spcPts val="0"/>
              </a:spcAft>
              <a:buClr>
                <a:srgbClr val="FF0000"/>
              </a:buClr>
              <a:buSzPts val="2800"/>
              <a:buChar char="•"/>
            </a:pPr>
            <a:r>
              <a:rPr b="1" lang="en-US">
                <a:solidFill>
                  <a:srgbClr val="FF0000"/>
                </a:solidFill>
                <a:latin typeface="Calibri"/>
                <a:ea typeface="Calibri"/>
                <a:cs typeface="Calibri"/>
                <a:sym typeface="Calibri"/>
              </a:rPr>
              <a:t>Solution: a dual ring or a switch capable of closing off the break. </a:t>
            </a:r>
            <a:endParaRPr>
              <a:solidFill>
                <a:srgbClr val="FF0000"/>
              </a:solidFill>
              <a:latin typeface="Calibri"/>
              <a:ea typeface="Calibri"/>
              <a:cs typeface="Calibri"/>
              <a:sym typeface="Calibri"/>
            </a:endParaRPr>
          </a:p>
          <a:p>
            <a:pPr indent="-228600" lvl="0" marL="228600" rtl="0" algn="l">
              <a:lnSpc>
                <a:spcPct val="90000"/>
              </a:lnSpc>
              <a:spcBef>
                <a:spcPts val="1000"/>
              </a:spcBef>
              <a:spcAft>
                <a:spcPts val="0"/>
              </a:spcAft>
              <a:buClr>
                <a:srgbClr val="000000"/>
              </a:buClr>
              <a:buSzPts val="2800"/>
              <a:buChar char="•"/>
            </a:pPr>
            <a:r>
              <a:rPr lang="en-US">
                <a:solidFill>
                  <a:srgbClr val="000000"/>
                </a:solidFill>
                <a:latin typeface="Calibri"/>
                <a:ea typeface="Calibri"/>
                <a:cs typeface="Calibri"/>
                <a:sym typeface="Calibri"/>
              </a:rPr>
              <a:t>Ring topology -IBM introduced its local-area network, </a:t>
            </a:r>
            <a:r>
              <a:rPr b="1" lang="en-US">
                <a:solidFill>
                  <a:srgbClr val="FF0000"/>
                </a:solidFill>
                <a:latin typeface="Calibri"/>
                <a:ea typeface="Calibri"/>
                <a:cs typeface="Calibri"/>
                <a:sym typeface="Calibri"/>
              </a:rPr>
              <a:t>Token Ring</a:t>
            </a:r>
            <a:r>
              <a:rPr lang="en-US">
                <a:solidFill>
                  <a:srgbClr val="000000"/>
                </a:solidFill>
                <a:latin typeface="Calibri"/>
                <a:ea typeface="Calibri"/>
                <a:cs typeface="Calibri"/>
                <a:sym typeface="Calibri"/>
              </a:rPr>
              <a:t>. </a:t>
            </a:r>
            <a:endParaRPr/>
          </a:p>
        </p:txBody>
      </p:sp>
      <p:sp>
        <p:nvSpPr>
          <p:cNvPr id="519" name="Google Shape;519;p7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520" name="Google Shape;520;p7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pic>
        <p:nvPicPr>
          <p:cNvPr id="525" name="Google Shape;525;p72"/>
          <p:cNvPicPr preferRelativeResize="0"/>
          <p:nvPr>
            <p:ph idx="1" type="body"/>
          </p:nvPr>
        </p:nvPicPr>
        <p:blipFill rotWithShape="1">
          <a:blip r:embed="rId3">
            <a:alphaModFix/>
          </a:blip>
          <a:srcRect b="0" l="0" r="0" t="0"/>
          <a:stretch/>
        </p:blipFill>
        <p:spPr>
          <a:xfrm>
            <a:off x="107890" y="474241"/>
            <a:ext cx="6133141" cy="4224979"/>
          </a:xfrm>
          <a:prstGeom prst="rect">
            <a:avLst/>
          </a:prstGeom>
          <a:noFill/>
          <a:ln>
            <a:noFill/>
          </a:ln>
        </p:spPr>
      </p:pic>
      <p:sp>
        <p:nvSpPr>
          <p:cNvPr id="526" name="Google Shape;526;p7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527" name="Google Shape;527;p7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28" name="Google Shape;528;p72"/>
          <p:cNvPicPr preferRelativeResize="0"/>
          <p:nvPr/>
        </p:nvPicPr>
        <p:blipFill rotWithShape="1">
          <a:blip r:embed="rId4">
            <a:alphaModFix/>
          </a:blip>
          <a:srcRect b="0" l="0" r="0" t="0"/>
          <a:stretch/>
        </p:blipFill>
        <p:spPr>
          <a:xfrm>
            <a:off x="6298940" y="474240"/>
            <a:ext cx="5054860" cy="3938733"/>
          </a:xfrm>
          <a:prstGeom prst="rect">
            <a:avLst/>
          </a:prstGeom>
          <a:noFill/>
          <a:ln>
            <a:noFill/>
          </a:ln>
        </p:spPr>
      </p:pic>
      <p:sp>
        <p:nvSpPr>
          <p:cNvPr id="529" name="Google Shape;529;p72"/>
          <p:cNvSpPr txBox="1"/>
          <p:nvPr/>
        </p:nvSpPr>
        <p:spPr>
          <a:xfrm>
            <a:off x="596348" y="4524292"/>
            <a:ext cx="5049078"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A hybrid topology with star as a backbone</a:t>
            </a:r>
            <a:endParaRPr/>
          </a:p>
        </p:txBody>
      </p:sp>
      <p:sp>
        <p:nvSpPr>
          <p:cNvPr id="530" name="Google Shape;530;p72"/>
          <p:cNvSpPr txBox="1"/>
          <p:nvPr/>
        </p:nvSpPr>
        <p:spPr>
          <a:xfrm>
            <a:off x="6362631" y="4293459"/>
            <a:ext cx="504907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	A star topology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25"/>
                                        </p:tgtEl>
                                        <p:attrNameLst>
                                          <p:attrName>style.visibility</p:attrName>
                                        </p:attrNameLst>
                                      </p:cBhvr>
                                      <p:to>
                                        <p:strVal val="visible"/>
                                      </p:to>
                                    </p:set>
                                    <p:anim calcmode="lin" valueType="num">
                                      <p:cBhvr additive="base">
                                        <p:cTn dur="500"/>
                                        <p:tgtEl>
                                          <p:spTgt spid="52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29"/>
                                        </p:tgtEl>
                                        <p:attrNameLst>
                                          <p:attrName>style.visibility</p:attrName>
                                        </p:attrNameLst>
                                      </p:cBhvr>
                                      <p:to>
                                        <p:strVal val="visible"/>
                                      </p:to>
                                    </p:set>
                                    <p:anim calcmode="lin" valueType="num">
                                      <p:cBhvr additive="base">
                                        <p:cTn dur="500"/>
                                        <p:tgtEl>
                                          <p:spTgt spid="52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28"/>
                                        </p:tgtEl>
                                        <p:attrNameLst>
                                          <p:attrName>style.visibility</p:attrName>
                                        </p:attrNameLst>
                                      </p:cBhvr>
                                      <p:to>
                                        <p:strVal val="visible"/>
                                      </p:to>
                                    </p:set>
                                    <p:anim calcmode="lin" valueType="num">
                                      <p:cBhvr additive="base">
                                        <p:cTn dur="500"/>
                                        <p:tgtEl>
                                          <p:spTgt spid="52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30"/>
                                        </p:tgtEl>
                                        <p:attrNameLst>
                                          <p:attrName>style.visibility</p:attrName>
                                        </p:attrNameLst>
                                      </p:cBhvr>
                                      <p:to>
                                        <p:strVal val="visible"/>
                                      </p:to>
                                    </p:set>
                                    <p:anim calcmode="lin" valueType="num">
                                      <p:cBhvr additive="base">
                                        <p:cTn dur="500"/>
                                        <p:tgtEl>
                                          <p:spTgt spid="53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73"/>
          <p:cNvSpPr txBox="1"/>
          <p:nvPr>
            <p:ph type="title"/>
          </p:nvPr>
        </p:nvSpPr>
        <p:spPr>
          <a:xfrm>
            <a:off x="742507" y="70527"/>
            <a:ext cx="10515600" cy="73375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4400"/>
              <a:buFont typeface="Calibri"/>
              <a:buNone/>
            </a:pPr>
            <a:r>
              <a:rPr b="1" lang="en-US">
                <a:solidFill>
                  <a:srgbClr val="FF0000"/>
                </a:solidFill>
              </a:rPr>
              <a:t>Connecting Devices</a:t>
            </a:r>
            <a:endParaRPr/>
          </a:p>
        </p:txBody>
      </p:sp>
      <p:sp>
        <p:nvSpPr>
          <p:cNvPr id="536" name="Google Shape;536;p7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537" name="Google Shape;537;p7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38" name="Google Shape;538;p73"/>
          <p:cNvPicPr preferRelativeResize="0"/>
          <p:nvPr/>
        </p:nvPicPr>
        <p:blipFill rotWithShape="1">
          <a:blip r:embed="rId3">
            <a:alphaModFix/>
          </a:blip>
          <a:srcRect b="0" l="0" r="0" t="0"/>
          <a:stretch/>
        </p:blipFill>
        <p:spPr>
          <a:xfrm>
            <a:off x="7243020" y="1095264"/>
            <a:ext cx="3885502" cy="3000198"/>
          </a:xfrm>
          <a:prstGeom prst="rect">
            <a:avLst/>
          </a:prstGeom>
          <a:noFill/>
          <a:ln>
            <a:noFill/>
          </a:ln>
        </p:spPr>
      </p:pic>
      <p:pic>
        <p:nvPicPr>
          <p:cNvPr id="539" name="Google Shape;539;p73"/>
          <p:cNvPicPr preferRelativeResize="0"/>
          <p:nvPr/>
        </p:nvPicPr>
        <p:blipFill rotWithShape="1">
          <a:blip r:embed="rId4">
            <a:alphaModFix/>
          </a:blip>
          <a:srcRect b="0" l="0" r="0" t="0"/>
          <a:stretch/>
        </p:blipFill>
        <p:spPr>
          <a:xfrm>
            <a:off x="1203139" y="1095264"/>
            <a:ext cx="3730368" cy="2887808"/>
          </a:xfrm>
          <a:prstGeom prst="rect">
            <a:avLst/>
          </a:prstGeom>
          <a:noFill/>
          <a:ln>
            <a:noFill/>
          </a:ln>
        </p:spPr>
      </p:pic>
      <p:pic>
        <p:nvPicPr>
          <p:cNvPr id="540" name="Google Shape;540;p73"/>
          <p:cNvPicPr preferRelativeResize="0"/>
          <p:nvPr/>
        </p:nvPicPr>
        <p:blipFill rotWithShape="1">
          <a:blip r:embed="rId5">
            <a:alphaModFix/>
          </a:blip>
          <a:srcRect b="0" l="0" r="0" t="0"/>
          <a:stretch/>
        </p:blipFill>
        <p:spPr>
          <a:xfrm>
            <a:off x="3870251" y="3965800"/>
            <a:ext cx="4283149" cy="282687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74"/>
          <p:cNvSpPr txBox="1"/>
          <p:nvPr>
            <p:ph type="title"/>
          </p:nvPr>
        </p:nvSpPr>
        <p:spPr>
          <a:xfrm>
            <a:off x="838200" y="217344"/>
            <a:ext cx="10515600" cy="66934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b="1" lang="en-US"/>
              <a:t>1.2 Network Types</a:t>
            </a:r>
            <a:endParaRPr b="1"/>
          </a:p>
        </p:txBody>
      </p:sp>
      <p:sp>
        <p:nvSpPr>
          <p:cNvPr id="546" name="Google Shape;546;p74"/>
          <p:cNvSpPr txBox="1"/>
          <p:nvPr>
            <p:ph idx="1" type="body"/>
          </p:nvPr>
        </p:nvSpPr>
        <p:spPr>
          <a:xfrm>
            <a:off x="838200" y="1071418"/>
            <a:ext cx="10515600" cy="5105545"/>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US"/>
              <a:t>Based on </a:t>
            </a:r>
            <a:r>
              <a:rPr lang="en-US">
                <a:solidFill>
                  <a:srgbClr val="FF0000"/>
                </a:solidFill>
              </a:rPr>
              <a:t>size, geographical coverage, and ownership</a:t>
            </a:r>
            <a:r>
              <a:rPr lang="en-US"/>
              <a:t>, Networks can be divided into </a:t>
            </a:r>
            <a:r>
              <a:rPr lang="en-US">
                <a:solidFill>
                  <a:srgbClr val="FF0000"/>
                </a:solidFill>
              </a:rPr>
              <a:t>Local Area Network and Wide Area Network.</a:t>
            </a:r>
            <a:endParaRPr/>
          </a:p>
          <a:p>
            <a:pPr indent="-514350" lvl="0" marL="514350" rtl="0" algn="l">
              <a:lnSpc>
                <a:spcPct val="90000"/>
              </a:lnSpc>
              <a:spcBef>
                <a:spcPts val="1000"/>
              </a:spcBef>
              <a:spcAft>
                <a:spcPts val="0"/>
              </a:spcAft>
              <a:buClr>
                <a:srgbClr val="FF0000"/>
              </a:buClr>
              <a:buSzPts val="2800"/>
              <a:buAutoNum type="arabicPeriod"/>
            </a:pPr>
            <a:r>
              <a:rPr lang="en-US">
                <a:solidFill>
                  <a:srgbClr val="FF0000"/>
                </a:solidFill>
              </a:rPr>
              <a:t>Local Area Network</a:t>
            </a:r>
            <a:endParaRPr/>
          </a:p>
          <a:p>
            <a:pPr indent="-228600" lvl="0" marL="228600" rtl="0" algn="l">
              <a:lnSpc>
                <a:spcPct val="90000"/>
              </a:lnSpc>
              <a:spcBef>
                <a:spcPts val="1000"/>
              </a:spcBef>
              <a:spcAft>
                <a:spcPts val="0"/>
              </a:spcAft>
              <a:buClr>
                <a:schemeClr val="dk1"/>
              </a:buClr>
              <a:buSzPts val="2800"/>
              <a:buFont typeface="Calibri"/>
              <a:buChar char="-"/>
            </a:pPr>
            <a:r>
              <a:rPr lang="en-US"/>
              <a:t>Usually privately owned and connects some hosts in a single office, building, or campus. </a:t>
            </a:r>
            <a:endParaRPr/>
          </a:p>
          <a:p>
            <a:pPr indent="-228600" lvl="0" marL="228600" rtl="0" algn="l">
              <a:lnSpc>
                <a:spcPct val="90000"/>
              </a:lnSpc>
              <a:spcBef>
                <a:spcPts val="1000"/>
              </a:spcBef>
              <a:spcAft>
                <a:spcPts val="0"/>
              </a:spcAft>
              <a:buClr>
                <a:schemeClr val="dk1"/>
              </a:buClr>
              <a:buSzPts val="2800"/>
              <a:buFont typeface="Calibri"/>
              <a:buChar char="-"/>
            </a:pPr>
            <a:r>
              <a:rPr lang="en-US"/>
              <a:t>Can be as simple as two PCs and a printer in someone’s home office or can extend throughout a company and include audio and video devices. </a:t>
            </a:r>
            <a:endParaRPr/>
          </a:p>
          <a:p>
            <a:pPr indent="-228600" lvl="0" marL="228600" rtl="0" algn="l">
              <a:lnSpc>
                <a:spcPct val="90000"/>
              </a:lnSpc>
              <a:spcBef>
                <a:spcPts val="1000"/>
              </a:spcBef>
              <a:spcAft>
                <a:spcPts val="0"/>
              </a:spcAft>
              <a:buClr>
                <a:schemeClr val="dk1"/>
              </a:buClr>
              <a:buSzPts val="2800"/>
              <a:buFont typeface="Calibri"/>
              <a:buChar char="-"/>
            </a:pPr>
            <a:r>
              <a:rPr lang="en-US"/>
              <a:t>Resources are shared </a:t>
            </a:r>
            <a:endParaRPr/>
          </a:p>
          <a:p>
            <a:pPr indent="-228600" lvl="0" marL="228600" rtl="0" algn="l">
              <a:lnSpc>
                <a:spcPct val="90000"/>
              </a:lnSpc>
              <a:spcBef>
                <a:spcPts val="1000"/>
              </a:spcBef>
              <a:spcAft>
                <a:spcPts val="0"/>
              </a:spcAft>
              <a:buClr>
                <a:schemeClr val="dk1"/>
              </a:buClr>
              <a:buSzPts val="2800"/>
              <a:buFont typeface="Calibri"/>
              <a:buChar char="-"/>
            </a:pPr>
            <a:r>
              <a:rPr lang="en-US"/>
              <a:t>Every host in the LAN is </a:t>
            </a:r>
            <a:r>
              <a:rPr lang="en-US">
                <a:solidFill>
                  <a:srgbClr val="FF0000"/>
                </a:solidFill>
              </a:rPr>
              <a:t>identified</a:t>
            </a:r>
            <a:r>
              <a:rPr lang="en-US"/>
              <a:t> by a </a:t>
            </a:r>
            <a:r>
              <a:rPr lang="en-US">
                <a:solidFill>
                  <a:srgbClr val="FF0000"/>
                </a:solidFill>
              </a:rPr>
              <a:t>unique address</a:t>
            </a:r>
            <a:endParaRPr/>
          </a:p>
          <a:p>
            <a:pPr indent="-228600" lvl="0" marL="228600" rtl="0" algn="l">
              <a:lnSpc>
                <a:spcPct val="90000"/>
              </a:lnSpc>
              <a:spcBef>
                <a:spcPts val="1000"/>
              </a:spcBef>
              <a:spcAft>
                <a:spcPts val="0"/>
              </a:spcAft>
              <a:buClr>
                <a:schemeClr val="dk1"/>
              </a:buClr>
              <a:buSzPts val="2800"/>
              <a:buFont typeface="Calibri"/>
              <a:buChar char="-"/>
            </a:pPr>
            <a:r>
              <a:rPr lang="en-US"/>
              <a:t>Every packet carries both the source host’s and the destination host’s addresses. </a:t>
            </a:r>
            <a:endParaRPr>
              <a:solidFill>
                <a:srgbClr val="FF0000"/>
              </a:solidFill>
            </a:endParaRPr>
          </a:p>
        </p:txBody>
      </p:sp>
      <p:sp>
        <p:nvSpPr>
          <p:cNvPr id="547" name="Google Shape;547;p7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548" name="Google Shape;548;p7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0"/>
          <p:cNvSpPr txBox="1"/>
          <p:nvPr>
            <p:ph type="title"/>
          </p:nvPr>
        </p:nvSpPr>
        <p:spPr>
          <a:xfrm>
            <a:off x="1154083" y="489528"/>
            <a:ext cx="10058400" cy="85990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Laboratory Plan</a:t>
            </a:r>
            <a:endParaRPr b="1"/>
          </a:p>
        </p:txBody>
      </p:sp>
      <p:graphicFrame>
        <p:nvGraphicFramePr>
          <p:cNvPr id="201" name="Google Shape;201;p30"/>
          <p:cNvGraphicFramePr/>
          <p:nvPr/>
        </p:nvGraphicFramePr>
        <p:xfrm>
          <a:off x="1948874" y="1838036"/>
          <a:ext cx="3000000" cy="3000000"/>
        </p:xfrm>
        <a:graphic>
          <a:graphicData uri="http://schemas.openxmlformats.org/drawingml/2006/table">
            <a:tbl>
              <a:tblPr>
                <a:noFill/>
                <a:tableStyleId>{3BE08EC4-72A7-420E-A788-60EC6BA462DD}</a:tableStyleId>
              </a:tblPr>
              <a:tblGrid>
                <a:gridCol w="1144925"/>
                <a:gridCol w="778875"/>
                <a:gridCol w="4519150"/>
                <a:gridCol w="1010800"/>
              </a:tblGrid>
              <a:tr h="218625">
                <a:tc>
                  <a:txBody>
                    <a:bodyPr/>
                    <a:lstStyle/>
                    <a:p>
                      <a:pPr indent="0" lvl="0" marL="0" marR="0" rtl="0" algn="ctr">
                        <a:spcBef>
                          <a:spcPts val="0"/>
                        </a:spcBef>
                        <a:spcAft>
                          <a:spcPts val="0"/>
                        </a:spcAft>
                        <a:buNone/>
                      </a:pPr>
                      <a:r>
                        <a:rPr b="1" lang="en-US" sz="1000" u="none" cap="none" strike="noStrike">
                          <a:latin typeface="Times New Roman"/>
                          <a:ea typeface="Times New Roman"/>
                          <a:cs typeface="Times New Roman"/>
                          <a:sym typeface="Times New Roman"/>
                        </a:rPr>
                        <a:t>Experiment #</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000" u="none" cap="none" strike="noStrike">
                          <a:latin typeface="Times New Roman"/>
                          <a:ea typeface="Times New Roman"/>
                          <a:cs typeface="Times New Roman"/>
                          <a:sym typeface="Times New Roman"/>
                        </a:rPr>
                        <a:t>Unit #</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000" u="none" cap="none" strike="noStrike">
                          <a:latin typeface="Times New Roman"/>
                          <a:ea typeface="Times New Roman"/>
                          <a:cs typeface="Times New Roman"/>
                          <a:sym typeface="Times New Roman"/>
                        </a:rPr>
                        <a:t>Name of Experiment</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000" u="none" cap="none" strike="noStrike">
                          <a:latin typeface="Times New Roman"/>
                          <a:ea typeface="Times New Roman"/>
                          <a:cs typeface="Times New Roman"/>
                          <a:sym typeface="Times New Roman"/>
                        </a:rPr>
                        <a:t>Remarks</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11225">
                <a:tc>
                  <a:txBody>
                    <a:bodyPr/>
                    <a:lstStyle/>
                    <a:p>
                      <a:pPr indent="0" lvl="0" marL="0" marR="0" rtl="0" algn="ctr">
                        <a:spcBef>
                          <a:spcPts val="0"/>
                        </a:spcBef>
                        <a:spcAft>
                          <a:spcPts val="0"/>
                        </a:spcAft>
                        <a:buNone/>
                      </a:pPr>
                      <a:r>
                        <a:rPr lang="en-US" sz="1000" u="none" cap="none" strike="noStrike">
                          <a:latin typeface="Times New Roman"/>
                          <a:ea typeface="Times New Roman"/>
                          <a:cs typeface="Times New Roman"/>
                          <a:sym typeface="Times New Roman"/>
                        </a:rPr>
                        <a:t> </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000" u="none" cap="none" strike="noStrike">
                          <a:solidFill>
                            <a:srgbClr val="FF0000"/>
                          </a:solidFill>
                          <a:latin typeface="Times New Roman"/>
                          <a:ea typeface="Times New Roman"/>
                          <a:cs typeface="Times New Roman"/>
                          <a:sym typeface="Times New Roman"/>
                        </a:rPr>
                        <a:t> </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000" u="none" cap="none" strike="noStrike">
                          <a:latin typeface="Times New Roman"/>
                          <a:ea typeface="Times New Roman"/>
                          <a:cs typeface="Times New Roman"/>
                          <a:sym typeface="Times New Roman"/>
                        </a:rPr>
                        <a:t>CYCLE 1</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lang="en-US" sz="1000" u="none" cap="none" strike="noStrike">
                          <a:latin typeface="Times New Roman"/>
                          <a:ea typeface="Times New Roman"/>
                          <a:cs typeface="Times New Roman"/>
                          <a:sym typeface="Times New Roman"/>
                        </a:rPr>
                        <a:t> </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33650">
                <a:tc>
                  <a:txBody>
                    <a:bodyPr/>
                    <a:lstStyle/>
                    <a:p>
                      <a:pPr indent="0" lvl="0" marL="0" marR="0" rtl="0" algn="ctr">
                        <a:spcBef>
                          <a:spcPts val="0"/>
                        </a:spcBef>
                        <a:spcAft>
                          <a:spcPts val="0"/>
                        </a:spcAft>
                        <a:buNone/>
                      </a:pPr>
                      <a:r>
                        <a:rPr lang="en-US" sz="1000" u="none" cap="none" strike="noStrike">
                          <a:latin typeface="Times New Roman"/>
                          <a:ea typeface="Times New Roman"/>
                          <a:cs typeface="Times New Roman"/>
                          <a:sym typeface="Times New Roman"/>
                        </a:rPr>
                        <a:t>1</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000" u="none" cap="none" strike="noStrike">
                          <a:latin typeface="Times New Roman"/>
                          <a:ea typeface="Times New Roman"/>
                          <a:cs typeface="Times New Roman"/>
                          <a:sym typeface="Times New Roman"/>
                        </a:rPr>
                        <a:t>2</a:t>
                      </a:r>
                      <a:endParaRPr sz="1000" u="none" cap="none" strike="noStrike">
                        <a:latin typeface="Times New Roman"/>
                        <a:ea typeface="Times New Roman"/>
                        <a:cs typeface="Times New Roman"/>
                        <a:sym typeface="Times New Roman"/>
                      </a:endParaRPr>
                    </a:p>
                  </a:txBody>
                  <a:tcPr marT="0" marB="0" marR="46950" marL="469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spcBef>
                          <a:spcPts val="0"/>
                        </a:spcBef>
                        <a:spcAft>
                          <a:spcPts val="0"/>
                        </a:spcAft>
                        <a:buNone/>
                      </a:pPr>
                      <a:r>
                        <a:rPr lang="en-US" sz="1000" u="none" cap="none" strike="noStrike">
                          <a:latin typeface="Times New Roman"/>
                          <a:ea typeface="Times New Roman"/>
                          <a:cs typeface="Times New Roman"/>
                          <a:sym typeface="Times New Roman"/>
                        </a:rPr>
                        <a:t>Create a topology and simulate sending a simple PDU from source to destination using hub and switch as connecting devices and demonstrate ping message.</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lang="en-US" sz="1000" u="none" cap="none" strike="noStrike">
                          <a:latin typeface="Times New Roman"/>
                          <a:ea typeface="Times New Roman"/>
                          <a:cs typeface="Times New Roman"/>
                          <a:sym typeface="Times New Roman"/>
                        </a:rPr>
                        <a:t> </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33650">
                <a:tc>
                  <a:txBody>
                    <a:bodyPr/>
                    <a:lstStyle/>
                    <a:p>
                      <a:pPr indent="0" lvl="0" marL="0" marR="0" rtl="0" algn="ctr">
                        <a:spcBef>
                          <a:spcPts val="0"/>
                        </a:spcBef>
                        <a:spcAft>
                          <a:spcPts val="0"/>
                        </a:spcAft>
                        <a:buNone/>
                      </a:pPr>
                      <a:r>
                        <a:rPr lang="en-US" sz="1000" u="none" cap="none" strike="noStrike">
                          <a:latin typeface="Times New Roman"/>
                          <a:ea typeface="Times New Roman"/>
                          <a:cs typeface="Times New Roman"/>
                          <a:sym typeface="Times New Roman"/>
                        </a:rPr>
                        <a:t>2</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000" u="none" cap="none" strike="noStrike">
                          <a:latin typeface="Times New Roman"/>
                          <a:ea typeface="Times New Roman"/>
                          <a:cs typeface="Times New Roman"/>
                          <a:sym typeface="Times New Roman"/>
                        </a:rPr>
                        <a:t>3</a:t>
                      </a:r>
                      <a:endParaRPr sz="1000" u="none" cap="none" strike="noStrike">
                        <a:latin typeface="Times New Roman"/>
                        <a:ea typeface="Times New Roman"/>
                        <a:cs typeface="Times New Roman"/>
                        <a:sym typeface="Times New Roman"/>
                      </a:endParaRPr>
                    </a:p>
                  </a:txBody>
                  <a:tcPr marT="0" marB="0" marR="46950" marL="469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spcBef>
                          <a:spcPts val="0"/>
                        </a:spcBef>
                        <a:spcAft>
                          <a:spcPts val="0"/>
                        </a:spcAft>
                        <a:buNone/>
                      </a:pPr>
                      <a:r>
                        <a:rPr lang="en-US" sz="1000" u="none" cap="none" strike="noStrike">
                          <a:latin typeface="Times New Roman"/>
                          <a:ea typeface="Times New Roman"/>
                          <a:cs typeface="Times New Roman"/>
                          <a:sym typeface="Times New Roman"/>
                        </a:rPr>
                        <a:t>Configure IP address to routers in packet tracer. Explore the following messages: ping responses, destination unreachable, request timed out, reply</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lang="en-US" sz="1000" u="none" cap="none" strike="noStrike">
                          <a:latin typeface="Times New Roman"/>
                          <a:ea typeface="Times New Roman"/>
                          <a:cs typeface="Times New Roman"/>
                          <a:sym typeface="Times New Roman"/>
                        </a:rPr>
                        <a:t> </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11225">
                <a:tc>
                  <a:txBody>
                    <a:bodyPr/>
                    <a:lstStyle/>
                    <a:p>
                      <a:pPr indent="0" lvl="0" marL="0" marR="0" rtl="0" algn="ctr">
                        <a:spcBef>
                          <a:spcPts val="0"/>
                        </a:spcBef>
                        <a:spcAft>
                          <a:spcPts val="0"/>
                        </a:spcAft>
                        <a:buNone/>
                      </a:pPr>
                      <a:r>
                        <a:rPr lang="en-US" sz="1000" u="none" cap="none" strike="noStrike">
                          <a:latin typeface="Times New Roman"/>
                          <a:ea typeface="Times New Roman"/>
                          <a:cs typeface="Times New Roman"/>
                          <a:sym typeface="Times New Roman"/>
                        </a:rPr>
                        <a:t>3</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000" u="none" cap="none" strike="noStrike">
                          <a:latin typeface="Times New Roman"/>
                          <a:ea typeface="Times New Roman"/>
                          <a:cs typeface="Times New Roman"/>
                          <a:sym typeface="Times New Roman"/>
                        </a:rPr>
                        <a:t>3</a:t>
                      </a:r>
                      <a:endParaRPr sz="1000" u="none" cap="none" strike="noStrike">
                        <a:latin typeface="Times New Roman"/>
                        <a:ea typeface="Times New Roman"/>
                        <a:cs typeface="Times New Roman"/>
                        <a:sym typeface="Times New Roman"/>
                      </a:endParaRPr>
                    </a:p>
                  </a:txBody>
                  <a:tcPr marT="0" marB="0" marR="46950" marL="469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spcBef>
                          <a:spcPts val="0"/>
                        </a:spcBef>
                        <a:spcAft>
                          <a:spcPts val="0"/>
                        </a:spcAft>
                        <a:buNone/>
                      </a:pPr>
                      <a:r>
                        <a:rPr lang="en-US" sz="1000" u="none" cap="none" strike="noStrike">
                          <a:latin typeface="Times New Roman"/>
                          <a:ea typeface="Times New Roman"/>
                          <a:cs typeface="Times New Roman"/>
                          <a:sym typeface="Times New Roman"/>
                        </a:rPr>
                        <a:t>Configure default route, static route to the Router</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lang="en-US" sz="1000" u="none" cap="none" strike="noStrike">
                          <a:latin typeface="Times New Roman"/>
                          <a:ea typeface="Times New Roman"/>
                          <a:cs typeface="Times New Roman"/>
                          <a:sym typeface="Times New Roman"/>
                        </a:rPr>
                        <a:t> </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11225">
                <a:tc>
                  <a:txBody>
                    <a:bodyPr/>
                    <a:lstStyle/>
                    <a:p>
                      <a:pPr indent="0" lvl="0" marL="0" marR="0" rtl="0" algn="ctr">
                        <a:spcBef>
                          <a:spcPts val="0"/>
                        </a:spcBef>
                        <a:spcAft>
                          <a:spcPts val="0"/>
                        </a:spcAft>
                        <a:buNone/>
                      </a:pPr>
                      <a:r>
                        <a:rPr lang="en-US" sz="1000" u="none" cap="none" strike="noStrike">
                          <a:latin typeface="Times New Roman"/>
                          <a:ea typeface="Times New Roman"/>
                          <a:cs typeface="Times New Roman"/>
                          <a:sym typeface="Times New Roman"/>
                        </a:rPr>
                        <a:t>4</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000" u="none" cap="none" strike="noStrike">
                          <a:latin typeface="Times New Roman"/>
                          <a:ea typeface="Times New Roman"/>
                          <a:cs typeface="Times New Roman"/>
                          <a:sym typeface="Times New Roman"/>
                        </a:rPr>
                        <a:t>5</a:t>
                      </a:r>
                      <a:endParaRPr sz="1000" u="none" cap="none" strike="noStrike">
                        <a:latin typeface="Times New Roman"/>
                        <a:ea typeface="Times New Roman"/>
                        <a:cs typeface="Times New Roman"/>
                        <a:sym typeface="Times New Roman"/>
                      </a:endParaRPr>
                    </a:p>
                  </a:txBody>
                  <a:tcPr marT="0" marB="0" marR="46950" marL="469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spcBef>
                          <a:spcPts val="0"/>
                        </a:spcBef>
                        <a:spcAft>
                          <a:spcPts val="0"/>
                        </a:spcAft>
                        <a:buNone/>
                      </a:pPr>
                      <a:r>
                        <a:rPr lang="en-US" sz="1000" u="none" cap="none" strike="noStrike">
                          <a:latin typeface="Times New Roman"/>
                          <a:ea typeface="Times New Roman"/>
                          <a:cs typeface="Times New Roman"/>
                          <a:sym typeface="Times New Roman"/>
                        </a:rPr>
                        <a:t>Configure DHCP within a LAN and outside LAN. ,. </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lang="en-US" sz="1000" u="none" cap="none" strike="noStrike">
                          <a:latin typeface="Times New Roman"/>
                          <a:ea typeface="Times New Roman"/>
                          <a:cs typeface="Times New Roman"/>
                          <a:sym typeface="Times New Roman"/>
                        </a:rPr>
                        <a:t> </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11225">
                <a:tc>
                  <a:txBody>
                    <a:bodyPr/>
                    <a:lstStyle/>
                    <a:p>
                      <a:pPr indent="0" lvl="0" marL="0" marR="0" rtl="0" algn="ctr">
                        <a:spcBef>
                          <a:spcPts val="0"/>
                        </a:spcBef>
                        <a:spcAft>
                          <a:spcPts val="0"/>
                        </a:spcAft>
                        <a:buNone/>
                      </a:pPr>
                      <a:r>
                        <a:rPr lang="en-US" sz="1000" u="none" cap="none" strike="noStrike">
                          <a:latin typeface="Times New Roman"/>
                          <a:ea typeface="Times New Roman"/>
                          <a:cs typeface="Times New Roman"/>
                          <a:sym typeface="Times New Roman"/>
                        </a:rPr>
                        <a:t>5</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000" u="none" cap="none" strike="noStrike">
                          <a:latin typeface="Times New Roman"/>
                          <a:ea typeface="Times New Roman"/>
                          <a:cs typeface="Times New Roman"/>
                          <a:sym typeface="Times New Roman"/>
                        </a:rPr>
                        <a:t>3</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spcBef>
                          <a:spcPts val="0"/>
                        </a:spcBef>
                        <a:spcAft>
                          <a:spcPts val="0"/>
                        </a:spcAft>
                        <a:buNone/>
                      </a:pPr>
                      <a:r>
                        <a:rPr lang="en-US" sz="1000" u="none" cap="none" strike="noStrike">
                          <a:latin typeface="Times New Roman"/>
                          <a:ea typeface="Times New Roman"/>
                          <a:cs typeface="Times New Roman"/>
                          <a:sym typeface="Times New Roman"/>
                        </a:rPr>
                        <a:t>Configure RIP routing Protocol in Routers</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lang="en-US" sz="1000" u="none" cap="none" strike="noStrike">
                          <a:latin typeface="Times New Roman"/>
                          <a:ea typeface="Times New Roman"/>
                          <a:cs typeface="Times New Roman"/>
                          <a:sym typeface="Times New Roman"/>
                        </a:rPr>
                        <a:t> </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11225">
                <a:tc>
                  <a:txBody>
                    <a:bodyPr/>
                    <a:lstStyle/>
                    <a:p>
                      <a:pPr indent="0" lvl="0" marL="0" marR="0" rtl="0" algn="ctr">
                        <a:spcBef>
                          <a:spcPts val="0"/>
                        </a:spcBef>
                        <a:spcAft>
                          <a:spcPts val="0"/>
                        </a:spcAft>
                        <a:buNone/>
                      </a:pPr>
                      <a:r>
                        <a:rPr lang="en-US" sz="1000" u="none" cap="none" strike="noStrike">
                          <a:latin typeface="Times New Roman"/>
                          <a:ea typeface="Times New Roman"/>
                          <a:cs typeface="Times New Roman"/>
                          <a:sym typeface="Times New Roman"/>
                        </a:rPr>
                        <a:t>6</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000" u="none" cap="none" strike="noStrike">
                          <a:latin typeface="Times New Roman"/>
                          <a:ea typeface="Times New Roman"/>
                          <a:cs typeface="Times New Roman"/>
                          <a:sym typeface="Times New Roman"/>
                        </a:rPr>
                        <a:t>3</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spcBef>
                          <a:spcPts val="0"/>
                        </a:spcBef>
                        <a:spcAft>
                          <a:spcPts val="0"/>
                        </a:spcAft>
                        <a:buNone/>
                      </a:pPr>
                      <a:r>
                        <a:rPr lang="en-US" sz="1000" u="none" cap="none" strike="noStrike">
                          <a:latin typeface="Times New Roman"/>
                          <a:ea typeface="Times New Roman"/>
                          <a:cs typeface="Times New Roman"/>
                          <a:sym typeface="Times New Roman"/>
                        </a:rPr>
                        <a:t>Configure OSPF routing protocol</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lang="en-US" sz="1000" u="none" cap="none" strike="noStrike">
                          <a:latin typeface="Times New Roman"/>
                          <a:ea typeface="Times New Roman"/>
                          <a:cs typeface="Times New Roman"/>
                          <a:sym typeface="Times New Roman"/>
                        </a:rPr>
                        <a:t> </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11225">
                <a:tc>
                  <a:txBody>
                    <a:bodyPr/>
                    <a:lstStyle/>
                    <a:p>
                      <a:pPr indent="0" lvl="0" marL="0" marR="0" rtl="0" algn="ctr">
                        <a:spcBef>
                          <a:spcPts val="0"/>
                        </a:spcBef>
                        <a:spcAft>
                          <a:spcPts val="0"/>
                        </a:spcAft>
                        <a:buNone/>
                      </a:pPr>
                      <a:r>
                        <a:rPr lang="en-US" sz="1000" u="none" cap="none" strike="noStrike">
                          <a:latin typeface="Times New Roman"/>
                          <a:ea typeface="Times New Roman"/>
                          <a:cs typeface="Times New Roman"/>
                          <a:sym typeface="Times New Roman"/>
                        </a:rPr>
                        <a:t>7</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000" u="none" cap="none" strike="noStrike">
                          <a:latin typeface="Times New Roman"/>
                          <a:ea typeface="Times New Roman"/>
                          <a:cs typeface="Times New Roman"/>
                          <a:sym typeface="Times New Roman"/>
                        </a:rPr>
                        <a:t>3</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spcBef>
                          <a:spcPts val="0"/>
                        </a:spcBef>
                        <a:spcAft>
                          <a:spcPts val="0"/>
                        </a:spcAft>
                        <a:buNone/>
                      </a:pPr>
                      <a:r>
                        <a:rPr lang="en-US" sz="1000" u="none" cap="none" strike="noStrike">
                          <a:latin typeface="Times New Roman"/>
                          <a:ea typeface="Times New Roman"/>
                          <a:cs typeface="Times New Roman"/>
                          <a:sym typeface="Times New Roman"/>
                        </a:rPr>
                        <a:t>Demonstrate the TTL/ Life of a Packet</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lang="en-US" sz="1000" u="none" cap="none" strike="noStrike">
                          <a:latin typeface="Times New Roman"/>
                          <a:ea typeface="Times New Roman"/>
                          <a:cs typeface="Times New Roman"/>
                          <a:sym typeface="Times New Roman"/>
                        </a:rPr>
                        <a:t> </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11225">
                <a:tc>
                  <a:txBody>
                    <a:bodyPr/>
                    <a:lstStyle/>
                    <a:p>
                      <a:pPr indent="0" lvl="0" marL="0" marR="0" rtl="0" algn="ctr">
                        <a:spcBef>
                          <a:spcPts val="0"/>
                        </a:spcBef>
                        <a:spcAft>
                          <a:spcPts val="0"/>
                        </a:spcAft>
                        <a:buNone/>
                      </a:pPr>
                      <a:r>
                        <a:rPr lang="en-US" sz="1000" u="none" cap="none" strike="noStrike">
                          <a:latin typeface="Times New Roman"/>
                          <a:ea typeface="Times New Roman"/>
                          <a:cs typeface="Times New Roman"/>
                          <a:sym typeface="Times New Roman"/>
                        </a:rPr>
                        <a:t>8</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000" u="none" cap="none" strike="noStrike">
                          <a:latin typeface="Times New Roman"/>
                          <a:ea typeface="Times New Roman"/>
                          <a:cs typeface="Times New Roman"/>
                          <a:sym typeface="Times New Roman"/>
                        </a:rPr>
                        <a:t>5</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spcBef>
                          <a:spcPts val="0"/>
                        </a:spcBef>
                        <a:spcAft>
                          <a:spcPts val="0"/>
                        </a:spcAft>
                        <a:buNone/>
                      </a:pPr>
                      <a:r>
                        <a:rPr lang="en-US" sz="1000" u="none" cap="none" strike="noStrike">
                          <a:latin typeface="Times New Roman"/>
                          <a:ea typeface="Times New Roman"/>
                          <a:cs typeface="Times New Roman"/>
                          <a:sym typeface="Times New Roman"/>
                        </a:rPr>
                        <a:t>Configure Web Server, DNS within a LAN.</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lang="en-US" sz="1000" u="none" cap="none" strike="noStrike">
                          <a:latin typeface="Times New Roman"/>
                          <a:ea typeface="Times New Roman"/>
                          <a:cs typeface="Times New Roman"/>
                          <a:sym typeface="Times New Roman"/>
                        </a:rPr>
                        <a:t> </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22425">
                <a:tc>
                  <a:txBody>
                    <a:bodyPr/>
                    <a:lstStyle/>
                    <a:p>
                      <a:pPr indent="0" lvl="0" marL="0" marR="0" rtl="0" algn="ctr">
                        <a:spcBef>
                          <a:spcPts val="0"/>
                        </a:spcBef>
                        <a:spcAft>
                          <a:spcPts val="0"/>
                        </a:spcAft>
                        <a:buNone/>
                      </a:pPr>
                      <a:r>
                        <a:rPr lang="en-US" sz="1000" u="none" cap="none" strike="noStrike">
                          <a:latin typeface="Times New Roman"/>
                          <a:ea typeface="Times New Roman"/>
                          <a:cs typeface="Times New Roman"/>
                          <a:sym typeface="Times New Roman"/>
                        </a:rPr>
                        <a:t>9</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000" u="none" cap="none" strike="noStrike">
                          <a:latin typeface="Times New Roman"/>
                          <a:ea typeface="Times New Roman"/>
                          <a:cs typeface="Times New Roman"/>
                          <a:sym typeface="Times New Roman"/>
                        </a:rPr>
                        <a:t>2</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lang="en-US" sz="1000" u="none" cap="none" strike="noStrike">
                          <a:latin typeface="Times New Roman"/>
                          <a:ea typeface="Times New Roman"/>
                          <a:cs typeface="Times New Roman"/>
                          <a:sym typeface="Times New Roman"/>
                        </a:rPr>
                        <a:t>To construct simple LAN and understand the concept and operation of Address Resolution Protocol (ARP)</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lang="en-US" sz="1000" u="none" cap="none" strike="noStrike">
                          <a:latin typeface="Times New Roman"/>
                          <a:ea typeface="Times New Roman"/>
                          <a:cs typeface="Times New Roman"/>
                          <a:sym typeface="Times New Roman"/>
                        </a:rPr>
                        <a:t> </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22425">
                <a:tc>
                  <a:txBody>
                    <a:bodyPr/>
                    <a:lstStyle/>
                    <a:p>
                      <a:pPr indent="0" lvl="0" marL="0" marR="0" rtl="0" algn="ctr">
                        <a:spcBef>
                          <a:spcPts val="0"/>
                        </a:spcBef>
                        <a:spcAft>
                          <a:spcPts val="0"/>
                        </a:spcAft>
                        <a:buNone/>
                      </a:pPr>
                      <a:r>
                        <a:rPr lang="en-US" sz="1000" u="none" cap="none" strike="noStrike">
                          <a:latin typeface="Times New Roman"/>
                          <a:ea typeface="Times New Roman"/>
                          <a:cs typeface="Times New Roman"/>
                          <a:sym typeface="Times New Roman"/>
                        </a:rPr>
                        <a:t>10</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000" u="none" cap="none" strike="noStrike">
                          <a:latin typeface="Times New Roman"/>
                          <a:ea typeface="Times New Roman"/>
                          <a:cs typeface="Times New Roman"/>
                          <a:sym typeface="Times New Roman"/>
                        </a:rPr>
                        <a:t>5</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spcBef>
                          <a:spcPts val="0"/>
                        </a:spcBef>
                        <a:spcAft>
                          <a:spcPts val="0"/>
                        </a:spcAft>
                        <a:buNone/>
                      </a:pPr>
                      <a:r>
                        <a:rPr lang="en-US" sz="1000" u="none" cap="none" strike="noStrike">
                          <a:latin typeface="Times New Roman"/>
                          <a:ea typeface="Times New Roman"/>
                          <a:cs typeface="Times New Roman"/>
                          <a:sym typeface="Times New Roman"/>
                        </a:rPr>
                        <a:t>To understand the operation of TELNET by accessing the router in server room from a PC in IT office.</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lang="en-US" sz="1000" u="none" cap="none" strike="noStrike">
                          <a:latin typeface="Times New Roman"/>
                          <a:ea typeface="Times New Roman"/>
                          <a:cs typeface="Times New Roman"/>
                          <a:sym typeface="Times New Roman"/>
                        </a:rPr>
                        <a:t> </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22425">
                <a:tc>
                  <a:txBody>
                    <a:bodyPr/>
                    <a:lstStyle/>
                    <a:p>
                      <a:pPr indent="0" lvl="0" marL="0" marR="0" rtl="0" algn="ctr">
                        <a:spcBef>
                          <a:spcPts val="0"/>
                        </a:spcBef>
                        <a:spcAft>
                          <a:spcPts val="0"/>
                        </a:spcAft>
                        <a:buNone/>
                      </a:pPr>
                      <a:r>
                        <a:rPr lang="en-US" sz="1000" u="none" cap="none" strike="noStrike">
                          <a:latin typeface="Times New Roman"/>
                          <a:ea typeface="Times New Roman"/>
                          <a:cs typeface="Times New Roman"/>
                          <a:sym typeface="Times New Roman"/>
                        </a:rPr>
                        <a:t>11</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000" u="none" cap="none" strike="noStrike">
                          <a:latin typeface="Times New Roman"/>
                          <a:ea typeface="Times New Roman"/>
                          <a:cs typeface="Times New Roman"/>
                          <a:sym typeface="Times New Roman"/>
                        </a:rPr>
                        <a:t>3</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spcBef>
                          <a:spcPts val="0"/>
                        </a:spcBef>
                        <a:spcAft>
                          <a:spcPts val="0"/>
                        </a:spcAft>
                        <a:buNone/>
                      </a:pPr>
                      <a:r>
                        <a:rPr lang="en-US" sz="1000" u="none" cap="none" strike="noStrike">
                          <a:latin typeface="Times New Roman"/>
                          <a:ea typeface="Times New Roman"/>
                          <a:cs typeface="Times New Roman"/>
                          <a:sym typeface="Times New Roman"/>
                        </a:rPr>
                        <a:t>To construct a VLAN and make the PC’s communicate among a VLAN</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lang="en-US" sz="1000" u="none" cap="none" strike="noStrike">
                          <a:latin typeface="Times New Roman"/>
                          <a:ea typeface="Times New Roman"/>
                          <a:cs typeface="Times New Roman"/>
                          <a:sym typeface="Times New Roman"/>
                        </a:rPr>
                        <a:t> </a:t>
                      </a:r>
                      <a:endParaRPr sz="1000" u="none" cap="none" strike="noStrike">
                        <a:latin typeface="Times New Roman"/>
                        <a:ea typeface="Times New Roman"/>
                        <a:cs typeface="Times New Roman"/>
                        <a:sym typeface="Times New Roman"/>
                      </a:endParaRPr>
                    </a:p>
                    <a:p>
                      <a:pPr indent="0" lvl="0" marL="0" marR="0" rtl="0" algn="l">
                        <a:spcBef>
                          <a:spcPts val="0"/>
                        </a:spcBef>
                        <a:spcAft>
                          <a:spcPts val="0"/>
                        </a:spcAft>
                        <a:buNone/>
                      </a:pPr>
                      <a:r>
                        <a:rPr lang="en-US" sz="1000" u="none" cap="none" strike="noStrike">
                          <a:latin typeface="Times New Roman"/>
                          <a:ea typeface="Times New Roman"/>
                          <a:cs typeface="Times New Roman"/>
                          <a:sym typeface="Times New Roman"/>
                        </a:rPr>
                        <a:t> </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09375">
                <a:tc>
                  <a:txBody>
                    <a:bodyPr/>
                    <a:lstStyle/>
                    <a:p>
                      <a:pPr indent="0" lvl="0" marL="0" marR="0" rtl="0" algn="ctr">
                        <a:spcBef>
                          <a:spcPts val="0"/>
                        </a:spcBef>
                        <a:spcAft>
                          <a:spcPts val="0"/>
                        </a:spcAft>
                        <a:buNone/>
                      </a:pPr>
                      <a:r>
                        <a:rPr lang="en-US" sz="1000" u="none" cap="none" strike="noStrike">
                          <a:latin typeface="Times New Roman"/>
                          <a:ea typeface="Times New Roman"/>
                          <a:cs typeface="Times New Roman"/>
                          <a:sym typeface="Times New Roman"/>
                        </a:rPr>
                        <a:t>12</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000" u="none" cap="none" strike="noStrike">
                          <a:latin typeface="Times New Roman"/>
                          <a:ea typeface="Times New Roman"/>
                          <a:cs typeface="Times New Roman"/>
                          <a:sym typeface="Times New Roman"/>
                        </a:rPr>
                        <a:t> </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spcBef>
                          <a:spcPts val="0"/>
                        </a:spcBef>
                        <a:spcAft>
                          <a:spcPts val="0"/>
                        </a:spcAft>
                        <a:buNone/>
                      </a:pPr>
                      <a:r>
                        <a:rPr lang="en-US" sz="1000" u="none" cap="none" strike="noStrike">
                          <a:latin typeface="Times New Roman"/>
                          <a:ea typeface="Times New Roman"/>
                          <a:cs typeface="Times New Roman"/>
                          <a:sym typeface="Times New Roman"/>
                        </a:rPr>
                        <a:t>To construct a WLAN and make the nodes communicate wirelessly</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lang="en-US" sz="1000" u="none" cap="none" strike="noStrike">
                          <a:latin typeface="Times New Roman"/>
                          <a:ea typeface="Times New Roman"/>
                          <a:cs typeface="Times New Roman"/>
                          <a:sym typeface="Times New Roman"/>
                        </a:rPr>
                        <a:t> </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11225">
                <a:tc>
                  <a:txBody>
                    <a:bodyPr/>
                    <a:lstStyle/>
                    <a:p>
                      <a:pPr indent="0" lvl="0" marL="0" marR="0" rtl="0" algn="ctr">
                        <a:spcBef>
                          <a:spcPts val="0"/>
                        </a:spcBef>
                        <a:spcAft>
                          <a:spcPts val="0"/>
                        </a:spcAft>
                        <a:buNone/>
                      </a:pPr>
                      <a:r>
                        <a:rPr lang="en-US" sz="1000" u="none" cap="none" strike="noStrike">
                          <a:latin typeface="Times New Roman"/>
                          <a:ea typeface="Times New Roman"/>
                          <a:cs typeface="Times New Roman"/>
                          <a:sym typeface="Times New Roman"/>
                        </a:rPr>
                        <a:t> </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000" u="none" cap="none" strike="noStrike">
                          <a:latin typeface="Times New Roman"/>
                          <a:ea typeface="Times New Roman"/>
                          <a:cs typeface="Times New Roman"/>
                          <a:sym typeface="Times New Roman"/>
                        </a:rPr>
                        <a:t> </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lang="en-US" sz="1000" u="none" cap="none" strike="noStrike">
                          <a:latin typeface="Times New Roman"/>
                          <a:ea typeface="Times New Roman"/>
                          <a:cs typeface="Times New Roman"/>
                          <a:sym typeface="Times New Roman"/>
                        </a:rPr>
                        <a:t>CYCLE - 2</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lang="en-US" sz="1000" u="none" cap="none" strike="noStrike">
                          <a:latin typeface="Times New Roman"/>
                          <a:ea typeface="Times New Roman"/>
                          <a:cs typeface="Times New Roman"/>
                          <a:sym typeface="Times New Roman"/>
                        </a:rPr>
                        <a:t> </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09375">
                <a:tc>
                  <a:txBody>
                    <a:bodyPr/>
                    <a:lstStyle/>
                    <a:p>
                      <a:pPr indent="0" lvl="0" marL="0" marR="0" rtl="0" algn="ctr">
                        <a:spcBef>
                          <a:spcPts val="0"/>
                        </a:spcBef>
                        <a:spcAft>
                          <a:spcPts val="0"/>
                        </a:spcAft>
                        <a:buNone/>
                      </a:pPr>
                      <a:r>
                        <a:rPr lang="en-US" sz="1000" u="none" cap="none" strike="noStrike">
                          <a:latin typeface="Times New Roman"/>
                          <a:ea typeface="Times New Roman"/>
                          <a:cs typeface="Times New Roman"/>
                          <a:sym typeface="Times New Roman"/>
                        </a:rPr>
                        <a:t>13</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000" u="none" cap="none" strike="noStrike">
                          <a:latin typeface="Times New Roman"/>
                          <a:ea typeface="Times New Roman"/>
                          <a:cs typeface="Times New Roman"/>
                          <a:sym typeface="Times New Roman"/>
                        </a:rPr>
                        <a:t>2</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spcBef>
                          <a:spcPts val="0"/>
                        </a:spcBef>
                        <a:spcAft>
                          <a:spcPts val="0"/>
                        </a:spcAft>
                        <a:buNone/>
                      </a:pPr>
                      <a:r>
                        <a:rPr lang="en-US" sz="1000" u="none" cap="none" strike="noStrike">
                          <a:latin typeface="Times New Roman"/>
                          <a:ea typeface="Times New Roman"/>
                          <a:cs typeface="Times New Roman"/>
                          <a:sym typeface="Times New Roman"/>
                        </a:rPr>
                        <a:t>Write a program for error detecting code using CRC-CCITT (16-bits).</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lang="en-US" sz="1000" u="none" cap="none" strike="noStrike">
                          <a:latin typeface="Times New Roman"/>
                          <a:ea typeface="Times New Roman"/>
                          <a:cs typeface="Times New Roman"/>
                          <a:sym typeface="Times New Roman"/>
                        </a:rPr>
                        <a:t> </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14650">
                <a:tc>
                  <a:txBody>
                    <a:bodyPr/>
                    <a:lstStyle/>
                    <a:p>
                      <a:pPr indent="0" lvl="0" marL="0" marR="0" rtl="0" algn="ctr">
                        <a:spcBef>
                          <a:spcPts val="0"/>
                        </a:spcBef>
                        <a:spcAft>
                          <a:spcPts val="0"/>
                        </a:spcAft>
                        <a:buNone/>
                      </a:pPr>
                      <a:r>
                        <a:rPr lang="en-US" sz="1000" u="none" cap="none" strike="noStrike">
                          <a:latin typeface="Times New Roman"/>
                          <a:ea typeface="Times New Roman"/>
                          <a:cs typeface="Times New Roman"/>
                          <a:sym typeface="Times New Roman"/>
                        </a:rPr>
                        <a:t>14</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000" u="none" cap="none" strike="noStrike">
                          <a:latin typeface="Times New Roman"/>
                          <a:ea typeface="Times New Roman"/>
                          <a:cs typeface="Times New Roman"/>
                          <a:sym typeface="Times New Roman"/>
                        </a:rPr>
                        <a:t> </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6000"/>
                        </a:lnSpc>
                        <a:spcBef>
                          <a:spcPts val="0"/>
                        </a:spcBef>
                        <a:spcAft>
                          <a:spcPts val="0"/>
                        </a:spcAft>
                        <a:buNone/>
                      </a:pPr>
                      <a:r>
                        <a:rPr lang="en-US" sz="1000" u="none" cap="none" strike="noStrike">
                          <a:solidFill>
                            <a:srgbClr val="000000"/>
                          </a:solidFill>
                          <a:latin typeface="Times New Roman"/>
                          <a:ea typeface="Times New Roman"/>
                          <a:cs typeface="Times New Roman"/>
                          <a:sym typeface="Times New Roman"/>
                        </a:rPr>
                        <a:t>Write a program for congestion control using Leaky bucket algorithm.</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lang="en-US" sz="1000" u="none" cap="none" strike="noStrike">
                          <a:latin typeface="Times New Roman"/>
                          <a:ea typeface="Times New Roman"/>
                          <a:cs typeface="Times New Roman"/>
                          <a:sym typeface="Times New Roman"/>
                        </a:rPr>
                        <a:t> </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33650">
                <a:tc>
                  <a:txBody>
                    <a:bodyPr/>
                    <a:lstStyle/>
                    <a:p>
                      <a:pPr indent="0" lvl="0" marL="0" marR="0" rtl="0" algn="ctr">
                        <a:spcBef>
                          <a:spcPts val="0"/>
                        </a:spcBef>
                        <a:spcAft>
                          <a:spcPts val="0"/>
                        </a:spcAft>
                        <a:buNone/>
                      </a:pPr>
                      <a:r>
                        <a:rPr lang="en-US" sz="1000" u="none" cap="none" strike="noStrike">
                          <a:latin typeface="Times New Roman"/>
                          <a:ea typeface="Times New Roman"/>
                          <a:cs typeface="Times New Roman"/>
                          <a:sym typeface="Times New Roman"/>
                        </a:rPr>
                        <a:t>15</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000" u="none" cap="none" strike="noStrike">
                          <a:latin typeface="Times New Roman"/>
                          <a:ea typeface="Times New Roman"/>
                          <a:cs typeface="Times New Roman"/>
                          <a:sym typeface="Times New Roman"/>
                        </a:rPr>
                        <a:t>4</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spcBef>
                          <a:spcPts val="0"/>
                        </a:spcBef>
                        <a:spcAft>
                          <a:spcPts val="0"/>
                        </a:spcAft>
                        <a:buNone/>
                      </a:pPr>
                      <a:r>
                        <a:rPr lang="en-US" sz="1000" u="none" cap="none" strike="noStrike">
                          <a:latin typeface="Times New Roman"/>
                          <a:ea typeface="Times New Roman"/>
                          <a:cs typeface="Times New Roman"/>
                          <a:sym typeface="Times New Roman"/>
                        </a:rPr>
                        <a:t>Using TCP/IP sockets, write a client-server program to make client sending the file name and the server to send back the contents of the requested file if present.</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lang="en-US" sz="1000" u="none" cap="none" strike="noStrike">
                          <a:latin typeface="Times New Roman"/>
                          <a:ea typeface="Times New Roman"/>
                          <a:cs typeface="Times New Roman"/>
                          <a:sym typeface="Times New Roman"/>
                        </a:rPr>
                        <a:t> </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33650">
                <a:tc>
                  <a:txBody>
                    <a:bodyPr/>
                    <a:lstStyle/>
                    <a:p>
                      <a:pPr indent="0" lvl="0" marL="0" marR="0" rtl="0" algn="ctr">
                        <a:spcBef>
                          <a:spcPts val="0"/>
                        </a:spcBef>
                        <a:spcAft>
                          <a:spcPts val="0"/>
                        </a:spcAft>
                        <a:buNone/>
                      </a:pPr>
                      <a:r>
                        <a:rPr lang="en-US" sz="1000" u="none" cap="none" strike="noStrike">
                          <a:latin typeface="Times New Roman"/>
                          <a:ea typeface="Times New Roman"/>
                          <a:cs typeface="Times New Roman"/>
                          <a:sym typeface="Times New Roman"/>
                        </a:rPr>
                        <a:t>16</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000" u="none" cap="none" strike="noStrike">
                          <a:latin typeface="Times New Roman"/>
                          <a:ea typeface="Times New Roman"/>
                          <a:cs typeface="Times New Roman"/>
                          <a:sym typeface="Times New Roman"/>
                        </a:rPr>
                        <a:t>4</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spcBef>
                          <a:spcPts val="0"/>
                        </a:spcBef>
                        <a:spcAft>
                          <a:spcPts val="0"/>
                        </a:spcAft>
                        <a:buNone/>
                      </a:pPr>
                      <a:r>
                        <a:rPr lang="en-US" sz="1000" u="none" cap="none" strike="noStrike">
                          <a:latin typeface="Times New Roman"/>
                          <a:ea typeface="Times New Roman"/>
                          <a:cs typeface="Times New Roman"/>
                          <a:sym typeface="Times New Roman"/>
                        </a:rPr>
                        <a:t>Using UDP sockets, write a client-server program to make client sending the file name and the server to send back the contents of the requested file if present.</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lang="en-US" sz="1000" u="none" cap="none" strike="noStrike">
                          <a:latin typeface="Times New Roman"/>
                          <a:ea typeface="Times New Roman"/>
                          <a:cs typeface="Times New Roman"/>
                          <a:sym typeface="Times New Roman"/>
                        </a:rPr>
                        <a:t> </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11225">
                <a:tc>
                  <a:txBody>
                    <a:bodyPr/>
                    <a:lstStyle/>
                    <a:p>
                      <a:pPr indent="0" lvl="0" marL="0" marR="0" rtl="0" algn="ctr">
                        <a:spcBef>
                          <a:spcPts val="0"/>
                        </a:spcBef>
                        <a:spcAft>
                          <a:spcPts val="0"/>
                        </a:spcAft>
                        <a:buNone/>
                      </a:pPr>
                      <a:r>
                        <a:rPr lang="en-US" sz="1000" u="none" cap="none" strike="noStrike">
                          <a:latin typeface="Times New Roman"/>
                          <a:ea typeface="Times New Roman"/>
                          <a:cs typeface="Times New Roman"/>
                          <a:sym typeface="Times New Roman"/>
                        </a:rPr>
                        <a:t>17</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000" u="none" cap="none" strike="noStrike">
                          <a:latin typeface="Times New Roman"/>
                          <a:ea typeface="Times New Roman"/>
                          <a:cs typeface="Times New Roman"/>
                          <a:sym typeface="Times New Roman"/>
                        </a:rPr>
                        <a:t>3,4,5</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spcBef>
                          <a:spcPts val="0"/>
                        </a:spcBef>
                        <a:spcAft>
                          <a:spcPts val="0"/>
                        </a:spcAft>
                        <a:buNone/>
                      </a:pPr>
                      <a:r>
                        <a:rPr lang="en-US" sz="1000" u="none" cap="none" strike="noStrike">
                          <a:latin typeface="Times New Roman"/>
                          <a:ea typeface="Times New Roman"/>
                          <a:cs typeface="Times New Roman"/>
                          <a:sym typeface="Times New Roman"/>
                        </a:rPr>
                        <a:t>Tool Exploration -Wireshark</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lang="en-US" sz="1000" u="none" cap="none" strike="noStrike">
                          <a:latin typeface="Times New Roman"/>
                          <a:ea typeface="Times New Roman"/>
                          <a:cs typeface="Times New Roman"/>
                          <a:sym typeface="Times New Roman"/>
                        </a:rPr>
                        <a:t> </a:t>
                      </a:r>
                      <a:endParaRPr sz="1000" u="none" cap="none" strike="noStrike">
                        <a:latin typeface="Times New Roman"/>
                        <a:ea typeface="Times New Roman"/>
                        <a:cs typeface="Times New Roman"/>
                        <a:sym typeface="Times New Roman"/>
                      </a:endParaRPr>
                    </a:p>
                  </a:txBody>
                  <a:tcPr marT="0" marB="0" marR="46950" marL="46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202" name="Google Shape;202;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203" name="Google Shape;203;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75"/>
          <p:cNvSpPr txBox="1"/>
          <p:nvPr>
            <p:ph idx="1" type="body"/>
          </p:nvPr>
        </p:nvSpPr>
        <p:spPr>
          <a:xfrm>
            <a:off x="838200" y="85060"/>
            <a:ext cx="10515600" cy="609190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0000"/>
              </a:buClr>
              <a:buSzPts val="3200"/>
              <a:buFont typeface="Calibri"/>
              <a:buChar char="-"/>
            </a:pPr>
            <a:r>
              <a:rPr lang="en-US" sz="3200">
                <a:solidFill>
                  <a:srgbClr val="000000"/>
                </a:solidFill>
              </a:rPr>
              <a:t>Earlier, a </a:t>
            </a:r>
            <a:r>
              <a:rPr lang="en-US" sz="3200">
                <a:solidFill>
                  <a:srgbClr val="FF0000"/>
                </a:solidFill>
              </a:rPr>
              <a:t>common cable connected </a:t>
            </a:r>
            <a:r>
              <a:rPr lang="en-US" sz="3200">
                <a:solidFill>
                  <a:srgbClr val="000000"/>
                </a:solidFill>
              </a:rPr>
              <a:t>all hosts, a packet sent from one host to another was received by all hosts. The intended recipient kept the packet; the others drop.</a:t>
            </a:r>
            <a:endParaRPr/>
          </a:p>
          <a:p>
            <a:pPr indent="-228600" lvl="0" marL="228600" rtl="0" algn="l">
              <a:lnSpc>
                <a:spcPct val="90000"/>
              </a:lnSpc>
              <a:spcBef>
                <a:spcPts val="1000"/>
              </a:spcBef>
              <a:spcAft>
                <a:spcPts val="0"/>
              </a:spcAft>
              <a:buClr>
                <a:srgbClr val="000000"/>
              </a:buClr>
              <a:buSzPts val="2600"/>
              <a:buFont typeface="Calibri"/>
              <a:buChar char="-"/>
            </a:pPr>
            <a:r>
              <a:rPr lang="en-US" sz="2600">
                <a:solidFill>
                  <a:srgbClr val="000000"/>
                </a:solidFill>
              </a:rPr>
              <a:t> </a:t>
            </a:r>
            <a:r>
              <a:rPr lang="en-US" sz="3200">
                <a:solidFill>
                  <a:srgbClr val="000000"/>
                </a:solidFill>
              </a:rPr>
              <a:t>A smart connecting switch recognizes the destination address of the packet and guide the packet to its destination without sending it to all other hosts.</a:t>
            </a:r>
            <a:endParaRPr sz="3200">
              <a:solidFill>
                <a:srgbClr val="FF0000"/>
              </a:solidFill>
            </a:endParaRPr>
          </a:p>
          <a:p>
            <a:pPr indent="-50800" lvl="0" marL="228600" rtl="0" algn="l">
              <a:lnSpc>
                <a:spcPct val="90000"/>
              </a:lnSpc>
              <a:spcBef>
                <a:spcPts val="1000"/>
              </a:spcBef>
              <a:spcAft>
                <a:spcPts val="0"/>
              </a:spcAft>
              <a:buClr>
                <a:schemeClr val="dk1"/>
              </a:buClr>
              <a:buSzPts val="2800"/>
              <a:buNone/>
            </a:pPr>
            <a:r>
              <a:t/>
            </a:r>
            <a:endParaRPr/>
          </a:p>
        </p:txBody>
      </p:sp>
      <p:sp>
        <p:nvSpPr>
          <p:cNvPr id="554" name="Google Shape;554;p7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555" name="Google Shape;555;p7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56" name="Google Shape;556;p75"/>
          <p:cNvPicPr preferRelativeResize="0"/>
          <p:nvPr/>
        </p:nvPicPr>
        <p:blipFill rotWithShape="1">
          <a:blip r:embed="rId3">
            <a:alphaModFix/>
          </a:blip>
          <a:srcRect b="0" l="0" r="0" t="0"/>
          <a:stretch/>
        </p:blipFill>
        <p:spPr>
          <a:xfrm>
            <a:off x="1318437" y="2945219"/>
            <a:ext cx="9494875" cy="384005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76"/>
          <p:cNvSpPr txBox="1"/>
          <p:nvPr>
            <p:ph idx="1" type="body"/>
          </p:nvPr>
        </p:nvSpPr>
        <p:spPr>
          <a:xfrm>
            <a:off x="838200" y="265814"/>
            <a:ext cx="10515600" cy="6090536"/>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rgbClr val="FF0000"/>
              </a:buClr>
              <a:buSzPts val="3600"/>
              <a:buNone/>
            </a:pPr>
            <a:r>
              <a:rPr lang="en-US" sz="3600">
                <a:solidFill>
                  <a:srgbClr val="FF0000"/>
                </a:solidFill>
              </a:rPr>
              <a:t>2. Wide Area Network (WAN)</a:t>
            </a:r>
            <a:r>
              <a:rPr lang="en-US" sz="3600"/>
              <a:t> </a:t>
            </a:r>
            <a:endParaRPr/>
          </a:p>
          <a:p>
            <a:pPr indent="-76200" lvl="0" marL="228600" rtl="0" algn="l">
              <a:lnSpc>
                <a:spcPct val="90000"/>
              </a:lnSpc>
              <a:spcBef>
                <a:spcPts val="1000"/>
              </a:spcBef>
              <a:spcAft>
                <a:spcPts val="0"/>
              </a:spcAft>
              <a:buClr>
                <a:schemeClr val="dk1"/>
              </a:buClr>
              <a:buSzPts val="2400"/>
              <a:buNone/>
            </a:pPr>
            <a:r>
              <a:t/>
            </a:r>
            <a:endParaRPr sz="2400">
              <a:solidFill>
                <a:srgbClr val="000000"/>
              </a:solidFill>
              <a:latin typeface="Calibri"/>
              <a:ea typeface="Calibri"/>
              <a:cs typeface="Calibri"/>
              <a:sym typeface="Calibri"/>
            </a:endParaRPr>
          </a:p>
          <a:p>
            <a:pPr indent="-228600" lvl="0" marL="228600" rtl="0" algn="l">
              <a:lnSpc>
                <a:spcPct val="90000"/>
              </a:lnSpc>
              <a:spcBef>
                <a:spcPts val="1000"/>
              </a:spcBef>
              <a:spcAft>
                <a:spcPts val="0"/>
              </a:spcAft>
              <a:buClr>
                <a:srgbClr val="000000"/>
              </a:buClr>
              <a:buSzPts val="3600"/>
              <a:buChar char="•"/>
            </a:pPr>
            <a:r>
              <a:rPr lang="en-US" sz="3600">
                <a:solidFill>
                  <a:srgbClr val="000000"/>
                </a:solidFill>
                <a:latin typeface="Calibri"/>
                <a:ea typeface="Calibri"/>
                <a:cs typeface="Calibri"/>
                <a:sym typeface="Calibri"/>
              </a:rPr>
              <a:t>Has a </a:t>
            </a:r>
            <a:r>
              <a:rPr lang="en-US" sz="3600">
                <a:solidFill>
                  <a:srgbClr val="FF0000"/>
                </a:solidFill>
                <a:latin typeface="Calibri"/>
                <a:ea typeface="Calibri"/>
                <a:cs typeface="Calibri"/>
                <a:sym typeface="Calibri"/>
              </a:rPr>
              <a:t>wider geographical span</a:t>
            </a:r>
            <a:r>
              <a:rPr lang="en-US" sz="3600">
                <a:solidFill>
                  <a:srgbClr val="000000"/>
                </a:solidFill>
                <a:latin typeface="Calibri"/>
                <a:ea typeface="Calibri"/>
                <a:cs typeface="Calibri"/>
                <a:sym typeface="Calibri"/>
              </a:rPr>
              <a:t>, spanning a town, a state, a country, or even the world. </a:t>
            </a:r>
            <a:endParaRPr/>
          </a:p>
          <a:p>
            <a:pPr indent="-228600" lvl="0" marL="228600" rtl="0" algn="l">
              <a:lnSpc>
                <a:spcPct val="90000"/>
              </a:lnSpc>
              <a:spcBef>
                <a:spcPts val="1000"/>
              </a:spcBef>
              <a:spcAft>
                <a:spcPts val="0"/>
              </a:spcAft>
              <a:buClr>
                <a:srgbClr val="000000"/>
              </a:buClr>
              <a:buSzPts val="3600"/>
              <a:buChar char="•"/>
            </a:pPr>
            <a:r>
              <a:rPr lang="en-US" sz="3600">
                <a:solidFill>
                  <a:srgbClr val="000000"/>
                </a:solidFill>
                <a:latin typeface="Calibri"/>
                <a:ea typeface="Calibri"/>
                <a:cs typeface="Calibri"/>
                <a:sym typeface="Calibri"/>
              </a:rPr>
              <a:t>A LAN interconnects hosts;  WAN interconnects connecting devices such as switches, routers, or modems. </a:t>
            </a:r>
            <a:endParaRPr/>
          </a:p>
          <a:p>
            <a:pPr indent="-228600" lvl="0" marL="228600" rtl="0" algn="l">
              <a:lnSpc>
                <a:spcPct val="90000"/>
              </a:lnSpc>
              <a:spcBef>
                <a:spcPts val="1000"/>
              </a:spcBef>
              <a:spcAft>
                <a:spcPts val="0"/>
              </a:spcAft>
              <a:buClr>
                <a:srgbClr val="000000"/>
              </a:buClr>
              <a:buSzPts val="3600"/>
              <a:buChar char="•"/>
            </a:pPr>
            <a:r>
              <a:rPr lang="en-US" sz="3600">
                <a:solidFill>
                  <a:srgbClr val="000000"/>
                </a:solidFill>
                <a:latin typeface="Calibri"/>
                <a:ea typeface="Calibri"/>
                <a:cs typeface="Calibri"/>
                <a:sym typeface="Calibri"/>
              </a:rPr>
              <a:t>A WAN is normally </a:t>
            </a:r>
            <a:r>
              <a:rPr lang="en-US" sz="3600">
                <a:solidFill>
                  <a:srgbClr val="FF0000"/>
                </a:solidFill>
                <a:latin typeface="Calibri"/>
                <a:ea typeface="Calibri"/>
                <a:cs typeface="Calibri"/>
                <a:sym typeface="Calibri"/>
              </a:rPr>
              <a:t>created, owned and</a:t>
            </a:r>
            <a:r>
              <a:rPr lang="en-US" sz="3600">
                <a:solidFill>
                  <a:srgbClr val="000000"/>
                </a:solidFill>
                <a:latin typeface="Calibri"/>
                <a:ea typeface="Calibri"/>
                <a:cs typeface="Calibri"/>
                <a:sym typeface="Calibri"/>
              </a:rPr>
              <a:t> </a:t>
            </a:r>
            <a:r>
              <a:rPr lang="en-US" sz="3600">
                <a:solidFill>
                  <a:srgbClr val="FF0000"/>
                </a:solidFill>
                <a:latin typeface="Calibri"/>
                <a:ea typeface="Calibri"/>
                <a:cs typeface="Calibri"/>
                <a:sym typeface="Calibri"/>
              </a:rPr>
              <a:t>run by communication companies </a:t>
            </a:r>
            <a:r>
              <a:rPr lang="en-US" sz="3600">
                <a:solidFill>
                  <a:srgbClr val="000000"/>
                </a:solidFill>
                <a:latin typeface="Calibri"/>
                <a:ea typeface="Calibri"/>
                <a:cs typeface="Calibri"/>
                <a:sym typeface="Calibri"/>
              </a:rPr>
              <a:t>and leased by an organization that uses it. </a:t>
            </a:r>
            <a:endParaRPr/>
          </a:p>
          <a:p>
            <a:pPr indent="-228600" lvl="0" marL="228600" rtl="0" algn="l">
              <a:lnSpc>
                <a:spcPct val="90000"/>
              </a:lnSpc>
              <a:spcBef>
                <a:spcPts val="1000"/>
              </a:spcBef>
              <a:spcAft>
                <a:spcPts val="0"/>
              </a:spcAft>
              <a:buClr>
                <a:srgbClr val="000000"/>
              </a:buClr>
              <a:buSzPts val="3600"/>
              <a:buChar char="•"/>
            </a:pPr>
            <a:r>
              <a:rPr lang="en-US" sz="3600">
                <a:solidFill>
                  <a:srgbClr val="000000"/>
                </a:solidFill>
                <a:latin typeface="Calibri"/>
                <a:ea typeface="Calibri"/>
                <a:cs typeface="Calibri"/>
                <a:sym typeface="Calibri"/>
              </a:rPr>
              <a:t>Two distinct examples of WANs today: </a:t>
            </a:r>
            <a:r>
              <a:rPr lang="en-US" sz="3600">
                <a:solidFill>
                  <a:srgbClr val="FF0000"/>
                </a:solidFill>
                <a:latin typeface="Calibri"/>
                <a:ea typeface="Calibri"/>
                <a:cs typeface="Calibri"/>
                <a:sym typeface="Calibri"/>
              </a:rPr>
              <a:t>point-to-point WANs and switched WANs. </a:t>
            </a:r>
            <a:endParaRPr/>
          </a:p>
          <a:p>
            <a:pPr indent="0" lvl="0" marL="228600" rtl="0" algn="l">
              <a:lnSpc>
                <a:spcPct val="90000"/>
              </a:lnSpc>
              <a:spcBef>
                <a:spcPts val="1000"/>
              </a:spcBef>
              <a:spcAft>
                <a:spcPts val="0"/>
              </a:spcAft>
              <a:buClr>
                <a:schemeClr val="dk1"/>
              </a:buClr>
              <a:buSzPts val="3600"/>
              <a:buNone/>
            </a:pPr>
            <a:r>
              <a:t/>
            </a:r>
            <a:endParaRPr sz="3600">
              <a:solidFill>
                <a:srgbClr val="FF0000"/>
              </a:solidFill>
              <a:latin typeface="Calibri"/>
              <a:ea typeface="Calibri"/>
              <a:cs typeface="Calibri"/>
              <a:sym typeface="Calibri"/>
            </a:endParaRPr>
          </a:p>
          <a:p>
            <a:pPr indent="0" lvl="0" marL="228600" rtl="0" algn="l">
              <a:lnSpc>
                <a:spcPct val="90000"/>
              </a:lnSpc>
              <a:spcBef>
                <a:spcPts val="1000"/>
              </a:spcBef>
              <a:spcAft>
                <a:spcPts val="0"/>
              </a:spcAft>
              <a:buClr>
                <a:schemeClr val="dk1"/>
              </a:buClr>
              <a:buSzPts val="3600"/>
              <a:buNone/>
            </a:pPr>
            <a:r>
              <a:t/>
            </a:r>
            <a:endParaRPr sz="3600">
              <a:solidFill>
                <a:srgbClr val="FF0000"/>
              </a:solidFill>
              <a:latin typeface="Calibri"/>
              <a:ea typeface="Calibri"/>
              <a:cs typeface="Calibri"/>
              <a:sym typeface="Calibri"/>
            </a:endParaRPr>
          </a:p>
          <a:p>
            <a:pPr indent="0" lvl="0" marL="228600" rtl="0" algn="l">
              <a:lnSpc>
                <a:spcPct val="90000"/>
              </a:lnSpc>
              <a:spcBef>
                <a:spcPts val="1000"/>
              </a:spcBef>
              <a:spcAft>
                <a:spcPts val="0"/>
              </a:spcAft>
              <a:buClr>
                <a:schemeClr val="dk1"/>
              </a:buClr>
              <a:buSzPts val="3600"/>
              <a:buNone/>
            </a:pPr>
            <a:r>
              <a:t/>
            </a:r>
            <a:endParaRPr sz="3600">
              <a:solidFill>
                <a:srgbClr val="FF0000"/>
              </a:solidFill>
              <a:latin typeface="Calibri"/>
              <a:ea typeface="Calibri"/>
              <a:cs typeface="Calibri"/>
              <a:sym typeface="Calibri"/>
            </a:endParaRPr>
          </a:p>
        </p:txBody>
      </p:sp>
      <p:sp>
        <p:nvSpPr>
          <p:cNvPr id="562" name="Google Shape;562;p7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563" name="Google Shape;563;p7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pic>
        <p:nvPicPr>
          <p:cNvPr id="568" name="Google Shape;568;p77"/>
          <p:cNvPicPr preferRelativeResize="0"/>
          <p:nvPr>
            <p:ph idx="1" type="body"/>
          </p:nvPr>
        </p:nvPicPr>
        <p:blipFill rotWithShape="1">
          <a:blip r:embed="rId3">
            <a:alphaModFix/>
          </a:blip>
          <a:srcRect b="0" l="0" r="0" t="0"/>
          <a:stretch/>
        </p:blipFill>
        <p:spPr>
          <a:xfrm>
            <a:off x="1456661" y="138223"/>
            <a:ext cx="9069572" cy="2477386"/>
          </a:xfrm>
          <a:prstGeom prst="rect">
            <a:avLst/>
          </a:prstGeom>
          <a:noFill/>
          <a:ln>
            <a:noFill/>
          </a:ln>
        </p:spPr>
      </p:pic>
      <p:sp>
        <p:nvSpPr>
          <p:cNvPr id="569" name="Google Shape;569;p7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570" name="Google Shape;570;p7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71" name="Google Shape;571;p77"/>
          <p:cNvPicPr preferRelativeResize="0"/>
          <p:nvPr/>
        </p:nvPicPr>
        <p:blipFill rotWithShape="1">
          <a:blip r:embed="rId4">
            <a:alphaModFix/>
          </a:blip>
          <a:srcRect b="0" l="0" r="0" t="0"/>
          <a:stretch/>
        </p:blipFill>
        <p:spPr>
          <a:xfrm>
            <a:off x="1701209" y="2874110"/>
            <a:ext cx="8442251" cy="2910002"/>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78"/>
          <p:cNvSpPr txBox="1"/>
          <p:nvPr>
            <p:ph idx="1" type="body"/>
          </p:nvPr>
        </p:nvSpPr>
        <p:spPr>
          <a:xfrm>
            <a:off x="838200" y="85060"/>
            <a:ext cx="10515600" cy="609190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FF0000"/>
              </a:buClr>
              <a:buSzPts val="3200"/>
              <a:buChar char="•"/>
            </a:pPr>
            <a:r>
              <a:rPr lang="en-US" sz="3200">
                <a:solidFill>
                  <a:srgbClr val="FF0000"/>
                </a:solidFill>
              </a:rPr>
              <a:t>Point-to-Point WAN:</a:t>
            </a:r>
            <a:endParaRPr/>
          </a:p>
          <a:p>
            <a:pPr indent="-228600" lvl="0" marL="228600" rtl="0" algn="l">
              <a:lnSpc>
                <a:spcPct val="90000"/>
              </a:lnSpc>
              <a:spcBef>
                <a:spcPts val="1000"/>
              </a:spcBef>
              <a:spcAft>
                <a:spcPts val="0"/>
              </a:spcAft>
              <a:buClr>
                <a:schemeClr val="dk1"/>
              </a:buClr>
              <a:buSzPts val="3200"/>
              <a:buChar char="•"/>
            </a:pPr>
            <a:r>
              <a:rPr lang="en-US" sz="3200"/>
              <a:t>Network that connects two communicating devices through a transmission media (cable or air). </a:t>
            </a:r>
            <a:endParaRPr/>
          </a:p>
          <a:p>
            <a:pPr indent="-228600" lvl="0" marL="228600" rtl="0" algn="l">
              <a:lnSpc>
                <a:spcPct val="90000"/>
              </a:lnSpc>
              <a:spcBef>
                <a:spcPts val="1000"/>
              </a:spcBef>
              <a:spcAft>
                <a:spcPts val="0"/>
              </a:spcAft>
              <a:buClr>
                <a:srgbClr val="FF0000"/>
              </a:buClr>
              <a:buSzPts val="3200"/>
              <a:buChar char="•"/>
            </a:pPr>
            <a:r>
              <a:rPr lang="en-US" sz="3200">
                <a:solidFill>
                  <a:srgbClr val="FF0000"/>
                </a:solidFill>
              </a:rPr>
              <a:t>Switched WAN:</a:t>
            </a:r>
            <a:endParaRPr/>
          </a:p>
          <a:p>
            <a:pPr indent="-228600" lvl="0" marL="228600" rtl="0" algn="l">
              <a:lnSpc>
                <a:spcPct val="90000"/>
              </a:lnSpc>
              <a:spcBef>
                <a:spcPts val="1000"/>
              </a:spcBef>
              <a:spcAft>
                <a:spcPts val="0"/>
              </a:spcAft>
              <a:buClr>
                <a:schemeClr val="dk1"/>
              </a:buClr>
              <a:buSzPts val="3200"/>
              <a:buChar char="•"/>
            </a:pPr>
            <a:r>
              <a:rPr lang="en-US" sz="3200"/>
              <a:t>A switched WAN is a network with more than two ends. </a:t>
            </a:r>
            <a:endParaRPr/>
          </a:p>
          <a:p>
            <a:pPr indent="-228600" lvl="0" marL="228600" rtl="0" algn="l">
              <a:lnSpc>
                <a:spcPct val="90000"/>
              </a:lnSpc>
              <a:spcBef>
                <a:spcPts val="1000"/>
              </a:spcBef>
              <a:spcAft>
                <a:spcPts val="0"/>
              </a:spcAft>
              <a:buClr>
                <a:schemeClr val="dk1"/>
              </a:buClr>
              <a:buSzPts val="3200"/>
              <a:buChar char="•"/>
            </a:pPr>
            <a:r>
              <a:rPr lang="en-US" sz="3200"/>
              <a:t>A combination of several point-to-point WANs that are connected by switches. </a:t>
            </a:r>
            <a:endParaRPr/>
          </a:p>
          <a:p>
            <a:pPr indent="-228600" lvl="0" marL="228600" rtl="0" algn="l">
              <a:lnSpc>
                <a:spcPct val="90000"/>
              </a:lnSpc>
              <a:spcBef>
                <a:spcPts val="1000"/>
              </a:spcBef>
              <a:spcAft>
                <a:spcPts val="0"/>
              </a:spcAft>
              <a:buClr>
                <a:schemeClr val="dk1"/>
              </a:buClr>
              <a:buSzPts val="3200"/>
              <a:buChar char="•"/>
            </a:pPr>
            <a:r>
              <a:rPr lang="en-US" sz="3200"/>
              <a:t>Used in the backbone of global communication today.</a:t>
            </a:r>
            <a:endParaRPr/>
          </a:p>
          <a:p>
            <a:pPr indent="0" lvl="0" marL="0" rtl="0" algn="l">
              <a:lnSpc>
                <a:spcPct val="90000"/>
              </a:lnSpc>
              <a:spcBef>
                <a:spcPts val="1000"/>
              </a:spcBef>
              <a:spcAft>
                <a:spcPts val="0"/>
              </a:spcAft>
              <a:buClr>
                <a:schemeClr val="dk1"/>
              </a:buClr>
              <a:buSzPts val="3200"/>
              <a:buNone/>
            </a:pPr>
            <a:r>
              <a:t/>
            </a:r>
            <a:endParaRPr sz="3200"/>
          </a:p>
          <a:p>
            <a:pPr indent="-25400" lvl="0" marL="228600" rtl="0" algn="l">
              <a:lnSpc>
                <a:spcPct val="90000"/>
              </a:lnSpc>
              <a:spcBef>
                <a:spcPts val="1000"/>
              </a:spcBef>
              <a:spcAft>
                <a:spcPts val="0"/>
              </a:spcAft>
              <a:buClr>
                <a:schemeClr val="dk1"/>
              </a:buClr>
              <a:buSzPts val="3200"/>
              <a:buNone/>
            </a:pPr>
            <a:r>
              <a:t/>
            </a:r>
            <a:endParaRPr sz="3200"/>
          </a:p>
        </p:txBody>
      </p:sp>
      <p:sp>
        <p:nvSpPr>
          <p:cNvPr id="577" name="Google Shape;577;p7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578" name="Google Shape;578;p7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79"/>
          <p:cNvSpPr txBox="1"/>
          <p:nvPr>
            <p:ph type="title"/>
          </p:nvPr>
        </p:nvSpPr>
        <p:spPr>
          <a:xfrm>
            <a:off x="838200" y="99312"/>
            <a:ext cx="10515600" cy="86825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4400"/>
              <a:buFont typeface="Calibri"/>
              <a:buNone/>
            </a:pPr>
            <a:r>
              <a:rPr b="1" lang="en-US">
                <a:solidFill>
                  <a:srgbClr val="FF0000"/>
                </a:solidFill>
              </a:rPr>
              <a:t>The Internetwork</a:t>
            </a:r>
            <a:endParaRPr/>
          </a:p>
        </p:txBody>
      </p:sp>
      <p:sp>
        <p:nvSpPr>
          <p:cNvPr id="584" name="Google Shape;584;p79"/>
          <p:cNvSpPr txBox="1"/>
          <p:nvPr>
            <p:ph idx="1" type="body"/>
          </p:nvPr>
        </p:nvSpPr>
        <p:spPr>
          <a:xfrm>
            <a:off x="838200" y="967564"/>
            <a:ext cx="10515600" cy="538878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FF0000"/>
              </a:buClr>
              <a:buSzPts val="3200"/>
              <a:buChar char="•"/>
            </a:pPr>
            <a:r>
              <a:rPr lang="en-US" sz="3200">
                <a:solidFill>
                  <a:srgbClr val="FF0000"/>
                </a:solidFill>
                <a:latin typeface="Calibri"/>
                <a:ea typeface="Calibri"/>
                <a:cs typeface="Calibri"/>
                <a:sym typeface="Calibri"/>
              </a:rPr>
              <a:t>When two or more networks are connected</a:t>
            </a:r>
            <a:r>
              <a:rPr lang="en-US" sz="3200">
                <a:solidFill>
                  <a:srgbClr val="000000"/>
                </a:solidFill>
                <a:latin typeface="Calibri"/>
                <a:ea typeface="Calibri"/>
                <a:cs typeface="Calibri"/>
                <a:sym typeface="Calibri"/>
              </a:rPr>
              <a:t>, they make an internetwork, or </a:t>
            </a:r>
            <a:r>
              <a:rPr lang="en-US" sz="3200">
                <a:solidFill>
                  <a:srgbClr val="FF0000"/>
                </a:solidFill>
                <a:latin typeface="Calibri"/>
                <a:ea typeface="Calibri"/>
                <a:cs typeface="Calibri"/>
                <a:sym typeface="Calibri"/>
              </a:rPr>
              <a:t>internet</a:t>
            </a:r>
            <a:r>
              <a:rPr lang="en-US" sz="3200">
                <a:solidFill>
                  <a:srgbClr val="000000"/>
                </a:solidFill>
                <a:latin typeface="Calibri"/>
                <a:ea typeface="Calibri"/>
                <a:cs typeface="Calibri"/>
                <a:sym typeface="Calibri"/>
              </a:rPr>
              <a:t>.</a:t>
            </a:r>
            <a:endParaRPr/>
          </a:p>
          <a:p>
            <a:pPr indent="-228600" lvl="0" marL="228600" rtl="0" algn="l">
              <a:lnSpc>
                <a:spcPct val="90000"/>
              </a:lnSpc>
              <a:spcBef>
                <a:spcPts val="1000"/>
              </a:spcBef>
              <a:spcAft>
                <a:spcPts val="0"/>
              </a:spcAft>
              <a:buClr>
                <a:srgbClr val="000000"/>
              </a:buClr>
              <a:buSzPts val="3200"/>
              <a:buChar char="•"/>
            </a:pPr>
            <a:r>
              <a:rPr lang="en-US" sz="3200">
                <a:solidFill>
                  <a:srgbClr val="000000"/>
                </a:solidFill>
                <a:latin typeface="Calibri"/>
                <a:ea typeface="Calibri"/>
                <a:cs typeface="Calibri"/>
                <a:sym typeface="Calibri"/>
              </a:rPr>
              <a:t>As an example, assume that </a:t>
            </a:r>
            <a:r>
              <a:rPr lang="en-US" sz="3200">
                <a:solidFill>
                  <a:srgbClr val="FF0000"/>
                </a:solidFill>
                <a:latin typeface="Calibri"/>
                <a:ea typeface="Calibri"/>
                <a:cs typeface="Calibri"/>
                <a:sym typeface="Calibri"/>
              </a:rPr>
              <a:t>an organization has two offices</a:t>
            </a:r>
            <a:r>
              <a:rPr lang="en-US" sz="3200">
                <a:solidFill>
                  <a:srgbClr val="000000"/>
                </a:solidFill>
                <a:latin typeface="Calibri"/>
                <a:ea typeface="Calibri"/>
                <a:cs typeface="Calibri"/>
                <a:sym typeface="Calibri"/>
              </a:rPr>
              <a:t>, one on the </a:t>
            </a:r>
            <a:r>
              <a:rPr lang="en-US" sz="3200">
                <a:solidFill>
                  <a:srgbClr val="FF0000"/>
                </a:solidFill>
                <a:latin typeface="Calibri"/>
                <a:ea typeface="Calibri"/>
                <a:cs typeface="Calibri"/>
                <a:sym typeface="Calibri"/>
              </a:rPr>
              <a:t>east coast and the other on the west coast.</a:t>
            </a:r>
            <a:endParaRPr/>
          </a:p>
          <a:p>
            <a:pPr indent="-228600" lvl="0" marL="228600" rtl="0" algn="l">
              <a:lnSpc>
                <a:spcPct val="90000"/>
              </a:lnSpc>
              <a:spcBef>
                <a:spcPts val="1000"/>
              </a:spcBef>
              <a:spcAft>
                <a:spcPts val="0"/>
              </a:spcAft>
              <a:buClr>
                <a:srgbClr val="000000"/>
              </a:buClr>
              <a:buSzPts val="3200"/>
              <a:buChar char="•"/>
            </a:pPr>
            <a:r>
              <a:rPr lang="en-US" sz="3200">
                <a:solidFill>
                  <a:srgbClr val="000000"/>
                </a:solidFill>
                <a:latin typeface="Calibri"/>
                <a:ea typeface="Calibri"/>
                <a:cs typeface="Calibri"/>
                <a:sym typeface="Calibri"/>
              </a:rPr>
              <a:t>Each office has </a:t>
            </a:r>
            <a:r>
              <a:rPr lang="en-US" sz="3200">
                <a:solidFill>
                  <a:srgbClr val="FF0000"/>
                </a:solidFill>
                <a:latin typeface="Calibri"/>
                <a:ea typeface="Calibri"/>
                <a:cs typeface="Calibri"/>
                <a:sym typeface="Calibri"/>
              </a:rPr>
              <a:t>a LAN </a:t>
            </a:r>
            <a:r>
              <a:rPr lang="en-US" sz="3200">
                <a:solidFill>
                  <a:srgbClr val="000000"/>
                </a:solidFill>
                <a:latin typeface="Calibri"/>
                <a:ea typeface="Calibri"/>
                <a:cs typeface="Calibri"/>
                <a:sym typeface="Calibri"/>
              </a:rPr>
              <a:t>that allows all employees in the office to communicate with each other.</a:t>
            </a:r>
            <a:endParaRPr/>
          </a:p>
          <a:p>
            <a:pPr indent="0" lvl="0" marL="0" rtl="0" algn="l">
              <a:lnSpc>
                <a:spcPct val="90000"/>
              </a:lnSpc>
              <a:spcBef>
                <a:spcPts val="1000"/>
              </a:spcBef>
              <a:spcAft>
                <a:spcPts val="0"/>
              </a:spcAft>
              <a:buClr>
                <a:schemeClr val="dk1"/>
              </a:buClr>
              <a:buSzPts val="3200"/>
              <a:buNone/>
            </a:pPr>
            <a:r>
              <a:t/>
            </a:r>
            <a:endParaRPr sz="3200">
              <a:solidFill>
                <a:srgbClr val="000000"/>
              </a:solidFill>
              <a:latin typeface="Calibri"/>
              <a:ea typeface="Calibri"/>
              <a:cs typeface="Calibri"/>
              <a:sym typeface="Calibri"/>
            </a:endParaRPr>
          </a:p>
        </p:txBody>
      </p:sp>
      <p:sp>
        <p:nvSpPr>
          <p:cNvPr id="585" name="Google Shape;585;p7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586" name="Google Shape;586;p7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87" name="Google Shape;587;p79"/>
          <p:cNvPicPr preferRelativeResize="0"/>
          <p:nvPr/>
        </p:nvPicPr>
        <p:blipFill rotWithShape="1">
          <a:blip r:embed="rId3">
            <a:alphaModFix/>
          </a:blip>
          <a:srcRect b="0" l="0" r="0" t="0"/>
          <a:stretch/>
        </p:blipFill>
        <p:spPr>
          <a:xfrm>
            <a:off x="1254641" y="3938334"/>
            <a:ext cx="9739423" cy="241801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pic>
        <p:nvPicPr>
          <p:cNvPr id="592" name="Google Shape;592;p80"/>
          <p:cNvPicPr preferRelativeResize="0"/>
          <p:nvPr>
            <p:ph idx="1" type="body"/>
          </p:nvPr>
        </p:nvPicPr>
        <p:blipFill rotWithShape="1">
          <a:blip r:embed="rId3">
            <a:alphaModFix/>
          </a:blip>
          <a:srcRect b="0" l="0" r="0" t="0"/>
          <a:stretch/>
        </p:blipFill>
        <p:spPr>
          <a:xfrm>
            <a:off x="198783" y="0"/>
            <a:ext cx="11993217" cy="6333327"/>
          </a:xfrm>
          <a:prstGeom prst="rect">
            <a:avLst/>
          </a:prstGeom>
          <a:noFill/>
          <a:ln>
            <a:noFill/>
          </a:ln>
        </p:spPr>
      </p:pic>
      <p:sp>
        <p:nvSpPr>
          <p:cNvPr id="593" name="Google Shape;593;p8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594" name="Google Shape;594;p8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81"/>
          <p:cNvSpPr txBox="1"/>
          <p:nvPr>
            <p:ph type="title"/>
          </p:nvPr>
        </p:nvSpPr>
        <p:spPr>
          <a:xfrm>
            <a:off x="838200" y="163107"/>
            <a:ext cx="10515600" cy="68749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FF0000"/>
              </a:buClr>
              <a:buSzPct val="100000"/>
              <a:buFont typeface="Calibri"/>
              <a:buNone/>
            </a:pPr>
            <a:r>
              <a:rPr b="1" lang="en-US">
                <a:solidFill>
                  <a:srgbClr val="FF0000"/>
                </a:solidFill>
              </a:rPr>
              <a:t>1.3.3 Switching</a:t>
            </a:r>
            <a:endParaRPr/>
          </a:p>
        </p:txBody>
      </p:sp>
      <p:sp>
        <p:nvSpPr>
          <p:cNvPr id="600" name="Google Shape;600;p81"/>
          <p:cNvSpPr txBox="1"/>
          <p:nvPr>
            <p:ph idx="1" type="body"/>
          </p:nvPr>
        </p:nvSpPr>
        <p:spPr>
          <a:xfrm>
            <a:off x="838200" y="935665"/>
            <a:ext cx="10515600" cy="524129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200"/>
              <a:buChar char="•"/>
            </a:pPr>
            <a:r>
              <a:rPr lang="en-US" sz="3200"/>
              <a:t>A switch connects 2 or more links together.</a:t>
            </a:r>
            <a:endParaRPr/>
          </a:p>
          <a:p>
            <a:pPr indent="-228600" lvl="0" marL="228600" rtl="0" algn="l">
              <a:lnSpc>
                <a:spcPct val="90000"/>
              </a:lnSpc>
              <a:spcBef>
                <a:spcPts val="1000"/>
              </a:spcBef>
              <a:spcAft>
                <a:spcPts val="0"/>
              </a:spcAft>
              <a:buClr>
                <a:schemeClr val="dk1"/>
              </a:buClr>
              <a:buSzPts val="3200"/>
              <a:buChar char="•"/>
            </a:pPr>
            <a:r>
              <a:rPr lang="en-US" sz="3200"/>
              <a:t>Two most common types of switched networks: </a:t>
            </a:r>
            <a:r>
              <a:rPr lang="en-US" sz="3200">
                <a:solidFill>
                  <a:srgbClr val="FF0000"/>
                </a:solidFill>
              </a:rPr>
              <a:t>circuit switched and packet switched networks .</a:t>
            </a:r>
            <a:endParaRPr/>
          </a:p>
          <a:p>
            <a:pPr indent="-25400" lvl="0" marL="228600" rtl="0" algn="l">
              <a:lnSpc>
                <a:spcPct val="90000"/>
              </a:lnSpc>
              <a:spcBef>
                <a:spcPts val="1000"/>
              </a:spcBef>
              <a:spcAft>
                <a:spcPts val="0"/>
              </a:spcAft>
              <a:buClr>
                <a:schemeClr val="dk1"/>
              </a:buClr>
              <a:buSzPts val="3200"/>
              <a:buNone/>
            </a:pPr>
            <a:r>
              <a:t/>
            </a:r>
            <a:endParaRPr sz="3200">
              <a:solidFill>
                <a:srgbClr val="FF0000"/>
              </a:solidFill>
            </a:endParaRPr>
          </a:p>
          <a:p>
            <a:pPr indent="0" lvl="0" marL="0" rtl="0" algn="l">
              <a:lnSpc>
                <a:spcPct val="90000"/>
              </a:lnSpc>
              <a:spcBef>
                <a:spcPts val="1000"/>
              </a:spcBef>
              <a:spcAft>
                <a:spcPts val="0"/>
              </a:spcAft>
              <a:buClr>
                <a:schemeClr val="dk1"/>
              </a:buClr>
              <a:buSzPts val="3200"/>
              <a:buNone/>
            </a:pPr>
            <a:r>
              <a:t/>
            </a:r>
            <a:endParaRPr sz="3200">
              <a:solidFill>
                <a:srgbClr val="FF0000"/>
              </a:solidFill>
            </a:endParaRPr>
          </a:p>
        </p:txBody>
      </p:sp>
      <p:sp>
        <p:nvSpPr>
          <p:cNvPr id="601" name="Google Shape;601;p8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602" name="Google Shape;602;p8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03" name="Google Shape;603;p81"/>
          <p:cNvPicPr preferRelativeResize="0"/>
          <p:nvPr/>
        </p:nvPicPr>
        <p:blipFill rotWithShape="1">
          <a:blip r:embed="rId3">
            <a:alphaModFix/>
          </a:blip>
          <a:srcRect b="0" l="0" r="0" t="0"/>
          <a:stretch/>
        </p:blipFill>
        <p:spPr>
          <a:xfrm>
            <a:off x="935665" y="2530549"/>
            <a:ext cx="10058399" cy="326419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82"/>
          <p:cNvSpPr txBox="1"/>
          <p:nvPr>
            <p:ph idx="1" type="body"/>
          </p:nvPr>
        </p:nvSpPr>
        <p:spPr>
          <a:xfrm>
            <a:off x="838200" y="180753"/>
            <a:ext cx="10515600" cy="5996210"/>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rgbClr val="FF0000"/>
              </a:buClr>
              <a:buSzPct val="100000"/>
              <a:buChar char="•"/>
            </a:pPr>
            <a:r>
              <a:rPr lang="en-US">
                <a:solidFill>
                  <a:srgbClr val="FF0000"/>
                </a:solidFill>
                <a:latin typeface="Calibri"/>
                <a:ea typeface="Calibri"/>
                <a:cs typeface="Calibri"/>
                <a:sym typeface="Calibri"/>
              </a:rPr>
              <a:t>Circuit-Switched Network</a:t>
            </a:r>
            <a:endParaRPr/>
          </a:p>
          <a:p>
            <a:pPr indent="-228600" lvl="0" marL="228600" rtl="0" algn="l">
              <a:lnSpc>
                <a:spcPct val="90000"/>
              </a:lnSpc>
              <a:spcBef>
                <a:spcPts val="1000"/>
              </a:spcBef>
              <a:spcAft>
                <a:spcPts val="0"/>
              </a:spcAft>
              <a:buClr>
                <a:srgbClr val="000000"/>
              </a:buClr>
              <a:buSzPct val="100000"/>
              <a:buChar char="•"/>
            </a:pPr>
            <a:r>
              <a:rPr lang="en-US">
                <a:solidFill>
                  <a:srgbClr val="000000"/>
                </a:solidFill>
                <a:latin typeface="Calibri"/>
                <a:ea typeface="Calibri"/>
                <a:cs typeface="Calibri"/>
                <a:sym typeface="Calibri"/>
              </a:rPr>
              <a:t>a </a:t>
            </a:r>
            <a:r>
              <a:rPr lang="en-US">
                <a:solidFill>
                  <a:srgbClr val="FF0000"/>
                </a:solidFill>
                <a:latin typeface="Calibri"/>
                <a:ea typeface="Calibri"/>
                <a:cs typeface="Calibri"/>
                <a:sym typeface="Calibri"/>
              </a:rPr>
              <a:t>dedicated connectio</a:t>
            </a:r>
            <a:r>
              <a:rPr lang="en-US">
                <a:solidFill>
                  <a:srgbClr val="000000"/>
                </a:solidFill>
                <a:latin typeface="Calibri"/>
                <a:ea typeface="Calibri"/>
                <a:cs typeface="Calibri"/>
                <a:sym typeface="Calibri"/>
              </a:rPr>
              <a:t>n, called a </a:t>
            </a:r>
            <a:r>
              <a:rPr lang="en-US">
                <a:solidFill>
                  <a:srgbClr val="FF0000"/>
                </a:solidFill>
                <a:latin typeface="Calibri"/>
                <a:ea typeface="Calibri"/>
                <a:cs typeface="Calibri"/>
                <a:sym typeface="Calibri"/>
              </a:rPr>
              <a:t>circuit, </a:t>
            </a:r>
            <a:r>
              <a:rPr lang="en-US">
                <a:solidFill>
                  <a:srgbClr val="000000"/>
                </a:solidFill>
                <a:latin typeface="Calibri"/>
                <a:ea typeface="Calibri"/>
                <a:cs typeface="Calibri"/>
                <a:sym typeface="Calibri"/>
              </a:rPr>
              <a:t>is always available between the two end systems; </a:t>
            </a:r>
            <a:endParaRPr/>
          </a:p>
          <a:p>
            <a:pPr indent="-228600" lvl="0" marL="228600" rtl="0" algn="l">
              <a:lnSpc>
                <a:spcPct val="90000"/>
              </a:lnSpc>
              <a:spcBef>
                <a:spcPts val="1000"/>
              </a:spcBef>
              <a:spcAft>
                <a:spcPts val="0"/>
              </a:spcAft>
              <a:buClr>
                <a:srgbClr val="000000"/>
              </a:buClr>
              <a:buSzPct val="100000"/>
              <a:buChar char="•"/>
            </a:pPr>
            <a:r>
              <a:rPr lang="en-US">
                <a:solidFill>
                  <a:srgbClr val="000000"/>
                </a:solidFill>
                <a:latin typeface="Calibri"/>
                <a:ea typeface="Calibri"/>
                <a:cs typeface="Calibri"/>
                <a:sym typeface="Calibri"/>
              </a:rPr>
              <a:t>The switch can only make it </a:t>
            </a:r>
            <a:r>
              <a:rPr lang="en-US">
                <a:solidFill>
                  <a:srgbClr val="FF0000"/>
                </a:solidFill>
                <a:latin typeface="Calibri"/>
                <a:ea typeface="Calibri"/>
                <a:cs typeface="Calibri"/>
                <a:sym typeface="Calibri"/>
              </a:rPr>
              <a:t>active or inactive</a:t>
            </a:r>
            <a:r>
              <a:rPr lang="en-US">
                <a:solidFill>
                  <a:srgbClr val="000000"/>
                </a:solidFill>
                <a:latin typeface="Calibri"/>
                <a:ea typeface="Calibri"/>
                <a:cs typeface="Calibri"/>
                <a:sym typeface="Calibri"/>
              </a:rPr>
              <a:t>. </a:t>
            </a:r>
            <a:endParaRPr/>
          </a:p>
          <a:p>
            <a:pPr indent="-228600" lvl="0" marL="228600" rtl="0" algn="l">
              <a:lnSpc>
                <a:spcPct val="90000"/>
              </a:lnSpc>
              <a:spcBef>
                <a:spcPts val="1000"/>
              </a:spcBef>
              <a:spcAft>
                <a:spcPts val="0"/>
              </a:spcAft>
              <a:buClr>
                <a:srgbClr val="000000"/>
              </a:buClr>
              <a:buSzPct val="100000"/>
              <a:buChar char="•"/>
            </a:pPr>
            <a:r>
              <a:rPr lang="en-US">
                <a:solidFill>
                  <a:srgbClr val="000000"/>
                </a:solidFill>
                <a:latin typeface="Calibri"/>
                <a:ea typeface="Calibri"/>
                <a:cs typeface="Calibri"/>
                <a:sym typeface="Calibri"/>
              </a:rPr>
              <a:t>Circuit switching was very common in telephone networks in the past.</a:t>
            </a:r>
            <a:endParaRPr/>
          </a:p>
          <a:p>
            <a:pPr indent="-228600" lvl="0" marL="228600" rtl="0" algn="l">
              <a:lnSpc>
                <a:spcPct val="90000"/>
              </a:lnSpc>
              <a:spcBef>
                <a:spcPts val="1000"/>
              </a:spcBef>
              <a:spcAft>
                <a:spcPts val="0"/>
              </a:spcAft>
              <a:buClr>
                <a:srgbClr val="FF0000"/>
              </a:buClr>
              <a:buSzPct val="100000"/>
              <a:buChar char="•"/>
            </a:pPr>
            <a:r>
              <a:rPr lang="en-US">
                <a:solidFill>
                  <a:srgbClr val="FF0000"/>
                </a:solidFill>
                <a:latin typeface="Calibri"/>
                <a:ea typeface="Calibri"/>
                <a:cs typeface="Calibri"/>
                <a:sym typeface="Calibri"/>
              </a:rPr>
              <a:t>Thick line </a:t>
            </a:r>
            <a:r>
              <a:rPr lang="en-US">
                <a:solidFill>
                  <a:srgbClr val="000000"/>
                </a:solidFill>
                <a:latin typeface="Calibri"/>
                <a:ea typeface="Calibri"/>
                <a:cs typeface="Calibri"/>
                <a:sym typeface="Calibri"/>
              </a:rPr>
              <a:t>-is a high-capacity communication line that can handle four voice communications at the same time</a:t>
            </a:r>
            <a:endParaRPr/>
          </a:p>
          <a:p>
            <a:pPr indent="-228600" lvl="0" marL="228600" rtl="0" algn="l">
              <a:lnSpc>
                <a:spcPct val="90000"/>
              </a:lnSpc>
              <a:spcBef>
                <a:spcPts val="1000"/>
              </a:spcBef>
              <a:spcAft>
                <a:spcPts val="0"/>
              </a:spcAft>
              <a:buClr>
                <a:srgbClr val="000000"/>
              </a:buClr>
              <a:buSzPct val="100000"/>
              <a:buChar char="•"/>
            </a:pPr>
            <a:r>
              <a:rPr lang="en-US">
                <a:solidFill>
                  <a:srgbClr val="000000"/>
                </a:solidFill>
                <a:latin typeface="Calibri"/>
                <a:ea typeface="Calibri"/>
                <a:cs typeface="Calibri"/>
                <a:sym typeface="Calibri"/>
              </a:rPr>
              <a:t>The capacity can be </a:t>
            </a:r>
            <a:r>
              <a:rPr lang="en-US">
                <a:solidFill>
                  <a:srgbClr val="FF0000"/>
                </a:solidFill>
                <a:latin typeface="Calibri"/>
                <a:ea typeface="Calibri"/>
                <a:cs typeface="Calibri"/>
                <a:sym typeface="Calibri"/>
              </a:rPr>
              <a:t>shared between all pairs of telephone sets</a:t>
            </a:r>
            <a:r>
              <a:rPr lang="en-US">
                <a:solidFill>
                  <a:srgbClr val="000000"/>
                </a:solidFill>
                <a:latin typeface="Calibri"/>
                <a:ea typeface="Calibri"/>
                <a:cs typeface="Calibri"/>
                <a:sym typeface="Calibri"/>
              </a:rPr>
              <a:t>. </a:t>
            </a:r>
            <a:endParaRPr/>
          </a:p>
          <a:p>
            <a:pPr indent="-228600" lvl="0" marL="228600" rtl="0" algn="l">
              <a:lnSpc>
                <a:spcPct val="90000"/>
              </a:lnSpc>
              <a:spcBef>
                <a:spcPts val="1000"/>
              </a:spcBef>
              <a:spcAft>
                <a:spcPts val="0"/>
              </a:spcAft>
              <a:buClr>
                <a:srgbClr val="000000"/>
              </a:buClr>
              <a:buSzPct val="100000"/>
              <a:buChar char="•"/>
            </a:pPr>
            <a:r>
              <a:rPr lang="en-US">
                <a:solidFill>
                  <a:srgbClr val="000000"/>
                </a:solidFill>
                <a:latin typeface="Calibri"/>
                <a:ea typeface="Calibri"/>
                <a:cs typeface="Calibri"/>
                <a:sym typeface="Calibri"/>
              </a:rPr>
              <a:t>Forwarding tasks but </a:t>
            </a:r>
            <a:r>
              <a:rPr lang="en-US">
                <a:solidFill>
                  <a:srgbClr val="FF0000"/>
                </a:solidFill>
                <a:latin typeface="Calibri"/>
                <a:ea typeface="Calibri"/>
                <a:cs typeface="Calibri"/>
                <a:sym typeface="Calibri"/>
              </a:rPr>
              <a:t>no storing capability</a:t>
            </a:r>
            <a:r>
              <a:rPr lang="en-US">
                <a:solidFill>
                  <a:srgbClr val="000000"/>
                </a:solidFill>
                <a:latin typeface="Calibri"/>
                <a:ea typeface="Calibri"/>
                <a:cs typeface="Calibri"/>
                <a:sym typeface="Calibri"/>
              </a:rPr>
              <a:t>. </a:t>
            </a:r>
            <a:endParaRPr/>
          </a:p>
          <a:p>
            <a:pPr indent="-228600" lvl="0" marL="228600" rtl="0" algn="l">
              <a:lnSpc>
                <a:spcPct val="90000"/>
              </a:lnSpc>
              <a:spcBef>
                <a:spcPts val="1000"/>
              </a:spcBef>
              <a:spcAft>
                <a:spcPts val="0"/>
              </a:spcAft>
              <a:buClr>
                <a:srgbClr val="FF0000"/>
              </a:buClr>
              <a:buSzPct val="100000"/>
              <a:buChar char="•"/>
            </a:pPr>
            <a:r>
              <a:rPr lang="en-US">
                <a:solidFill>
                  <a:srgbClr val="FF0000"/>
                </a:solidFill>
                <a:latin typeface="Calibri"/>
                <a:ea typeface="Calibri"/>
                <a:cs typeface="Calibri"/>
                <a:sym typeface="Calibri"/>
              </a:rPr>
              <a:t>Two cases: </a:t>
            </a:r>
            <a:r>
              <a:rPr lang="en-US">
                <a:solidFill>
                  <a:srgbClr val="000000"/>
                </a:solidFill>
                <a:latin typeface="Calibri"/>
                <a:ea typeface="Calibri"/>
                <a:cs typeface="Calibri"/>
                <a:sym typeface="Calibri"/>
              </a:rPr>
              <a:t>All four to four communication-the capacity of the thick line is fully used. </a:t>
            </a:r>
            <a:endParaRPr/>
          </a:p>
          <a:p>
            <a:pPr indent="-228600" lvl="0" marL="228600" rtl="0" algn="l">
              <a:lnSpc>
                <a:spcPct val="90000"/>
              </a:lnSpc>
              <a:spcBef>
                <a:spcPts val="1000"/>
              </a:spcBef>
              <a:spcAft>
                <a:spcPts val="0"/>
              </a:spcAft>
              <a:buClr>
                <a:srgbClr val="000000"/>
              </a:buClr>
              <a:buSzPct val="100000"/>
              <a:buChar char="•"/>
            </a:pPr>
            <a:r>
              <a:rPr lang="en-US">
                <a:solidFill>
                  <a:srgbClr val="000000"/>
                </a:solidFill>
                <a:latin typeface="Calibri"/>
                <a:ea typeface="Calibri"/>
                <a:cs typeface="Calibri"/>
                <a:sym typeface="Calibri"/>
              </a:rPr>
              <a:t>Only one to one -only one-fourth of the capacity of the thick line is used. </a:t>
            </a:r>
            <a:endParaRPr/>
          </a:p>
          <a:p>
            <a:pPr indent="-228600" lvl="0" marL="228600" rtl="0" algn="l">
              <a:lnSpc>
                <a:spcPct val="90000"/>
              </a:lnSpc>
              <a:spcBef>
                <a:spcPts val="1000"/>
              </a:spcBef>
              <a:spcAft>
                <a:spcPts val="0"/>
              </a:spcAft>
              <a:buClr>
                <a:srgbClr val="000000"/>
              </a:buClr>
              <a:buSzPct val="100000"/>
              <a:buChar char="•"/>
            </a:pPr>
            <a:r>
              <a:rPr lang="en-US">
                <a:solidFill>
                  <a:srgbClr val="000000"/>
                </a:solidFill>
                <a:latin typeface="Calibri"/>
                <a:ea typeface="Calibri"/>
                <a:cs typeface="Calibri"/>
                <a:sym typeface="Calibri"/>
              </a:rPr>
              <a:t>Is efficient only when it is </a:t>
            </a:r>
            <a:r>
              <a:rPr lang="en-US">
                <a:solidFill>
                  <a:srgbClr val="FF0000"/>
                </a:solidFill>
                <a:latin typeface="Calibri"/>
                <a:ea typeface="Calibri"/>
                <a:cs typeface="Calibri"/>
                <a:sym typeface="Calibri"/>
              </a:rPr>
              <a:t>working at its full capacity</a:t>
            </a:r>
            <a:r>
              <a:rPr lang="en-US">
                <a:solidFill>
                  <a:srgbClr val="000000"/>
                </a:solidFill>
                <a:latin typeface="Calibri"/>
                <a:ea typeface="Calibri"/>
                <a:cs typeface="Calibri"/>
                <a:sym typeface="Calibri"/>
              </a:rPr>
              <a:t>; </a:t>
            </a:r>
            <a:endParaRPr/>
          </a:p>
          <a:p>
            <a:pPr indent="-228600" lvl="0" marL="228600" rtl="0" algn="l">
              <a:lnSpc>
                <a:spcPct val="90000"/>
              </a:lnSpc>
              <a:spcBef>
                <a:spcPts val="1000"/>
              </a:spcBef>
              <a:spcAft>
                <a:spcPts val="0"/>
              </a:spcAft>
              <a:buClr>
                <a:srgbClr val="FF0000"/>
              </a:buClr>
              <a:buSzPct val="100000"/>
              <a:buChar char="•"/>
            </a:pPr>
            <a:r>
              <a:rPr lang="en-US">
                <a:solidFill>
                  <a:srgbClr val="FF0000"/>
                </a:solidFill>
                <a:latin typeface="Calibri"/>
                <a:ea typeface="Calibri"/>
                <a:cs typeface="Calibri"/>
                <a:sym typeface="Calibri"/>
              </a:rPr>
              <a:t>Most of the time</a:t>
            </a:r>
            <a:r>
              <a:rPr lang="en-US">
                <a:solidFill>
                  <a:srgbClr val="000000"/>
                </a:solidFill>
                <a:latin typeface="Calibri"/>
                <a:ea typeface="Calibri"/>
                <a:cs typeface="Calibri"/>
                <a:sym typeface="Calibri"/>
              </a:rPr>
              <a:t>, it </a:t>
            </a:r>
            <a:r>
              <a:rPr lang="en-US">
                <a:solidFill>
                  <a:srgbClr val="FF0000"/>
                </a:solidFill>
                <a:latin typeface="Calibri"/>
                <a:ea typeface="Calibri"/>
                <a:cs typeface="Calibri"/>
                <a:sym typeface="Calibri"/>
              </a:rPr>
              <a:t>is inefficient </a:t>
            </a:r>
            <a:r>
              <a:rPr lang="en-US">
                <a:solidFill>
                  <a:srgbClr val="000000"/>
                </a:solidFill>
                <a:latin typeface="Calibri"/>
                <a:ea typeface="Calibri"/>
                <a:cs typeface="Calibri"/>
                <a:sym typeface="Calibri"/>
              </a:rPr>
              <a:t>because it is working at </a:t>
            </a:r>
            <a:r>
              <a:rPr lang="en-US">
                <a:solidFill>
                  <a:srgbClr val="FF0000"/>
                </a:solidFill>
                <a:latin typeface="Calibri"/>
                <a:ea typeface="Calibri"/>
                <a:cs typeface="Calibri"/>
                <a:sym typeface="Calibri"/>
              </a:rPr>
              <a:t>partial capacity</a:t>
            </a:r>
            <a:r>
              <a:rPr lang="en-US">
                <a:solidFill>
                  <a:srgbClr val="000000"/>
                </a:solidFill>
                <a:latin typeface="Calibri"/>
                <a:ea typeface="Calibri"/>
                <a:cs typeface="Calibri"/>
                <a:sym typeface="Calibri"/>
              </a:rPr>
              <a:t>. </a:t>
            </a:r>
            <a:endParaRPr/>
          </a:p>
          <a:p>
            <a:pPr indent="-228600" lvl="0" marL="228600" rtl="0" algn="l">
              <a:lnSpc>
                <a:spcPct val="90000"/>
              </a:lnSpc>
              <a:spcBef>
                <a:spcPts val="1000"/>
              </a:spcBef>
              <a:spcAft>
                <a:spcPts val="0"/>
              </a:spcAft>
              <a:buClr>
                <a:srgbClr val="000000"/>
              </a:buClr>
              <a:buSzPct val="100000"/>
              <a:buChar char="•"/>
            </a:pPr>
            <a:r>
              <a:rPr lang="en-US">
                <a:solidFill>
                  <a:srgbClr val="000000"/>
                </a:solidFill>
                <a:latin typeface="Calibri"/>
                <a:ea typeface="Calibri"/>
                <a:cs typeface="Calibri"/>
                <a:sym typeface="Calibri"/>
              </a:rPr>
              <a:t>If </a:t>
            </a:r>
            <a:r>
              <a:rPr lang="en-US">
                <a:solidFill>
                  <a:srgbClr val="FF0000"/>
                </a:solidFill>
                <a:latin typeface="Calibri"/>
                <a:ea typeface="Calibri"/>
                <a:cs typeface="Calibri"/>
                <a:sym typeface="Calibri"/>
              </a:rPr>
              <a:t>link capacity is reduced</a:t>
            </a:r>
            <a:r>
              <a:rPr lang="en-US">
                <a:solidFill>
                  <a:srgbClr val="000000"/>
                </a:solidFill>
                <a:latin typeface="Calibri"/>
                <a:ea typeface="Calibri"/>
                <a:cs typeface="Calibri"/>
                <a:sym typeface="Calibri"/>
              </a:rPr>
              <a:t>, then communication cannot happen for all</a:t>
            </a:r>
            <a:endParaRPr/>
          </a:p>
          <a:p>
            <a:pPr indent="0" lvl="0" marL="0" rtl="0" algn="l">
              <a:lnSpc>
                <a:spcPct val="90000"/>
              </a:lnSpc>
              <a:spcBef>
                <a:spcPts val="1000"/>
              </a:spcBef>
              <a:spcAft>
                <a:spcPts val="0"/>
              </a:spcAft>
              <a:buClr>
                <a:schemeClr val="dk1"/>
              </a:buClr>
              <a:buSzPct val="100000"/>
              <a:buNone/>
            </a:pPr>
            <a:r>
              <a:t/>
            </a:r>
            <a:endParaRPr/>
          </a:p>
        </p:txBody>
      </p:sp>
      <p:sp>
        <p:nvSpPr>
          <p:cNvPr id="609" name="Google Shape;609;p8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610" name="Google Shape;610;p8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pic>
        <p:nvPicPr>
          <p:cNvPr id="615" name="Google Shape;615;p83"/>
          <p:cNvPicPr preferRelativeResize="0"/>
          <p:nvPr>
            <p:ph idx="1" type="body"/>
          </p:nvPr>
        </p:nvPicPr>
        <p:blipFill rotWithShape="1">
          <a:blip r:embed="rId3">
            <a:alphaModFix/>
          </a:blip>
          <a:srcRect b="0" l="0" r="0" t="0"/>
          <a:stretch/>
        </p:blipFill>
        <p:spPr>
          <a:xfrm>
            <a:off x="1158949" y="1105786"/>
            <a:ext cx="10047767" cy="3796858"/>
          </a:xfrm>
          <a:prstGeom prst="rect">
            <a:avLst/>
          </a:prstGeom>
          <a:noFill/>
          <a:ln>
            <a:noFill/>
          </a:ln>
        </p:spPr>
      </p:pic>
      <p:sp>
        <p:nvSpPr>
          <p:cNvPr id="616" name="Google Shape;616;p8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617" name="Google Shape;617;p8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18" name="Google Shape;618;p83"/>
          <p:cNvSpPr txBox="1"/>
          <p:nvPr/>
        </p:nvSpPr>
        <p:spPr>
          <a:xfrm>
            <a:off x="1435395" y="329609"/>
            <a:ext cx="475275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FF0000"/>
                </a:solidFill>
                <a:latin typeface="Calibri"/>
                <a:ea typeface="Calibri"/>
                <a:cs typeface="Calibri"/>
                <a:sym typeface="Calibri"/>
              </a:rPr>
              <a:t>Packet Switched Network</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84"/>
          <p:cNvSpPr txBox="1"/>
          <p:nvPr>
            <p:ph idx="1" type="body"/>
          </p:nvPr>
        </p:nvSpPr>
        <p:spPr>
          <a:xfrm>
            <a:off x="838200" y="233916"/>
            <a:ext cx="10515600" cy="5943047"/>
          </a:xfrm>
          <a:prstGeom prst="rect">
            <a:avLst/>
          </a:prstGeom>
          <a:noFill/>
          <a:ln>
            <a:noFill/>
          </a:ln>
        </p:spPr>
        <p:txBody>
          <a:bodyPr anchorCtr="0" anchor="t" bIns="45700" lIns="91425" spcFirstLastPara="1" rIns="91425" wrap="square" tIns="45700">
            <a:normAutofit fontScale="92500" lnSpcReduction="10000"/>
          </a:bodyPr>
          <a:lstStyle/>
          <a:p>
            <a:pPr indent="-111125" lvl="0" marL="228600" rtl="0" algn="l">
              <a:lnSpc>
                <a:spcPct val="90000"/>
              </a:lnSpc>
              <a:spcBef>
                <a:spcPts val="0"/>
              </a:spcBef>
              <a:spcAft>
                <a:spcPts val="0"/>
              </a:spcAft>
              <a:buClr>
                <a:schemeClr val="dk1"/>
              </a:buClr>
              <a:buSzPct val="100000"/>
              <a:buNone/>
            </a:pPr>
            <a:r>
              <a:t/>
            </a:r>
            <a:endParaRPr sz="2000">
              <a:solidFill>
                <a:srgbClr val="000000"/>
              </a:solidFill>
              <a:latin typeface="Calibri"/>
              <a:ea typeface="Calibri"/>
              <a:cs typeface="Calibri"/>
              <a:sym typeface="Calibri"/>
            </a:endParaRPr>
          </a:p>
          <a:p>
            <a:pPr indent="-228600" lvl="0" marL="228600" rtl="0" algn="l">
              <a:lnSpc>
                <a:spcPct val="90000"/>
              </a:lnSpc>
              <a:spcBef>
                <a:spcPts val="1000"/>
              </a:spcBef>
              <a:spcAft>
                <a:spcPts val="0"/>
              </a:spcAft>
              <a:buClr>
                <a:srgbClr val="000000"/>
              </a:buClr>
              <a:buSzPct val="100000"/>
              <a:buChar char="•"/>
            </a:pPr>
            <a:r>
              <a:rPr lang="en-US" sz="3200">
                <a:solidFill>
                  <a:srgbClr val="000000"/>
                </a:solidFill>
                <a:latin typeface="Calibri"/>
                <a:ea typeface="Calibri"/>
                <a:cs typeface="Calibri"/>
                <a:sym typeface="Calibri"/>
              </a:rPr>
              <a:t>In Computer network, the communication between the two ends is done in blocks of data called </a:t>
            </a:r>
            <a:r>
              <a:rPr lang="en-US" sz="3200">
                <a:solidFill>
                  <a:srgbClr val="FF0000"/>
                </a:solidFill>
                <a:latin typeface="Calibri"/>
                <a:ea typeface="Calibri"/>
                <a:cs typeface="Calibri"/>
                <a:sym typeface="Calibri"/>
              </a:rPr>
              <a:t>packets</a:t>
            </a:r>
            <a:r>
              <a:rPr lang="en-US" sz="3200">
                <a:solidFill>
                  <a:srgbClr val="000000"/>
                </a:solidFill>
                <a:latin typeface="Calibri"/>
                <a:ea typeface="Calibri"/>
                <a:cs typeface="Calibri"/>
                <a:sym typeface="Calibri"/>
              </a:rPr>
              <a:t>.  </a:t>
            </a:r>
            <a:endParaRPr/>
          </a:p>
          <a:p>
            <a:pPr indent="-228600" lvl="0" marL="228600" rtl="0" algn="l">
              <a:lnSpc>
                <a:spcPct val="90000"/>
              </a:lnSpc>
              <a:spcBef>
                <a:spcPts val="1000"/>
              </a:spcBef>
              <a:spcAft>
                <a:spcPts val="0"/>
              </a:spcAft>
              <a:buClr>
                <a:srgbClr val="000000"/>
              </a:buClr>
              <a:buSzPct val="100000"/>
              <a:buChar char="•"/>
            </a:pPr>
            <a:r>
              <a:rPr lang="en-US" sz="3200">
                <a:solidFill>
                  <a:srgbClr val="000000"/>
                </a:solidFill>
                <a:latin typeface="Arial"/>
                <a:ea typeface="Arial"/>
                <a:cs typeface="Arial"/>
                <a:sym typeface="Arial"/>
              </a:rPr>
              <a:t>Router</a:t>
            </a:r>
            <a:r>
              <a:rPr lang="en-US" sz="3200">
                <a:solidFill>
                  <a:srgbClr val="000000"/>
                </a:solidFill>
                <a:latin typeface="Calibri"/>
                <a:ea typeface="Calibri"/>
                <a:cs typeface="Calibri"/>
                <a:sym typeface="Calibri"/>
              </a:rPr>
              <a:t> function -both </a:t>
            </a:r>
            <a:r>
              <a:rPr lang="en-US" sz="3200">
                <a:solidFill>
                  <a:srgbClr val="FF0000"/>
                </a:solidFill>
                <a:latin typeface="Calibri"/>
                <a:ea typeface="Calibri"/>
                <a:cs typeface="Calibri"/>
                <a:sym typeface="Calibri"/>
              </a:rPr>
              <a:t>storing and forwarding </a:t>
            </a:r>
            <a:r>
              <a:rPr lang="en-US" sz="3200">
                <a:solidFill>
                  <a:srgbClr val="000000"/>
                </a:solidFill>
                <a:latin typeface="Calibri"/>
                <a:ea typeface="Calibri"/>
                <a:cs typeface="Calibri"/>
                <a:sym typeface="Calibri"/>
              </a:rPr>
              <a:t>because a packet is an independent entity that can be stored and sent later. </a:t>
            </a:r>
            <a:endParaRPr/>
          </a:p>
          <a:p>
            <a:pPr indent="-228600" lvl="0" marL="228600" rtl="0" algn="l">
              <a:lnSpc>
                <a:spcPct val="90000"/>
              </a:lnSpc>
              <a:spcBef>
                <a:spcPts val="1000"/>
              </a:spcBef>
              <a:spcAft>
                <a:spcPts val="0"/>
              </a:spcAft>
              <a:buClr>
                <a:srgbClr val="000000"/>
              </a:buClr>
              <a:buSzPct val="100000"/>
              <a:buChar char="•"/>
            </a:pPr>
            <a:r>
              <a:rPr lang="en-US" sz="3200">
                <a:solidFill>
                  <a:srgbClr val="000000"/>
                </a:solidFill>
                <a:latin typeface="Calibri"/>
                <a:ea typeface="Calibri"/>
                <a:cs typeface="Calibri"/>
                <a:sym typeface="Calibri"/>
              </a:rPr>
              <a:t>A router in a packet-switched network </a:t>
            </a:r>
            <a:r>
              <a:rPr lang="en-US" sz="3200">
                <a:solidFill>
                  <a:srgbClr val="FF0000"/>
                </a:solidFill>
                <a:latin typeface="Calibri"/>
                <a:ea typeface="Calibri"/>
                <a:cs typeface="Calibri"/>
                <a:sym typeface="Calibri"/>
              </a:rPr>
              <a:t>has a queue </a:t>
            </a:r>
            <a:r>
              <a:rPr lang="en-US" sz="3200">
                <a:solidFill>
                  <a:srgbClr val="000000"/>
                </a:solidFill>
                <a:latin typeface="Calibri"/>
                <a:ea typeface="Calibri"/>
                <a:cs typeface="Calibri"/>
                <a:sym typeface="Calibri"/>
              </a:rPr>
              <a:t>that can store and forward the packet. </a:t>
            </a:r>
            <a:endParaRPr/>
          </a:p>
          <a:p>
            <a:pPr indent="-228600" lvl="0" marL="228600" rtl="0" algn="l">
              <a:lnSpc>
                <a:spcPct val="90000"/>
              </a:lnSpc>
              <a:spcBef>
                <a:spcPts val="1000"/>
              </a:spcBef>
              <a:spcAft>
                <a:spcPts val="0"/>
              </a:spcAft>
              <a:buClr>
                <a:srgbClr val="000000"/>
              </a:buClr>
              <a:buSzPct val="100000"/>
              <a:buChar char="•"/>
            </a:pPr>
            <a:r>
              <a:rPr lang="en-US" sz="3200">
                <a:solidFill>
                  <a:srgbClr val="000000"/>
                </a:solidFill>
                <a:latin typeface="Calibri"/>
                <a:ea typeface="Calibri"/>
                <a:cs typeface="Calibri"/>
                <a:sym typeface="Calibri"/>
              </a:rPr>
              <a:t>When </a:t>
            </a:r>
            <a:r>
              <a:rPr lang="en-US" sz="3200">
                <a:solidFill>
                  <a:srgbClr val="FF0000"/>
                </a:solidFill>
                <a:latin typeface="Calibri"/>
                <a:ea typeface="Calibri"/>
                <a:cs typeface="Calibri"/>
                <a:sym typeface="Calibri"/>
              </a:rPr>
              <a:t>the requirement is less than or equal to link capacity</a:t>
            </a:r>
            <a:r>
              <a:rPr lang="en-US" sz="3200">
                <a:solidFill>
                  <a:srgbClr val="000000"/>
                </a:solidFill>
                <a:latin typeface="Calibri"/>
                <a:ea typeface="Calibri"/>
                <a:cs typeface="Calibri"/>
                <a:sym typeface="Calibri"/>
              </a:rPr>
              <a:t>, no waiting required.</a:t>
            </a:r>
            <a:endParaRPr/>
          </a:p>
          <a:p>
            <a:pPr indent="-228600" lvl="0" marL="228600" rtl="0" algn="l">
              <a:lnSpc>
                <a:spcPct val="90000"/>
              </a:lnSpc>
              <a:spcBef>
                <a:spcPts val="1000"/>
              </a:spcBef>
              <a:spcAft>
                <a:spcPts val="0"/>
              </a:spcAft>
              <a:buClr>
                <a:srgbClr val="000000"/>
              </a:buClr>
              <a:buSzPct val="100000"/>
              <a:buChar char="•"/>
            </a:pPr>
            <a:r>
              <a:rPr lang="en-US" sz="3200">
                <a:solidFill>
                  <a:srgbClr val="000000"/>
                </a:solidFill>
                <a:latin typeface="Calibri"/>
                <a:ea typeface="Calibri"/>
                <a:cs typeface="Calibri"/>
                <a:sym typeface="Calibri"/>
              </a:rPr>
              <a:t>When </a:t>
            </a:r>
            <a:r>
              <a:rPr lang="en-US" sz="3200">
                <a:solidFill>
                  <a:srgbClr val="FF0000"/>
                </a:solidFill>
                <a:latin typeface="Calibri"/>
                <a:ea typeface="Calibri"/>
                <a:cs typeface="Calibri"/>
                <a:sym typeface="Calibri"/>
              </a:rPr>
              <a:t>the requirement is more than the capacity of the link</a:t>
            </a:r>
            <a:r>
              <a:rPr lang="en-US" sz="3200">
                <a:solidFill>
                  <a:srgbClr val="000000"/>
                </a:solidFill>
                <a:latin typeface="Calibri"/>
                <a:ea typeface="Calibri"/>
                <a:cs typeface="Calibri"/>
                <a:sym typeface="Calibri"/>
              </a:rPr>
              <a:t>, packets should be stored and forwarded.</a:t>
            </a:r>
            <a:endParaRPr/>
          </a:p>
          <a:p>
            <a:pPr indent="-228600" lvl="0" marL="228600" rtl="0" algn="l">
              <a:lnSpc>
                <a:spcPct val="90000"/>
              </a:lnSpc>
              <a:spcBef>
                <a:spcPts val="1000"/>
              </a:spcBef>
              <a:spcAft>
                <a:spcPts val="0"/>
              </a:spcAft>
              <a:buClr>
                <a:srgbClr val="FF0000"/>
              </a:buClr>
              <a:buSzPct val="100000"/>
              <a:buChar char="•"/>
            </a:pPr>
            <a:r>
              <a:rPr lang="en-US" sz="3200">
                <a:solidFill>
                  <a:srgbClr val="FF0000"/>
                </a:solidFill>
                <a:latin typeface="Calibri"/>
                <a:ea typeface="Calibri"/>
                <a:cs typeface="Calibri"/>
                <a:sym typeface="Calibri"/>
              </a:rPr>
              <a:t>Packet-switched network is more efficient </a:t>
            </a:r>
            <a:r>
              <a:rPr lang="en-US" sz="3200">
                <a:solidFill>
                  <a:srgbClr val="000000"/>
                </a:solidFill>
                <a:latin typeface="Calibri"/>
                <a:ea typeface="Calibri"/>
                <a:cs typeface="Calibri"/>
                <a:sym typeface="Calibri"/>
              </a:rPr>
              <a:t>than a circuit switched network, but the packets may encounter some delays.</a:t>
            </a:r>
            <a:endParaRPr/>
          </a:p>
          <a:p>
            <a:pPr indent="0" lvl="0" marL="0" rtl="0" algn="l">
              <a:lnSpc>
                <a:spcPct val="90000"/>
              </a:lnSpc>
              <a:spcBef>
                <a:spcPts val="1000"/>
              </a:spcBef>
              <a:spcAft>
                <a:spcPts val="0"/>
              </a:spcAft>
              <a:buClr>
                <a:schemeClr val="dk1"/>
              </a:buClr>
              <a:buSzPct val="100000"/>
              <a:buNone/>
            </a:pPr>
            <a:r>
              <a:t/>
            </a:r>
            <a:endParaRPr sz="3200"/>
          </a:p>
        </p:txBody>
      </p:sp>
      <p:sp>
        <p:nvSpPr>
          <p:cNvPr id="624" name="Google Shape;624;p8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625" name="Google Shape;625;p8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Observation book</a:t>
            </a:r>
            <a:endParaRPr/>
          </a:p>
        </p:txBody>
      </p:sp>
      <p:sp>
        <p:nvSpPr>
          <p:cNvPr id="209" name="Google Shape;209;p3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sz="2800"/>
              <a:t>- Aim of the experiment</a:t>
            </a:r>
            <a:endParaRPr/>
          </a:p>
          <a:p>
            <a:pPr indent="-228600" lvl="0" marL="228600" rtl="0" algn="l">
              <a:lnSpc>
                <a:spcPct val="90000"/>
              </a:lnSpc>
              <a:spcBef>
                <a:spcPts val="1000"/>
              </a:spcBef>
              <a:spcAft>
                <a:spcPts val="0"/>
              </a:spcAft>
              <a:buClr>
                <a:schemeClr val="dk1"/>
              </a:buClr>
              <a:buSzPts val="2800"/>
              <a:buChar char="•"/>
            </a:pPr>
            <a:r>
              <a:rPr lang="en-US" sz="2800"/>
              <a:t>- Topology</a:t>
            </a:r>
            <a:endParaRPr/>
          </a:p>
          <a:p>
            <a:pPr indent="-228600" lvl="0" marL="228600" rtl="0" algn="l">
              <a:lnSpc>
                <a:spcPct val="90000"/>
              </a:lnSpc>
              <a:spcBef>
                <a:spcPts val="1000"/>
              </a:spcBef>
              <a:spcAft>
                <a:spcPts val="0"/>
              </a:spcAft>
              <a:buClr>
                <a:schemeClr val="dk1"/>
              </a:buClr>
              <a:buSzPts val="2800"/>
              <a:buChar char="•"/>
            </a:pPr>
            <a:r>
              <a:rPr lang="en-US" sz="2800"/>
              <a:t>- Procedure</a:t>
            </a:r>
            <a:endParaRPr/>
          </a:p>
          <a:p>
            <a:pPr indent="-228600" lvl="0" marL="228600" rtl="0" algn="l">
              <a:lnSpc>
                <a:spcPct val="90000"/>
              </a:lnSpc>
              <a:spcBef>
                <a:spcPts val="1000"/>
              </a:spcBef>
              <a:spcAft>
                <a:spcPts val="0"/>
              </a:spcAft>
              <a:buClr>
                <a:schemeClr val="dk1"/>
              </a:buClr>
              <a:buSzPts val="2800"/>
              <a:buChar char="•"/>
            </a:pPr>
            <a:r>
              <a:rPr lang="en-US" sz="2800"/>
              <a:t>- Results</a:t>
            </a:r>
            <a:endParaRPr/>
          </a:p>
          <a:p>
            <a:pPr indent="-228600" lvl="0" marL="228600" rtl="0" algn="l">
              <a:lnSpc>
                <a:spcPct val="90000"/>
              </a:lnSpc>
              <a:spcBef>
                <a:spcPts val="1000"/>
              </a:spcBef>
              <a:spcAft>
                <a:spcPts val="0"/>
              </a:spcAft>
              <a:buClr>
                <a:schemeClr val="dk1"/>
              </a:buClr>
              <a:buSzPts val="2800"/>
              <a:buChar char="•"/>
            </a:pPr>
            <a:r>
              <a:rPr lang="en-US" sz="2800"/>
              <a:t>- Observation</a:t>
            </a:r>
            <a:endParaRPr/>
          </a:p>
        </p:txBody>
      </p:sp>
      <p:sp>
        <p:nvSpPr>
          <p:cNvPr id="210" name="Google Shape;210;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211" name="Google Shape;211;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85"/>
          <p:cNvSpPr txBox="1"/>
          <p:nvPr>
            <p:ph type="title"/>
          </p:nvPr>
        </p:nvSpPr>
        <p:spPr>
          <a:xfrm>
            <a:off x="838200" y="195005"/>
            <a:ext cx="10515600" cy="74066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4400"/>
              <a:buFont typeface="Calibri"/>
              <a:buNone/>
            </a:pPr>
            <a:r>
              <a:rPr b="1" lang="en-US">
                <a:solidFill>
                  <a:srgbClr val="FF0000"/>
                </a:solidFill>
              </a:rPr>
              <a:t>1.3.4 The Internet</a:t>
            </a:r>
            <a:endParaRPr/>
          </a:p>
        </p:txBody>
      </p:sp>
      <p:pic>
        <p:nvPicPr>
          <p:cNvPr id="631" name="Google Shape;631;p85"/>
          <p:cNvPicPr preferRelativeResize="0"/>
          <p:nvPr>
            <p:ph idx="1" type="body"/>
          </p:nvPr>
        </p:nvPicPr>
        <p:blipFill rotWithShape="1">
          <a:blip r:embed="rId3">
            <a:alphaModFix/>
          </a:blip>
          <a:srcRect b="0" l="0" r="0" t="0"/>
          <a:stretch/>
        </p:blipFill>
        <p:spPr>
          <a:xfrm>
            <a:off x="1010093" y="935665"/>
            <a:ext cx="10185991" cy="5295013"/>
          </a:xfrm>
          <a:prstGeom prst="rect">
            <a:avLst/>
          </a:prstGeom>
          <a:noFill/>
          <a:ln>
            <a:noFill/>
          </a:ln>
        </p:spPr>
      </p:pic>
      <p:sp>
        <p:nvSpPr>
          <p:cNvPr id="632" name="Google Shape;632;p8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633" name="Google Shape;633;p8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86"/>
          <p:cNvSpPr txBox="1"/>
          <p:nvPr>
            <p:ph idx="1" type="body"/>
          </p:nvPr>
        </p:nvSpPr>
        <p:spPr>
          <a:xfrm>
            <a:off x="838200" y="425302"/>
            <a:ext cx="10515600" cy="5751661"/>
          </a:xfrm>
          <a:prstGeom prst="rect">
            <a:avLst/>
          </a:prstGeom>
          <a:noFill/>
          <a:ln>
            <a:noFill/>
          </a:ln>
        </p:spPr>
        <p:txBody>
          <a:bodyPr anchorCtr="0" anchor="t" bIns="45700" lIns="91425" spcFirstLastPara="1" rIns="91425" wrap="square" tIns="45700">
            <a:normAutofit fontScale="92500" lnSpcReduction="20000"/>
          </a:bodyPr>
          <a:lstStyle/>
          <a:p>
            <a:pPr indent="-122872" lvl="0" marL="228600" rtl="0" algn="l">
              <a:lnSpc>
                <a:spcPct val="90000"/>
              </a:lnSpc>
              <a:spcBef>
                <a:spcPts val="0"/>
              </a:spcBef>
              <a:spcAft>
                <a:spcPts val="0"/>
              </a:spcAft>
              <a:buClr>
                <a:schemeClr val="dk1"/>
              </a:buClr>
              <a:buSzPct val="100000"/>
              <a:buNone/>
            </a:pPr>
            <a:r>
              <a:t/>
            </a:r>
            <a:endParaRPr sz="1800">
              <a:solidFill>
                <a:srgbClr val="000000"/>
              </a:solidFill>
              <a:latin typeface="Calibri"/>
              <a:ea typeface="Calibri"/>
              <a:cs typeface="Calibri"/>
              <a:sym typeface="Calibri"/>
            </a:endParaRPr>
          </a:p>
          <a:p>
            <a:pPr indent="-228600" lvl="0" marL="228600" rtl="0" algn="l">
              <a:lnSpc>
                <a:spcPct val="90000"/>
              </a:lnSpc>
              <a:spcBef>
                <a:spcPts val="1000"/>
              </a:spcBef>
              <a:spcAft>
                <a:spcPts val="0"/>
              </a:spcAft>
              <a:buClr>
                <a:srgbClr val="FF0000"/>
              </a:buClr>
              <a:buSzPct val="100000"/>
              <a:buChar char="•"/>
            </a:pPr>
            <a:r>
              <a:rPr b="1" lang="en-US">
                <a:solidFill>
                  <a:srgbClr val="FF0000"/>
                </a:solidFill>
                <a:latin typeface="Calibri"/>
                <a:ea typeface="Calibri"/>
                <a:cs typeface="Calibri"/>
                <a:sym typeface="Calibri"/>
              </a:rPr>
              <a:t>Top level</a:t>
            </a:r>
            <a:endParaRPr>
              <a:solidFill>
                <a:srgbClr val="FF0000"/>
              </a:solidFill>
              <a:latin typeface="Calibri"/>
              <a:ea typeface="Calibri"/>
              <a:cs typeface="Calibri"/>
              <a:sym typeface="Calibri"/>
            </a:endParaRPr>
          </a:p>
          <a:p>
            <a:pPr indent="-228600" lvl="1" marL="685800" rtl="0" algn="l">
              <a:lnSpc>
                <a:spcPct val="90000"/>
              </a:lnSpc>
              <a:spcBef>
                <a:spcPts val="500"/>
              </a:spcBef>
              <a:spcAft>
                <a:spcPts val="0"/>
              </a:spcAft>
              <a:buClr>
                <a:srgbClr val="000000"/>
              </a:buClr>
              <a:buSzPct val="100000"/>
              <a:buChar char="•"/>
            </a:pPr>
            <a:r>
              <a:rPr lang="en-US">
                <a:solidFill>
                  <a:srgbClr val="000000"/>
                </a:solidFill>
                <a:latin typeface="Calibri"/>
                <a:ea typeface="Calibri"/>
                <a:cs typeface="Calibri"/>
                <a:sym typeface="Calibri"/>
              </a:rPr>
              <a:t>The backbones are large networks </a:t>
            </a:r>
            <a:r>
              <a:rPr b="1" lang="en-US">
                <a:solidFill>
                  <a:srgbClr val="FF0000"/>
                </a:solidFill>
                <a:latin typeface="Calibri"/>
                <a:ea typeface="Calibri"/>
                <a:cs typeface="Calibri"/>
                <a:sym typeface="Calibri"/>
              </a:rPr>
              <a:t>owned by some communication companies </a:t>
            </a:r>
            <a:r>
              <a:rPr lang="en-US">
                <a:solidFill>
                  <a:srgbClr val="000000"/>
                </a:solidFill>
                <a:latin typeface="Calibri"/>
                <a:ea typeface="Calibri"/>
                <a:cs typeface="Calibri"/>
                <a:sym typeface="Calibri"/>
              </a:rPr>
              <a:t>such as Sprint, Verizon (MCI), AT&amp;T, and NTT.</a:t>
            </a:r>
            <a:endParaRPr/>
          </a:p>
          <a:p>
            <a:pPr indent="-228600" lvl="1" marL="685800" rtl="0" algn="l">
              <a:lnSpc>
                <a:spcPct val="90000"/>
              </a:lnSpc>
              <a:spcBef>
                <a:spcPts val="500"/>
              </a:spcBef>
              <a:spcAft>
                <a:spcPts val="0"/>
              </a:spcAft>
              <a:buClr>
                <a:srgbClr val="000000"/>
              </a:buClr>
              <a:buSzPct val="100000"/>
              <a:buChar char="•"/>
            </a:pPr>
            <a:r>
              <a:rPr lang="en-US">
                <a:solidFill>
                  <a:srgbClr val="000000"/>
                </a:solidFill>
                <a:latin typeface="Calibri"/>
                <a:ea typeface="Calibri"/>
                <a:cs typeface="Calibri"/>
                <a:sym typeface="Calibri"/>
              </a:rPr>
              <a:t>The backbone networks are connected through some complex switching systems -</a:t>
            </a:r>
            <a:r>
              <a:rPr b="1" lang="en-US">
                <a:solidFill>
                  <a:srgbClr val="FF0000"/>
                </a:solidFill>
                <a:latin typeface="Calibri"/>
                <a:ea typeface="Calibri"/>
                <a:cs typeface="Calibri"/>
                <a:sym typeface="Calibri"/>
              </a:rPr>
              <a:t>peering points</a:t>
            </a:r>
            <a:r>
              <a:rPr lang="en-US">
                <a:solidFill>
                  <a:srgbClr val="000000"/>
                </a:solidFill>
                <a:latin typeface="Calibri"/>
                <a:ea typeface="Calibri"/>
                <a:cs typeface="Calibri"/>
                <a:sym typeface="Calibri"/>
              </a:rPr>
              <a:t>. </a:t>
            </a:r>
            <a:endParaRPr/>
          </a:p>
          <a:p>
            <a:pPr indent="-228600" lvl="0" marL="228600" rtl="0" algn="l">
              <a:lnSpc>
                <a:spcPct val="90000"/>
              </a:lnSpc>
              <a:spcBef>
                <a:spcPts val="1000"/>
              </a:spcBef>
              <a:spcAft>
                <a:spcPts val="0"/>
              </a:spcAft>
              <a:buClr>
                <a:srgbClr val="FF0000"/>
              </a:buClr>
              <a:buSzPct val="100000"/>
              <a:buChar char="•"/>
            </a:pPr>
            <a:r>
              <a:rPr b="1" lang="en-US">
                <a:solidFill>
                  <a:srgbClr val="FF0000"/>
                </a:solidFill>
                <a:latin typeface="Calibri"/>
                <a:ea typeface="Calibri"/>
                <a:cs typeface="Calibri"/>
                <a:sym typeface="Calibri"/>
              </a:rPr>
              <a:t>Second level</a:t>
            </a:r>
            <a:endParaRPr/>
          </a:p>
          <a:p>
            <a:pPr indent="-228600" lvl="1" marL="685800" rtl="0" algn="l">
              <a:lnSpc>
                <a:spcPct val="90000"/>
              </a:lnSpc>
              <a:spcBef>
                <a:spcPts val="500"/>
              </a:spcBef>
              <a:spcAft>
                <a:spcPts val="0"/>
              </a:spcAft>
              <a:buClr>
                <a:srgbClr val="FF0000"/>
              </a:buClr>
              <a:buSzPct val="100000"/>
              <a:buChar char="•"/>
            </a:pPr>
            <a:r>
              <a:rPr b="1" lang="en-US">
                <a:solidFill>
                  <a:srgbClr val="FF0000"/>
                </a:solidFill>
                <a:latin typeface="Calibri"/>
                <a:ea typeface="Calibri"/>
                <a:cs typeface="Calibri"/>
                <a:sym typeface="Calibri"/>
              </a:rPr>
              <a:t>Provider networks </a:t>
            </a:r>
            <a:endParaRPr>
              <a:solidFill>
                <a:srgbClr val="FF0000"/>
              </a:solidFill>
              <a:latin typeface="Calibri"/>
              <a:ea typeface="Calibri"/>
              <a:cs typeface="Calibri"/>
              <a:sym typeface="Calibri"/>
            </a:endParaRPr>
          </a:p>
          <a:p>
            <a:pPr indent="-228600" lvl="1" marL="685800" rtl="0" algn="l">
              <a:lnSpc>
                <a:spcPct val="90000"/>
              </a:lnSpc>
              <a:spcBef>
                <a:spcPts val="500"/>
              </a:spcBef>
              <a:spcAft>
                <a:spcPts val="0"/>
              </a:spcAft>
              <a:buClr>
                <a:srgbClr val="000000"/>
              </a:buClr>
              <a:buSzPct val="100000"/>
              <a:buChar char="•"/>
            </a:pPr>
            <a:r>
              <a:rPr lang="en-US">
                <a:solidFill>
                  <a:srgbClr val="000000"/>
                </a:solidFill>
                <a:latin typeface="Calibri"/>
                <a:ea typeface="Calibri"/>
                <a:cs typeface="Calibri"/>
                <a:sym typeface="Calibri"/>
              </a:rPr>
              <a:t>Smaller networks that use the services of the backbones for a fee.</a:t>
            </a:r>
            <a:endParaRPr/>
          </a:p>
          <a:p>
            <a:pPr indent="-228600" lvl="1" marL="685800" rtl="0" algn="l">
              <a:lnSpc>
                <a:spcPct val="90000"/>
              </a:lnSpc>
              <a:spcBef>
                <a:spcPts val="500"/>
              </a:spcBef>
              <a:spcAft>
                <a:spcPts val="0"/>
              </a:spcAft>
              <a:buClr>
                <a:srgbClr val="000000"/>
              </a:buClr>
              <a:buSzPct val="100000"/>
              <a:buChar char="•"/>
            </a:pPr>
            <a:r>
              <a:rPr lang="en-US">
                <a:solidFill>
                  <a:srgbClr val="000000"/>
                </a:solidFill>
                <a:latin typeface="Calibri"/>
                <a:ea typeface="Calibri"/>
                <a:cs typeface="Calibri"/>
                <a:sym typeface="Calibri"/>
              </a:rPr>
              <a:t>Connected to backbones and sometimes to other provider networks. </a:t>
            </a:r>
            <a:endParaRPr/>
          </a:p>
          <a:p>
            <a:pPr indent="-228600" lvl="0" marL="228600" rtl="0" algn="l">
              <a:lnSpc>
                <a:spcPct val="90000"/>
              </a:lnSpc>
              <a:spcBef>
                <a:spcPts val="1000"/>
              </a:spcBef>
              <a:spcAft>
                <a:spcPts val="0"/>
              </a:spcAft>
              <a:buClr>
                <a:srgbClr val="FF0000"/>
              </a:buClr>
              <a:buSzPct val="100000"/>
              <a:buChar char="•"/>
            </a:pPr>
            <a:r>
              <a:rPr b="1" lang="en-US">
                <a:solidFill>
                  <a:srgbClr val="FF0000"/>
                </a:solidFill>
                <a:latin typeface="Calibri"/>
                <a:ea typeface="Calibri"/>
                <a:cs typeface="Calibri"/>
                <a:sym typeface="Calibri"/>
              </a:rPr>
              <a:t>Third level</a:t>
            </a:r>
            <a:endParaRPr/>
          </a:p>
          <a:p>
            <a:pPr indent="-228600" lvl="1" marL="685800" rtl="0" algn="l">
              <a:lnSpc>
                <a:spcPct val="90000"/>
              </a:lnSpc>
              <a:spcBef>
                <a:spcPts val="500"/>
              </a:spcBef>
              <a:spcAft>
                <a:spcPts val="0"/>
              </a:spcAft>
              <a:buClr>
                <a:srgbClr val="FF0000"/>
              </a:buClr>
              <a:buSzPct val="100000"/>
              <a:buChar char="•"/>
            </a:pPr>
            <a:r>
              <a:rPr b="1" lang="en-US">
                <a:solidFill>
                  <a:srgbClr val="FF0000"/>
                </a:solidFill>
                <a:latin typeface="Calibri"/>
                <a:ea typeface="Calibri"/>
                <a:cs typeface="Calibri"/>
                <a:sym typeface="Calibri"/>
              </a:rPr>
              <a:t>customer networks</a:t>
            </a:r>
            <a:r>
              <a:rPr lang="en-US">
                <a:solidFill>
                  <a:srgbClr val="000000"/>
                </a:solidFill>
                <a:latin typeface="Calibri"/>
                <a:ea typeface="Calibri"/>
                <a:cs typeface="Calibri"/>
                <a:sym typeface="Calibri"/>
              </a:rPr>
              <a:t>–Service users by paying a fee</a:t>
            </a:r>
            <a:endParaRPr/>
          </a:p>
          <a:p>
            <a:pPr indent="0" lvl="0" marL="0" rtl="0" algn="l">
              <a:lnSpc>
                <a:spcPct val="90000"/>
              </a:lnSpc>
              <a:spcBef>
                <a:spcPts val="1000"/>
              </a:spcBef>
              <a:spcAft>
                <a:spcPts val="0"/>
              </a:spcAft>
              <a:buClr>
                <a:schemeClr val="dk1"/>
              </a:buClr>
              <a:buSzPct val="100000"/>
              <a:buNone/>
            </a:pPr>
            <a:r>
              <a:t/>
            </a:r>
            <a:endParaRPr>
              <a:solidFill>
                <a:srgbClr val="000000"/>
              </a:solidFill>
              <a:latin typeface="Calibri"/>
              <a:ea typeface="Calibri"/>
              <a:cs typeface="Calibri"/>
              <a:sym typeface="Calibri"/>
            </a:endParaRPr>
          </a:p>
          <a:p>
            <a:pPr indent="-228600" lvl="0" marL="228600" rtl="0" algn="l">
              <a:lnSpc>
                <a:spcPct val="90000"/>
              </a:lnSpc>
              <a:spcBef>
                <a:spcPts val="1000"/>
              </a:spcBef>
              <a:spcAft>
                <a:spcPts val="0"/>
              </a:spcAft>
              <a:buClr>
                <a:srgbClr val="000000"/>
              </a:buClr>
              <a:buSzPct val="100000"/>
              <a:buChar char="•"/>
            </a:pPr>
            <a:r>
              <a:rPr lang="en-US">
                <a:solidFill>
                  <a:srgbClr val="000000"/>
                </a:solidFill>
                <a:latin typeface="Calibri"/>
                <a:ea typeface="Calibri"/>
                <a:cs typeface="Calibri"/>
                <a:sym typeface="Calibri"/>
              </a:rPr>
              <a:t>Backbones and provider networks</a:t>
            </a:r>
            <a:endParaRPr/>
          </a:p>
          <a:p>
            <a:pPr indent="-228600" lvl="0" marL="228600" rtl="0" algn="l">
              <a:lnSpc>
                <a:spcPct val="90000"/>
              </a:lnSpc>
              <a:spcBef>
                <a:spcPts val="1000"/>
              </a:spcBef>
              <a:spcAft>
                <a:spcPts val="0"/>
              </a:spcAft>
              <a:buClr>
                <a:srgbClr val="FF0000"/>
              </a:buClr>
              <a:buSzPct val="100000"/>
              <a:buChar char="•"/>
            </a:pPr>
            <a:r>
              <a:rPr lang="en-US">
                <a:solidFill>
                  <a:srgbClr val="FF0000"/>
                </a:solidFill>
                <a:latin typeface="Calibri"/>
                <a:ea typeface="Calibri"/>
                <a:cs typeface="Calibri"/>
                <a:sym typeface="Calibri"/>
              </a:rPr>
              <a:t>International ISPs</a:t>
            </a:r>
            <a:r>
              <a:rPr lang="en-US">
                <a:solidFill>
                  <a:srgbClr val="000000"/>
                </a:solidFill>
                <a:latin typeface="Calibri"/>
                <a:ea typeface="Calibri"/>
                <a:cs typeface="Calibri"/>
                <a:sym typeface="Calibri"/>
              </a:rPr>
              <a:t>-backbones </a:t>
            </a:r>
            <a:endParaRPr/>
          </a:p>
          <a:p>
            <a:pPr indent="-228600" lvl="0" marL="228600" rtl="0" algn="l">
              <a:lnSpc>
                <a:spcPct val="90000"/>
              </a:lnSpc>
              <a:spcBef>
                <a:spcPts val="1000"/>
              </a:spcBef>
              <a:spcAft>
                <a:spcPts val="0"/>
              </a:spcAft>
              <a:buClr>
                <a:srgbClr val="FF0000"/>
              </a:buClr>
              <a:buSzPct val="100000"/>
              <a:buChar char="•"/>
            </a:pPr>
            <a:r>
              <a:rPr lang="en-US">
                <a:solidFill>
                  <a:srgbClr val="FF0000"/>
                </a:solidFill>
                <a:latin typeface="Calibri"/>
                <a:ea typeface="Calibri"/>
                <a:cs typeface="Calibri"/>
                <a:sym typeface="Calibri"/>
              </a:rPr>
              <a:t>National or regional ISPs </a:t>
            </a:r>
            <a:r>
              <a:rPr lang="en-US">
                <a:solidFill>
                  <a:srgbClr val="000000"/>
                </a:solidFill>
                <a:latin typeface="Calibri"/>
                <a:ea typeface="Calibri"/>
                <a:cs typeface="Calibri"/>
                <a:sym typeface="Calibri"/>
              </a:rPr>
              <a:t>-provider networks </a:t>
            </a:r>
            <a:endParaRPr/>
          </a:p>
        </p:txBody>
      </p:sp>
      <p:sp>
        <p:nvSpPr>
          <p:cNvPr id="639" name="Google Shape;639;p8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640" name="Google Shape;640;p8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87"/>
          <p:cNvSpPr txBox="1"/>
          <p:nvPr>
            <p:ph idx="1" type="body"/>
          </p:nvPr>
        </p:nvSpPr>
        <p:spPr>
          <a:xfrm>
            <a:off x="838200" y="340242"/>
            <a:ext cx="10515600" cy="5836721"/>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rgbClr val="FF0000"/>
              </a:buClr>
              <a:buSzPts val="3200"/>
              <a:buChar char="•"/>
            </a:pPr>
            <a:r>
              <a:rPr b="1" lang="en-US" sz="3200">
                <a:solidFill>
                  <a:srgbClr val="FF0000"/>
                </a:solidFill>
                <a:latin typeface="Calibri"/>
                <a:ea typeface="Calibri"/>
                <a:cs typeface="Calibri"/>
                <a:sym typeface="Calibri"/>
              </a:rPr>
              <a:t>Accessing the Internet</a:t>
            </a:r>
            <a:endParaRPr sz="3200">
              <a:solidFill>
                <a:srgbClr val="FF0000"/>
              </a:solidFill>
              <a:latin typeface="Calibri"/>
              <a:ea typeface="Calibri"/>
              <a:cs typeface="Calibri"/>
              <a:sym typeface="Calibri"/>
            </a:endParaRPr>
          </a:p>
          <a:p>
            <a:pPr indent="-228600" lvl="0" marL="228600" rtl="0" algn="l">
              <a:lnSpc>
                <a:spcPct val="90000"/>
              </a:lnSpc>
              <a:spcBef>
                <a:spcPts val="1000"/>
              </a:spcBef>
              <a:spcAft>
                <a:spcPts val="0"/>
              </a:spcAft>
              <a:buClr>
                <a:srgbClr val="000000"/>
              </a:buClr>
              <a:buSzPts val="3200"/>
              <a:buChar char="•"/>
            </a:pPr>
            <a:r>
              <a:rPr lang="en-US" sz="3200">
                <a:solidFill>
                  <a:srgbClr val="000000"/>
                </a:solidFill>
                <a:latin typeface="Calibri"/>
                <a:ea typeface="Calibri"/>
                <a:cs typeface="Calibri"/>
                <a:sym typeface="Calibri"/>
              </a:rPr>
              <a:t>The physical connection is normally done through a point-to-point WAN.</a:t>
            </a:r>
            <a:endParaRPr/>
          </a:p>
          <a:p>
            <a:pPr indent="-228600" lvl="0" marL="228600" rtl="0" algn="l">
              <a:lnSpc>
                <a:spcPct val="90000"/>
              </a:lnSpc>
              <a:spcBef>
                <a:spcPts val="1000"/>
              </a:spcBef>
              <a:spcAft>
                <a:spcPts val="0"/>
              </a:spcAft>
              <a:buClr>
                <a:srgbClr val="FF0000"/>
              </a:buClr>
              <a:buSzPts val="3200"/>
              <a:buChar char="•"/>
            </a:pPr>
            <a:r>
              <a:rPr lang="en-US" sz="3200">
                <a:solidFill>
                  <a:srgbClr val="FF0000"/>
                </a:solidFill>
                <a:latin typeface="Calibri"/>
                <a:ea typeface="Calibri"/>
                <a:cs typeface="Calibri"/>
                <a:sym typeface="Calibri"/>
              </a:rPr>
              <a:t>Using Telephone Networks</a:t>
            </a:r>
            <a:endParaRPr/>
          </a:p>
          <a:p>
            <a:pPr indent="-228600" lvl="1" marL="685800" rtl="0" algn="l">
              <a:lnSpc>
                <a:spcPct val="90000"/>
              </a:lnSpc>
              <a:spcBef>
                <a:spcPts val="500"/>
              </a:spcBef>
              <a:spcAft>
                <a:spcPts val="0"/>
              </a:spcAft>
              <a:buClr>
                <a:srgbClr val="000000"/>
              </a:buClr>
              <a:buSzPts val="2800"/>
              <a:buChar char="•"/>
            </a:pPr>
            <a:r>
              <a:rPr lang="en-US" sz="2800">
                <a:solidFill>
                  <a:srgbClr val="000000"/>
                </a:solidFill>
                <a:latin typeface="Calibri"/>
                <a:ea typeface="Calibri"/>
                <a:cs typeface="Calibri"/>
                <a:sym typeface="Calibri"/>
              </a:rPr>
              <a:t>Dial Up Service</a:t>
            </a:r>
            <a:endParaRPr/>
          </a:p>
          <a:p>
            <a:pPr indent="-228600" lvl="2" marL="1143000" rtl="0" algn="l">
              <a:lnSpc>
                <a:spcPct val="90000"/>
              </a:lnSpc>
              <a:spcBef>
                <a:spcPts val="500"/>
              </a:spcBef>
              <a:spcAft>
                <a:spcPts val="0"/>
              </a:spcAft>
              <a:buClr>
                <a:srgbClr val="000000"/>
              </a:buClr>
              <a:buSzPts val="2400"/>
              <a:buChar char="•"/>
            </a:pPr>
            <a:r>
              <a:rPr lang="en-US" sz="2400">
                <a:solidFill>
                  <a:srgbClr val="000000"/>
                </a:solidFill>
                <a:latin typeface="Calibri"/>
                <a:ea typeface="Calibri"/>
                <a:cs typeface="Calibri"/>
                <a:sym typeface="Calibri"/>
              </a:rPr>
              <a:t>modem added to telephone line</a:t>
            </a:r>
            <a:endParaRPr/>
          </a:p>
          <a:p>
            <a:pPr indent="-228600" lvl="1" marL="685800" rtl="0" algn="l">
              <a:lnSpc>
                <a:spcPct val="90000"/>
              </a:lnSpc>
              <a:spcBef>
                <a:spcPts val="500"/>
              </a:spcBef>
              <a:spcAft>
                <a:spcPts val="0"/>
              </a:spcAft>
              <a:buClr>
                <a:srgbClr val="000000"/>
              </a:buClr>
              <a:buSzPts val="2800"/>
              <a:buChar char="•"/>
            </a:pPr>
            <a:r>
              <a:rPr lang="en-US" sz="2800">
                <a:solidFill>
                  <a:srgbClr val="000000"/>
                </a:solidFill>
                <a:latin typeface="Calibri"/>
                <a:ea typeface="Calibri"/>
                <a:cs typeface="Calibri"/>
                <a:sym typeface="Calibri"/>
              </a:rPr>
              <a:t>DSL Service</a:t>
            </a:r>
            <a:endParaRPr/>
          </a:p>
          <a:p>
            <a:pPr indent="-228600" lvl="2" marL="1143000" rtl="0" algn="l">
              <a:lnSpc>
                <a:spcPct val="90000"/>
              </a:lnSpc>
              <a:spcBef>
                <a:spcPts val="500"/>
              </a:spcBef>
              <a:spcAft>
                <a:spcPts val="0"/>
              </a:spcAft>
              <a:buClr>
                <a:srgbClr val="000000"/>
              </a:buClr>
              <a:buSzPts val="2400"/>
              <a:buChar char="•"/>
            </a:pPr>
            <a:r>
              <a:rPr lang="en-US" sz="2400">
                <a:solidFill>
                  <a:srgbClr val="000000"/>
                </a:solidFill>
                <a:latin typeface="Calibri"/>
                <a:ea typeface="Calibri"/>
                <a:cs typeface="Calibri"/>
                <a:sym typeface="Calibri"/>
              </a:rPr>
              <a:t>For high speed internet</a:t>
            </a:r>
            <a:endParaRPr/>
          </a:p>
          <a:p>
            <a:pPr indent="-228600" lvl="0" marL="228600" rtl="0" algn="l">
              <a:lnSpc>
                <a:spcPct val="90000"/>
              </a:lnSpc>
              <a:spcBef>
                <a:spcPts val="1000"/>
              </a:spcBef>
              <a:spcAft>
                <a:spcPts val="0"/>
              </a:spcAft>
              <a:buClr>
                <a:srgbClr val="FF0000"/>
              </a:buClr>
              <a:buSzPts val="3200"/>
              <a:buChar char="•"/>
            </a:pPr>
            <a:r>
              <a:rPr lang="en-US" sz="3200">
                <a:solidFill>
                  <a:srgbClr val="FF0000"/>
                </a:solidFill>
                <a:latin typeface="Calibri"/>
                <a:ea typeface="Calibri"/>
                <a:cs typeface="Calibri"/>
                <a:sym typeface="Calibri"/>
              </a:rPr>
              <a:t>Using Cable Networks</a:t>
            </a:r>
            <a:endParaRPr/>
          </a:p>
          <a:p>
            <a:pPr indent="-228600" lvl="0" marL="228600" rtl="0" algn="l">
              <a:lnSpc>
                <a:spcPct val="90000"/>
              </a:lnSpc>
              <a:spcBef>
                <a:spcPts val="1000"/>
              </a:spcBef>
              <a:spcAft>
                <a:spcPts val="0"/>
              </a:spcAft>
              <a:buClr>
                <a:srgbClr val="FF0000"/>
              </a:buClr>
              <a:buSzPts val="3200"/>
              <a:buChar char="•"/>
            </a:pPr>
            <a:r>
              <a:rPr lang="en-US" sz="3200">
                <a:solidFill>
                  <a:srgbClr val="FF0000"/>
                </a:solidFill>
                <a:latin typeface="Calibri"/>
                <a:ea typeface="Calibri"/>
                <a:cs typeface="Calibri"/>
                <a:sym typeface="Calibri"/>
              </a:rPr>
              <a:t>Using Wireless Networks</a:t>
            </a:r>
            <a:endParaRPr/>
          </a:p>
          <a:p>
            <a:pPr indent="-228600" lvl="0" marL="228600" rtl="0" algn="l">
              <a:lnSpc>
                <a:spcPct val="90000"/>
              </a:lnSpc>
              <a:spcBef>
                <a:spcPts val="1000"/>
              </a:spcBef>
              <a:spcAft>
                <a:spcPts val="0"/>
              </a:spcAft>
              <a:buClr>
                <a:srgbClr val="FF0000"/>
              </a:buClr>
              <a:buSzPts val="3200"/>
              <a:buChar char="•"/>
            </a:pPr>
            <a:r>
              <a:rPr lang="en-US" sz="3200">
                <a:solidFill>
                  <a:srgbClr val="FF0000"/>
                </a:solidFill>
                <a:latin typeface="Calibri"/>
                <a:ea typeface="Calibri"/>
                <a:cs typeface="Calibri"/>
                <a:sym typeface="Calibri"/>
              </a:rPr>
              <a:t>Direct Connection to the Internet</a:t>
            </a:r>
            <a:endParaRPr/>
          </a:p>
          <a:p>
            <a:pPr indent="-228600" lvl="1" marL="685800" rtl="0" algn="l">
              <a:lnSpc>
                <a:spcPct val="90000"/>
              </a:lnSpc>
              <a:spcBef>
                <a:spcPts val="500"/>
              </a:spcBef>
              <a:spcAft>
                <a:spcPts val="0"/>
              </a:spcAft>
              <a:buClr>
                <a:srgbClr val="000000"/>
              </a:buClr>
              <a:buSzPts val="2800"/>
              <a:buChar char="•"/>
            </a:pPr>
            <a:r>
              <a:rPr lang="en-US" sz="2800">
                <a:solidFill>
                  <a:srgbClr val="000000"/>
                </a:solidFill>
                <a:latin typeface="Calibri"/>
                <a:ea typeface="Calibri"/>
                <a:cs typeface="Calibri"/>
                <a:sym typeface="Calibri"/>
              </a:rPr>
              <a:t>Large organization or corporation can become a local ISP </a:t>
            </a:r>
            <a:endParaRPr sz="2800"/>
          </a:p>
        </p:txBody>
      </p:sp>
      <p:sp>
        <p:nvSpPr>
          <p:cNvPr id="646" name="Google Shape;646;p8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647" name="Google Shape;647;p8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88"/>
          <p:cNvSpPr txBox="1"/>
          <p:nvPr>
            <p:ph type="title"/>
          </p:nvPr>
        </p:nvSpPr>
        <p:spPr>
          <a:xfrm>
            <a:off x="838200" y="258619"/>
            <a:ext cx="10515600" cy="914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4400"/>
              <a:buFont typeface="Calibri"/>
              <a:buNone/>
            </a:pPr>
            <a:r>
              <a:rPr b="1" lang="en-US">
                <a:solidFill>
                  <a:srgbClr val="FF0000"/>
                </a:solidFill>
              </a:rPr>
              <a:t>Network Models- Protocol Layering</a:t>
            </a:r>
            <a:endParaRPr b="1">
              <a:solidFill>
                <a:srgbClr val="FF0000"/>
              </a:solidFill>
            </a:endParaRPr>
          </a:p>
        </p:txBody>
      </p:sp>
      <p:pic>
        <p:nvPicPr>
          <p:cNvPr id="653" name="Google Shape;653;p88"/>
          <p:cNvPicPr preferRelativeResize="0"/>
          <p:nvPr>
            <p:ph idx="1" type="body"/>
          </p:nvPr>
        </p:nvPicPr>
        <p:blipFill rotWithShape="1">
          <a:blip r:embed="rId3">
            <a:alphaModFix/>
          </a:blip>
          <a:srcRect b="0" l="0" r="0" t="0"/>
          <a:stretch/>
        </p:blipFill>
        <p:spPr>
          <a:xfrm>
            <a:off x="1348508" y="1131746"/>
            <a:ext cx="9023927" cy="2553563"/>
          </a:xfrm>
          <a:prstGeom prst="rect">
            <a:avLst/>
          </a:prstGeom>
          <a:noFill/>
          <a:ln>
            <a:noFill/>
          </a:ln>
        </p:spPr>
      </p:pic>
      <p:sp>
        <p:nvSpPr>
          <p:cNvPr id="654" name="Google Shape;654;p8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655" name="Google Shape;655;p8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56" name="Google Shape;656;p88"/>
          <p:cNvSpPr txBox="1"/>
          <p:nvPr/>
        </p:nvSpPr>
        <p:spPr>
          <a:xfrm>
            <a:off x="1219200" y="4054764"/>
            <a:ext cx="9818255" cy="206210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a:t>
            </a:r>
            <a:r>
              <a:rPr lang="en-US" sz="3200">
                <a:solidFill>
                  <a:srgbClr val="FF0000"/>
                </a:solidFill>
                <a:latin typeface="Calibri"/>
                <a:ea typeface="Calibri"/>
                <a:cs typeface="Calibri"/>
                <a:sym typeface="Calibri"/>
              </a:rPr>
              <a:t> Protocol</a:t>
            </a:r>
            <a:r>
              <a:rPr lang="en-US" sz="3200">
                <a:solidFill>
                  <a:schemeClr val="dk1"/>
                </a:solidFill>
                <a:latin typeface="Calibri"/>
                <a:ea typeface="Calibri"/>
                <a:cs typeface="Calibri"/>
                <a:sym typeface="Calibri"/>
              </a:rPr>
              <a:t>: Rules that both the sender and receiver and all intermediate devices need to follow to be able to communicate effectively </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 Face to face communication </a:t>
            </a:r>
            <a:endParaRPr sz="3200">
              <a:solidFill>
                <a:schemeClr val="dk1"/>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pic>
        <p:nvPicPr>
          <p:cNvPr id="661" name="Google Shape;661;p89"/>
          <p:cNvPicPr preferRelativeResize="0"/>
          <p:nvPr>
            <p:ph idx="1" type="body"/>
          </p:nvPr>
        </p:nvPicPr>
        <p:blipFill rotWithShape="1">
          <a:blip r:embed="rId3">
            <a:alphaModFix/>
          </a:blip>
          <a:srcRect b="0" l="0" r="0" t="0"/>
          <a:stretch/>
        </p:blipFill>
        <p:spPr>
          <a:xfrm>
            <a:off x="1607127" y="621145"/>
            <a:ext cx="8672946" cy="4292599"/>
          </a:xfrm>
          <a:prstGeom prst="rect">
            <a:avLst/>
          </a:prstGeom>
          <a:noFill/>
          <a:ln>
            <a:noFill/>
          </a:ln>
        </p:spPr>
      </p:pic>
      <p:sp>
        <p:nvSpPr>
          <p:cNvPr id="662" name="Google Shape;662;p8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663" name="Google Shape;663;p8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90"/>
          <p:cNvSpPr txBox="1"/>
          <p:nvPr>
            <p:ph type="title"/>
          </p:nvPr>
        </p:nvSpPr>
        <p:spPr>
          <a:xfrm>
            <a:off x="838200" y="225353"/>
            <a:ext cx="10515600" cy="73739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4400"/>
              <a:buFont typeface="Calibri"/>
              <a:buNone/>
            </a:pPr>
            <a:r>
              <a:rPr b="1" lang="en-US">
                <a:solidFill>
                  <a:srgbClr val="FF0000"/>
                </a:solidFill>
              </a:rPr>
              <a:t>Need for Layered Architecture</a:t>
            </a:r>
            <a:endParaRPr b="1">
              <a:solidFill>
                <a:srgbClr val="FF0000"/>
              </a:solidFill>
            </a:endParaRPr>
          </a:p>
        </p:txBody>
      </p:sp>
      <p:sp>
        <p:nvSpPr>
          <p:cNvPr id="669" name="Google Shape;669;p90"/>
          <p:cNvSpPr txBox="1"/>
          <p:nvPr>
            <p:ph idx="1" type="body"/>
          </p:nvPr>
        </p:nvSpPr>
        <p:spPr>
          <a:xfrm>
            <a:off x="838200" y="1080655"/>
            <a:ext cx="10515600" cy="475456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200"/>
              <a:buChar char="•"/>
            </a:pPr>
            <a:r>
              <a:rPr lang="en-US" sz="3200"/>
              <a:t>Modularity</a:t>
            </a:r>
            <a:endParaRPr/>
          </a:p>
          <a:p>
            <a:pPr indent="-228600" lvl="0" marL="228600" rtl="0" algn="l">
              <a:lnSpc>
                <a:spcPct val="90000"/>
              </a:lnSpc>
              <a:spcBef>
                <a:spcPts val="1000"/>
              </a:spcBef>
              <a:spcAft>
                <a:spcPts val="0"/>
              </a:spcAft>
              <a:buClr>
                <a:schemeClr val="dk1"/>
              </a:buClr>
              <a:buSzPts val="3200"/>
              <a:buChar char="•"/>
            </a:pPr>
            <a:r>
              <a:rPr lang="en-US" sz="3200"/>
              <a:t>Bring together the devices from different vendors</a:t>
            </a:r>
            <a:endParaRPr/>
          </a:p>
          <a:p>
            <a:pPr indent="-228600" lvl="0" marL="228600" rtl="0" algn="l">
              <a:lnSpc>
                <a:spcPct val="90000"/>
              </a:lnSpc>
              <a:spcBef>
                <a:spcPts val="1000"/>
              </a:spcBef>
              <a:spcAft>
                <a:spcPts val="0"/>
              </a:spcAft>
              <a:buClr>
                <a:schemeClr val="dk1"/>
              </a:buClr>
              <a:buSzPts val="3200"/>
              <a:buChar char="•"/>
            </a:pPr>
            <a:r>
              <a:rPr lang="en-US" sz="3200"/>
              <a:t>Ease of implementation</a:t>
            </a:r>
            <a:endParaRPr/>
          </a:p>
          <a:p>
            <a:pPr indent="0" lvl="0" marL="0" rtl="0" algn="l">
              <a:lnSpc>
                <a:spcPct val="90000"/>
              </a:lnSpc>
              <a:spcBef>
                <a:spcPts val="1000"/>
              </a:spcBef>
              <a:spcAft>
                <a:spcPts val="0"/>
              </a:spcAft>
              <a:buClr>
                <a:schemeClr val="dk1"/>
              </a:buClr>
              <a:buSzPts val="3200"/>
              <a:buNone/>
            </a:pPr>
            <a:r>
              <a:t/>
            </a:r>
            <a:endParaRPr sz="3200"/>
          </a:p>
          <a:p>
            <a:pPr indent="-50800" lvl="0" marL="228600" rtl="0" algn="l">
              <a:lnSpc>
                <a:spcPct val="90000"/>
              </a:lnSpc>
              <a:spcBef>
                <a:spcPts val="1000"/>
              </a:spcBef>
              <a:spcAft>
                <a:spcPts val="0"/>
              </a:spcAft>
              <a:buClr>
                <a:schemeClr val="dk1"/>
              </a:buClr>
              <a:buSzPts val="2800"/>
              <a:buNone/>
            </a:pPr>
            <a:r>
              <a:t/>
            </a:r>
            <a:endParaRPr/>
          </a:p>
        </p:txBody>
      </p:sp>
      <p:sp>
        <p:nvSpPr>
          <p:cNvPr id="670" name="Google Shape;670;p9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671" name="Google Shape;671;p9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91"/>
          <p:cNvSpPr txBox="1"/>
          <p:nvPr>
            <p:ph type="title"/>
          </p:nvPr>
        </p:nvSpPr>
        <p:spPr>
          <a:xfrm>
            <a:off x="838200" y="365125"/>
            <a:ext cx="10515600" cy="75247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Principles of Protocol Layering</a:t>
            </a:r>
            <a:endParaRPr b="1"/>
          </a:p>
        </p:txBody>
      </p:sp>
      <p:sp>
        <p:nvSpPr>
          <p:cNvPr id="677" name="Google Shape;677;p91"/>
          <p:cNvSpPr txBox="1"/>
          <p:nvPr>
            <p:ph idx="1" type="body"/>
          </p:nvPr>
        </p:nvSpPr>
        <p:spPr>
          <a:xfrm>
            <a:off x="838200" y="1311564"/>
            <a:ext cx="10515600" cy="4865399"/>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FF0000"/>
              </a:buClr>
              <a:buSzPts val="3200"/>
              <a:buChar char="•"/>
            </a:pPr>
            <a:r>
              <a:rPr lang="en-US" sz="3200">
                <a:solidFill>
                  <a:srgbClr val="FF0000"/>
                </a:solidFill>
              </a:rPr>
              <a:t>First principle </a:t>
            </a:r>
            <a:endParaRPr/>
          </a:p>
          <a:p>
            <a:pPr indent="-228600" lvl="0" marL="228600" rtl="0" algn="l">
              <a:lnSpc>
                <a:spcPct val="90000"/>
              </a:lnSpc>
              <a:spcBef>
                <a:spcPts val="1000"/>
              </a:spcBef>
              <a:spcAft>
                <a:spcPts val="0"/>
              </a:spcAft>
              <a:buClr>
                <a:schemeClr val="dk1"/>
              </a:buClr>
              <a:buSzPts val="2800"/>
              <a:buFont typeface="Calibri"/>
              <a:buChar char="-"/>
            </a:pPr>
            <a:r>
              <a:rPr lang="en-US"/>
              <a:t>For bidirectional communication- each layer should be able to perform two opposite tasks, one in each direction. </a:t>
            </a:r>
            <a:endParaRPr/>
          </a:p>
          <a:p>
            <a:pPr indent="-228600" lvl="0" marL="228600" rtl="0" algn="l">
              <a:lnSpc>
                <a:spcPct val="90000"/>
              </a:lnSpc>
              <a:spcBef>
                <a:spcPts val="1000"/>
              </a:spcBef>
              <a:spcAft>
                <a:spcPts val="0"/>
              </a:spcAft>
              <a:buClr>
                <a:schemeClr val="dk1"/>
              </a:buClr>
              <a:buSzPts val="2800"/>
              <a:buFont typeface="Calibri"/>
              <a:buChar char="-"/>
            </a:pPr>
            <a:r>
              <a:rPr lang="en-US"/>
              <a:t>In Fig, listen/talk in layer 3, enc/dec in layer2 and send/rece in layer 1 </a:t>
            </a:r>
            <a:endParaRPr/>
          </a:p>
          <a:p>
            <a:pPr indent="0" lvl="0" marL="0" rtl="0" algn="l">
              <a:lnSpc>
                <a:spcPct val="90000"/>
              </a:lnSpc>
              <a:spcBef>
                <a:spcPts val="1000"/>
              </a:spcBef>
              <a:spcAft>
                <a:spcPts val="0"/>
              </a:spcAft>
              <a:buClr>
                <a:srgbClr val="FF0000"/>
              </a:buClr>
              <a:buSzPts val="3200"/>
              <a:buNone/>
            </a:pPr>
            <a:r>
              <a:rPr lang="en-US" sz="3200">
                <a:solidFill>
                  <a:srgbClr val="FF0000"/>
                </a:solidFill>
              </a:rPr>
              <a:t>• Second principle </a:t>
            </a:r>
            <a:endParaRPr/>
          </a:p>
          <a:p>
            <a:pPr indent="-228600" lvl="0" marL="228600" rtl="0" algn="l">
              <a:lnSpc>
                <a:spcPct val="90000"/>
              </a:lnSpc>
              <a:spcBef>
                <a:spcPts val="1000"/>
              </a:spcBef>
              <a:spcAft>
                <a:spcPts val="0"/>
              </a:spcAft>
              <a:buClr>
                <a:schemeClr val="dk1"/>
              </a:buClr>
              <a:buSzPts val="2800"/>
              <a:buFont typeface="Calibri"/>
              <a:buChar char="-"/>
            </a:pPr>
            <a:r>
              <a:rPr lang="en-US"/>
              <a:t>the two objects under each layer at both sites should be identical. </a:t>
            </a:r>
            <a:endParaRPr/>
          </a:p>
        </p:txBody>
      </p:sp>
      <p:sp>
        <p:nvSpPr>
          <p:cNvPr id="678" name="Google Shape;678;p9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679" name="Google Shape;679;p9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92"/>
          <p:cNvSpPr txBox="1"/>
          <p:nvPr>
            <p:ph type="title"/>
          </p:nvPr>
        </p:nvSpPr>
        <p:spPr>
          <a:xfrm>
            <a:off x="838200" y="365125"/>
            <a:ext cx="10515600" cy="75247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Logical Connections</a:t>
            </a:r>
            <a:endParaRPr b="1"/>
          </a:p>
        </p:txBody>
      </p:sp>
      <p:sp>
        <p:nvSpPr>
          <p:cNvPr id="685" name="Google Shape;685;p92"/>
          <p:cNvSpPr txBox="1"/>
          <p:nvPr>
            <p:ph idx="1" type="body"/>
          </p:nvPr>
        </p:nvSpPr>
        <p:spPr>
          <a:xfrm>
            <a:off x="838200" y="1182255"/>
            <a:ext cx="10515600" cy="499470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a logical (imaginary) connection at each layer is established through which they can send the object created from that layer.</a:t>
            </a:r>
            <a:endParaRPr/>
          </a:p>
          <a:p>
            <a:pPr indent="0" lvl="0" marL="0" rtl="0" algn="l">
              <a:lnSpc>
                <a:spcPct val="90000"/>
              </a:lnSpc>
              <a:spcBef>
                <a:spcPts val="1000"/>
              </a:spcBef>
              <a:spcAft>
                <a:spcPts val="0"/>
              </a:spcAft>
              <a:buClr>
                <a:schemeClr val="dk1"/>
              </a:buClr>
              <a:buSzPts val="2800"/>
              <a:buNone/>
            </a:pPr>
            <a:r>
              <a:t/>
            </a:r>
            <a:endParaRPr/>
          </a:p>
        </p:txBody>
      </p:sp>
      <p:sp>
        <p:nvSpPr>
          <p:cNvPr id="686" name="Google Shape;686;p9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687" name="Google Shape;687;p9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88" name="Google Shape;688;p92"/>
          <p:cNvPicPr preferRelativeResize="0"/>
          <p:nvPr/>
        </p:nvPicPr>
        <p:blipFill rotWithShape="1">
          <a:blip r:embed="rId3">
            <a:alphaModFix/>
          </a:blip>
          <a:srcRect b="0" l="0" r="0" t="0"/>
          <a:stretch/>
        </p:blipFill>
        <p:spPr>
          <a:xfrm>
            <a:off x="1384693" y="1937746"/>
            <a:ext cx="8849960" cy="4239217"/>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93"/>
          <p:cNvSpPr txBox="1"/>
          <p:nvPr>
            <p:ph type="title"/>
          </p:nvPr>
        </p:nvSpPr>
        <p:spPr>
          <a:xfrm>
            <a:off x="838200" y="109944"/>
            <a:ext cx="10515600" cy="94267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TCP/IP PROTOCOL SUITE</a:t>
            </a:r>
            <a:endParaRPr/>
          </a:p>
        </p:txBody>
      </p:sp>
      <p:sp>
        <p:nvSpPr>
          <p:cNvPr id="694" name="Google Shape;694;p93"/>
          <p:cNvSpPr txBox="1"/>
          <p:nvPr>
            <p:ph idx="1" type="body"/>
          </p:nvPr>
        </p:nvSpPr>
        <p:spPr>
          <a:xfrm>
            <a:off x="838200" y="1232010"/>
            <a:ext cx="10515600" cy="512434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3200"/>
              <a:buChar char="•"/>
            </a:pPr>
            <a:r>
              <a:rPr lang="en-US" sz="3200"/>
              <a:t>TCP/IP is a protocol suite (</a:t>
            </a:r>
            <a:r>
              <a:rPr lang="en-US" sz="3200">
                <a:solidFill>
                  <a:srgbClr val="FF0000"/>
                </a:solidFill>
              </a:rPr>
              <a:t>a set of protocols </a:t>
            </a:r>
            <a:r>
              <a:rPr lang="en-US" sz="3200"/>
              <a:t>organized in different layers) used in the Internet today.</a:t>
            </a:r>
            <a:endParaRPr/>
          </a:p>
          <a:p>
            <a:pPr indent="-228600" lvl="0" marL="228600" rtl="0" algn="l">
              <a:lnSpc>
                <a:spcPct val="90000"/>
              </a:lnSpc>
              <a:spcBef>
                <a:spcPts val="1000"/>
              </a:spcBef>
              <a:spcAft>
                <a:spcPts val="0"/>
              </a:spcAft>
              <a:buClr>
                <a:schemeClr val="dk1"/>
              </a:buClr>
              <a:buSzPts val="3200"/>
              <a:buChar char="•"/>
            </a:pPr>
            <a:r>
              <a:rPr lang="en-US" sz="3200"/>
              <a:t>It is a </a:t>
            </a:r>
            <a:r>
              <a:rPr lang="en-US" sz="3200">
                <a:solidFill>
                  <a:srgbClr val="FF0000"/>
                </a:solidFill>
              </a:rPr>
              <a:t>hierarchical protocol </a:t>
            </a:r>
            <a:r>
              <a:rPr lang="en-US" sz="3200"/>
              <a:t>made up of interactive modules, each of which provides a specific functionality.</a:t>
            </a:r>
            <a:endParaRPr/>
          </a:p>
          <a:p>
            <a:pPr indent="-228600" lvl="0" marL="228600" rtl="0" algn="l">
              <a:lnSpc>
                <a:spcPct val="90000"/>
              </a:lnSpc>
              <a:spcBef>
                <a:spcPts val="1000"/>
              </a:spcBef>
              <a:spcAft>
                <a:spcPts val="0"/>
              </a:spcAft>
              <a:buClr>
                <a:schemeClr val="dk1"/>
              </a:buClr>
              <a:buSzPts val="3200"/>
              <a:buChar char="•"/>
            </a:pPr>
            <a:r>
              <a:rPr lang="en-US" sz="3200"/>
              <a:t>Hierarchical - </a:t>
            </a:r>
            <a:r>
              <a:rPr lang="en-US" sz="3200">
                <a:solidFill>
                  <a:srgbClr val="FF0000"/>
                </a:solidFill>
              </a:rPr>
              <a:t>each upper level protocol </a:t>
            </a:r>
            <a:r>
              <a:rPr lang="en-US" sz="3200"/>
              <a:t>is supported by </a:t>
            </a:r>
            <a:r>
              <a:rPr lang="en-US" sz="3200">
                <a:solidFill>
                  <a:srgbClr val="FF0000"/>
                </a:solidFill>
              </a:rPr>
              <a:t>the services provided by one or more lower level protocols</a:t>
            </a:r>
            <a:r>
              <a:rPr lang="en-US" sz="3200"/>
              <a:t>.</a:t>
            </a:r>
            <a:endParaRPr/>
          </a:p>
          <a:p>
            <a:pPr indent="-228600" lvl="0" marL="228600" rtl="0" algn="l">
              <a:lnSpc>
                <a:spcPct val="90000"/>
              </a:lnSpc>
              <a:spcBef>
                <a:spcPts val="1000"/>
              </a:spcBef>
              <a:spcAft>
                <a:spcPts val="0"/>
              </a:spcAft>
              <a:buClr>
                <a:schemeClr val="dk1"/>
              </a:buClr>
              <a:buSzPts val="3200"/>
              <a:buChar char="•"/>
            </a:pPr>
            <a:r>
              <a:rPr lang="en-US" sz="3200"/>
              <a:t>Original suite -</a:t>
            </a:r>
            <a:r>
              <a:rPr lang="en-US" sz="3200">
                <a:solidFill>
                  <a:srgbClr val="FF0000"/>
                </a:solidFill>
              </a:rPr>
              <a:t>four software layers </a:t>
            </a:r>
            <a:r>
              <a:rPr lang="en-US" sz="3200"/>
              <a:t>built upon the hardware. Host-to-network, Internet, Transport and Application.</a:t>
            </a:r>
            <a:endParaRPr/>
          </a:p>
          <a:p>
            <a:pPr indent="-228600" lvl="0" marL="228600" rtl="0" algn="l">
              <a:lnSpc>
                <a:spcPct val="90000"/>
              </a:lnSpc>
              <a:spcBef>
                <a:spcPts val="1000"/>
              </a:spcBef>
              <a:spcAft>
                <a:spcPts val="0"/>
              </a:spcAft>
              <a:buClr>
                <a:schemeClr val="dk1"/>
              </a:buClr>
              <a:buSzPts val="3200"/>
              <a:buChar char="•"/>
            </a:pPr>
            <a:r>
              <a:rPr lang="en-US" sz="3200"/>
              <a:t>Today- </a:t>
            </a:r>
            <a:r>
              <a:rPr lang="en-US" sz="3200">
                <a:solidFill>
                  <a:srgbClr val="FF0000"/>
                </a:solidFill>
              </a:rPr>
              <a:t>a five-layer model</a:t>
            </a:r>
            <a:r>
              <a:rPr lang="en-US" sz="3200"/>
              <a:t>.</a:t>
            </a:r>
            <a:endParaRPr sz="3200"/>
          </a:p>
        </p:txBody>
      </p:sp>
      <p:sp>
        <p:nvSpPr>
          <p:cNvPr id="695" name="Google Shape;695;p9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696" name="Google Shape;696;p9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94"/>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2.</a:t>
            </a:r>
            <a:fld id="{00000000-1234-1234-1234-123412341234}" type="slidenum">
              <a:rPr b="1" i="0" lang="en-US"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cxnSp>
        <p:nvCxnSpPr>
          <p:cNvPr id="703" name="Google Shape;703;p94"/>
          <p:cNvCxnSpPr/>
          <p:nvPr/>
        </p:nvCxnSpPr>
        <p:spPr>
          <a:xfrm>
            <a:off x="1676400" y="62484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704" name="Google Shape;704;p94"/>
          <p:cNvPicPr preferRelativeResize="0"/>
          <p:nvPr/>
        </p:nvPicPr>
        <p:blipFill rotWithShape="1">
          <a:blip r:embed="rId3">
            <a:alphaModFix/>
          </a:blip>
          <a:srcRect b="33200" l="24800" r="22438" t="23399"/>
          <a:stretch/>
        </p:blipFill>
        <p:spPr>
          <a:xfrm>
            <a:off x="1541720" y="1007549"/>
            <a:ext cx="9197163" cy="5270977"/>
          </a:xfrm>
          <a:prstGeom prst="rect">
            <a:avLst/>
          </a:prstGeom>
          <a:noFill/>
          <a:ln>
            <a:noFill/>
          </a:ln>
        </p:spPr>
      </p:pic>
      <p:sp>
        <p:nvSpPr>
          <p:cNvPr id="705" name="Google Shape;705;p94"/>
          <p:cNvSpPr txBox="1"/>
          <p:nvPr/>
        </p:nvSpPr>
        <p:spPr>
          <a:xfrm>
            <a:off x="1111623" y="391155"/>
            <a:ext cx="609765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Calibri"/>
              <a:buNone/>
            </a:pPr>
            <a:r>
              <a:rPr b="1" i="0" lang="en-US" sz="3200" u="none" cap="none" strike="noStrike">
                <a:solidFill>
                  <a:srgbClr val="000000"/>
                </a:solidFill>
                <a:latin typeface="Calibri"/>
                <a:ea typeface="Calibri"/>
                <a:cs typeface="Calibri"/>
                <a:sym typeface="Calibri"/>
              </a:rPr>
              <a:t>Layered Architecture</a:t>
            </a:r>
            <a:endParaRPr/>
          </a:p>
        </p:txBody>
      </p:sp>
      <p:sp>
        <p:nvSpPr>
          <p:cNvPr id="706" name="Google Shape;706;p9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Computer Networks</a:t>
            </a:r>
            <a:endParaRPr b="1"/>
          </a:p>
        </p:txBody>
      </p:sp>
      <p:sp>
        <p:nvSpPr>
          <p:cNvPr id="217" name="Google Shape;217;p3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en-US" sz="2800"/>
              <a:t>- Network</a:t>
            </a:r>
            <a:endParaRPr/>
          </a:p>
          <a:p>
            <a:pPr indent="-228600" lvl="0" marL="228600" rtl="0" algn="l">
              <a:lnSpc>
                <a:spcPct val="90000"/>
              </a:lnSpc>
              <a:spcBef>
                <a:spcPts val="1000"/>
              </a:spcBef>
              <a:spcAft>
                <a:spcPts val="0"/>
              </a:spcAft>
              <a:buClr>
                <a:schemeClr val="dk1"/>
              </a:buClr>
              <a:buSzPts val="2800"/>
              <a:buChar char="•"/>
            </a:pPr>
            <a:r>
              <a:rPr lang="en-US" sz="2800"/>
              <a:t>A network is a interconnection of devices that are capable of communicating among themselves.</a:t>
            </a:r>
            <a:endParaRPr/>
          </a:p>
          <a:p>
            <a:pPr indent="-228600" lvl="0" marL="228600" rtl="0" algn="l">
              <a:lnSpc>
                <a:spcPct val="90000"/>
              </a:lnSpc>
              <a:spcBef>
                <a:spcPts val="1000"/>
              </a:spcBef>
              <a:spcAft>
                <a:spcPts val="0"/>
              </a:spcAft>
              <a:buClr>
                <a:schemeClr val="dk1"/>
              </a:buClr>
              <a:buSzPts val="2800"/>
              <a:buChar char="•"/>
            </a:pPr>
            <a:r>
              <a:rPr b="1" lang="en-US" sz="2800"/>
              <a:t>- Computer Network</a:t>
            </a:r>
            <a:endParaRPr/>
          </a:p>
          <a:p>
            <a:pPr indent="-228600" lvl="0" marL="228600" rtl="0" algn="l">
              <a:lnSpc>
                <a:spcPct val="90000"/>
              </a:lnSpc>
              <a:spcBef>
                <a:spcPts val="1000"/>
              </a:spcBef>
              <a:spcAft>
                <a:spcPts val="0"/>
              </a:spcAft>
              <a:buClr>
                <a:schemeClr val="dk1"/>
              </a:buClr>
              <a:buSzPts val="2800"/>
              <a:buChar char="•"/>
            </a:pPr>
            <a:r>
              <a:rPr lang="en-US" sz="2800"/>
              <a:t>A computer network is a interconnection of computing devices that are capable of communicating and sharing resources among themselves.</a:t>
            </a:r>
            <a:endParaRPr/>
          </a:p>
        </p:txBody>
      </p:sp>
      <p:sp>
        <p:nvSpPr>
          <p:cNvPr id="218" name="Google Shape;218;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219" name="Google Shape;219;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95"/>
          <p:cNvSpPr txBox="1"/>
          <p:nvPr>
            <p:ph type="title"/>
          </p:nvPr>
        </p:nvSpPr>
        <p:spPr>
          <a:xfrm>
            <a:off x="710610" y="152474"/>
            <a:ext cx="10515600" cy="73002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TCP/IP PROTOCOL SUITE</a:t>
            </a:r>
            <a:endParaRPr/>
          </a:p>
        </p:txBody>
      </p:sp>
      <p:sp>
        <p:nvSpPr>
          <p:cNvPr id="712" name="Google Shape;712;p95"/>
          <p:cNvSpPr txBox="1"/>
          <p:nvPr>
            <p:ph idx="1" type="body"/>
          </p:nvPr>
        </p:nvSpPr>
        <p:spPr>
          <a:xfrm>
            <a:off x="8335926" y="754912"/>
            <a:ext cx="3765970" cy="5486400"/>
          </a:xfrm>
          <a:prstGeom prst="rect">
            <a:avLst/>
          </a:prstGeom>
          <a:noFill/>
          <a:ln>
            <a:noFill/>
          </a:ln>
        </p:spPr>
        <p:txBody>
          <a:bodyPr anchorCtr="0" anchor="t" bIns="45700" lIns="91425" spcFirstLastPara="1" rIns="91425" wrap="square" tIns="45700">
            <a:normAutofit/>
          </a:bodyPr>
          <a:lstStyle/>
          <a:p>
            <a:pPr indent="-228600" lvl="1" marL="685800" rtl="0" algn="l">
              <a:lnSpc>
                <a:spcPct val="90000"/>
              </a:lnSpc>
              <a:spcBef>
                <a:spcPts val="0"/>
              </a:spcBef>
              <a:spcAft>
                <a:spcPts val="0"/>
              </a:spcAft>
              <a:buClr>
                <a:schemeClr val="dk1"/>
              </a:buClr>
              <a:buSzPts val="2400"/>
              <a:buChar char="•"/>
            </a:pPr>
            <a:r>
              <a:rPr lang="en-US"/>
              <a:t>When A wants to talk to B, two switches and a router are involved.</a:t>
            </a:r>
            <a:endParaRPr/>
          </a:p>
          <a:p>
            <a:pPr indent="-228600" lvl="1" marL="685800" rtl="0" algn="l">
              <a:lnSpc>
                <a:spcPct val="90000"/>
              </a:lnSpc>
              <a:spcBef>
                <a:spcPts val="500"/>
              </a:spcBef>
              <a:spcAft>
                <a:spcPts val="0"/>
              </a:spcAft>
              <a:buClr>
                <a:schemeClr val="dk1"/>
              </a:buClr>
              <a:buSzPts val="2400"/>
              <a:buChar char="•"/>
            </a:pPr>
            <a:r>
              <a:rPr lang="en-US"/>
              <a:t>Switches work with two layers.</a:t>
            </a:r>
            <a:endParaRPr/>
          </a:p>
          <a:p>
            <a:pPr indent="-228600" lvl="1" marL="685800" rtl="0" algn="l">
              <a:lnSpc>
                <a:spcPct val="90000"/>
              </a:lnSpc>
              <a:spcBef>
                <a:spcPts val="500"/>
              </a:spcBef>
              <a:spcAft>
                <a:spcPts val="0"/>
              </a:spcAft>
              <a:buClr>
                <a:schemeClr val="dk1"/>
              </a:buClr>
              <a:buSzPts val="2400"/>
              <a:buChar char="•"/>
            </a:pPr>
            <a:r>
              <a:rPr lang="en-US"/>
              <a:t>The same protocol will be maintained on both sides of the switch.</a:t>
            </a:r>
            <a:endParaRPr/>
          </a:p>
          <a:p>
            <a:pPr indent="-228600" lvl="1" marL="685800" rtl="0" algn="l">
              <a:lnSpc>
                <a:spcPct val="90000"/>
              </a:lnSpc>
              <a:spcBef>
                <a:spcPts val="500"/>
              </a:spcBef>
              <a:spcAft>
                <a:spcPts val="0"/>
              </a:spcAft>
              <a:buClr>
                <a:schemeClr val="dk1"/>
              </a:buClr>
              <a:buSzPts val="2400"/>
              <a:buChar char="•"/>
            </a:pPr>
            <a:r>
              <a:rPr lang="en-US"/>
              <a:t>Router works with three layers.</a:t>
            </a:r>
            <a:endParaRPr/>
          </a:p>
          <a:p>
            <a:pPr indent="-228600" lvl="1" marL="685800" rtl="0" algn="l">
              <a:lnSpc>
                <a:spcPct val="90000"/>
              </a:lnSpc>
              <a:spcBef>
                <a:spcPts val="500"/>
              </a:spcBef>
              <a:spcAft>
                <a:spcPts val="0"/>
              </a:spcAft>
              <a:buClr>
                <a:schemeClr val="dk1"/>
              </a:buClr>
              <a:buSzPts val="2400"/>
              <a:buChar char="•"/>
            </a:pPr>
            <a:r>
              <a:rPr lang="en-US"/>
              <a:t>Different pairs (phy/datalink) will be maintained by both sides.</a:t>
            </a:r>
            <a:endParaRPr/>
          </a:p>
        </p:txBody>
      </p:sp>
      <p:sp>
        <p:nvSpPr>
          <p:cNvPr id="713" name="Google Shape;713;p9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pic>
        <p:nvPicPr>
          <p:cNvPr id="714" name="Google Shape;714;p95"/>
          <p:cNvPicPr preferRelativeResize="0"/>
          <p:nvPr/>
        </p:nvPicPr>
        <p:blipFill rotWithShape="1">
          <a:blip r:embed="rId3">
            <a:alphaModFix/>
          </a:blip>
          <a:srcRect b="30400" l="27950" r="21650" t="20601"/>
          <a:stretch/>
        </p:blipFill>
        <p:spPr>
          <a:xfrm>
            <a:off x="125820" y="754912"/>
            <a:ext cx="8390859" cy="5018567"/>
          </a:xfrm>
          <a:prstGeom prst="rect">
            <a:avLst/>
          </a:prstGeom>
          <a:noFill/>
          <a:ln>
            <a:noFill/>
          </a:ln>
        </p:spPr>
      </p:pic>
      <p:sp>
        <p:nvSpPr>
          <p:cNvPr id="715" name="Google Shape;715;p95"/>
          <p:cNvSpPr txBox="1"/>
          <p:nvPr/>
        </p:nvSpPr>
        <p:spPr>
          <a:xfrm>
            <a:off x="1403498" y="4072270"/>
            <a:ext cx="47846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A</a:t>
            </a:r>
            <a:endParaRPr/>
          </a:p>
        </p:txBody>
      </p:sp>
      <p:sp>
        <p:nvSpPr>
          <p:cNvPr id="716" name="Google Shape;716;p95"/>
          <p:cNvSpPr txBox="1"/>
          <p:nvPr/>
        </p:nvSpPr>
        <p:spPr>
          <a:xfrm>
            <a:off x="7276236" y="4171505"/>
            <a:ext cx="47846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B</a:t>
            </a:r>
            <a:endParaRPr/>
          </a:p>
        </p:txBody>
      </p:sp>
      <p:sp>
        <p:nvSpPr>
          <p:cNvPr id="717" name="Google Shape;717;p9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96"/>
          <p:cNvSpPr txBox="1"/>
          <p:nvPr>
            <p:ph type="title"/>
          </p:nvPr>
        </p:nvSpPr>
        <p:spPr>
          <a:xfrm>
            <a:off x="838200" y="116958"/>
            <a:ext cx="10515600" cy="8826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Objects in TCP/IP Protocol Suite</a:t>
            </a:r>
            <a:endParaRPr b="1"/>
          </a:p>
        </p:txBody>
      </p:sp>
      <p:sp>
        <p:nvSpPr>
          <p:cNvPr id="723" name="Google Shape;723;p9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pic>
        <p:nvPicPr>
          <p:cNvPr id="724" name="Google Shape;724;p96"/>
          <p:cNvPicPr preferRelativeResize="0"/>
          <p:nvPr>
            <p:ph idx="1" type="body"/>
          </p:nvPr>
        </p:nvPicPr>
        <p:blipFill rotWithShape="1">
          <a:blip r:embed="rId3">
            <a:alphaModFix/>
          </a:blip>
          <a:srcRect b="0" l="0" r="0" t="0"/>
          <a:stretch/>
        </p:blipFill>
        <p:spPr>
          <a:xfrm>
            <a:off x="946298" y="999572"/>
            <a:ext cx="10407501" cy="5971881"/>
          </a:xfrm>
          <a:prstGeom prst="rect">
            <a:avLst/>
          </a:prstGeom>
          <a:noFill/>
          <a:ln>
            <a:noFill/>
          </a:ln>
        </p:spPr>
      </p:pic>
      <p:sp>
        <p:nvSpPr>
          <p:cNvPr id="725" name="Google Shape;725;p9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9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731" name="Google Shape;731;p97"/>
          <p:cNvSpPr txBox="1"/>
          <p:nvPr/>
        </p:nvSpPr>
        <p:spPr>
          <a:xfrm>
            <a:off x="317205" y="967563"/>
            <a:ext cx="11557590" cy="50475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3200"/>
              <a:buFont typeface="Calibri"/>
              <a:buNone/>
            </a:pPr>
            <a:r>
              <a:rPr b="1" i="0" lang="en-US" sz="3200" u="none" cap="none" strike="noStrike">
                <a:solidFill>
                  <a:srgbClr val="FF0000"/>
                </a:solidFill>
                <a:latin typeface="Calibri"/>
                <a:ea typeface="Calibri"/>
                <a:cs typeface="Calibri"/>
                <a:sym typeface="Calibri"/>
              </a:rPr>
              <a:t>1. Physical layer (PL)</a:t>
            </a:r>
            <a:endParaRPr b="1" i="0" sz="2800" u="none" cap="none" strike="noStrike">
              <a:solidFill>
                <a:srgbClr val="FF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t/>
            </a:r>
            <a:endParaRPr b="0" i="0" sz="2000" u="none" cap="none" strike="noStrike">
              <a:solidFill>
                <a:srgbClr val="000000"/>
              </a:solidFill>
              <a:latin typeface="Calibri"/>
              <a:ea typeface="Calibri"/>
              <a:cs typeface="Calibri"/>
              <a:sym typeface="Calibri"/>
            </a:endParaRPr>
          </a:p>
          <a:p>
            <a:pPr indent="-285750" lvl="0" marL="285750" marR="0" rtl="0" algn="just">
              <a:lnSpc>
                <a:spcPct val="100000"/>
              </a:lnSpc>
              <a:spcBef>
                <a:spcPts val="0"/>
              </a:spcBef>
              <a:spcAft>
                <a:spcPts val="0"/>
              </a:spcAft>
              <a:buClr>
                <a:srgbClr val="000000"/>
              </a:buClr>
              <a:buSzPts val="3000"/>
              <a:buFont typeface="Arial"/>
              <a:buChar char="•"/>
            </a:pPr>
            <a:r>
              <a:rPr lang="en-US" sz="3000">
                <a:solidFill>
                  <a:srgbClr val="000000"/>
                </a:solidFill>
                <a:latin typeface="Calibri"/>
                <a:ea typeface="Calibri"/>
                <a:cs typeface="Calibri"/>
                <a:sym typeface="Calibri"/>
              </a:rPr>
              <a:t>The l</a:t>
            </a:r>
            <a:r>
              <a:rPr b="0" i="0" lang="en-US" sz="3000" u="none" cap="none" strike="noStrike">
                <a:solidFill>
                  <a:srgbClr val="000000"/>
                </a:solidFill>
                <a:latin typeface="Calibri"/>
                <a:ea typeface="Calibri"/>
                <a:cs typeface="Calibri"/>
                <a:sym typeface="Calibri"/>
              </a:rPr>
              <a:t>owest level.</a:t>
            </a:r>
            <a:endParaRPr/>
          </a:p>
          <a:p>
            <a:pPr indent="-285750" lvl="0" marL="285750" marR="0" rtl="0" algn="just">
              <a:lnSpc>
                <a:spcPct val="100000"/>
              </a:lnSpc>
              <a:spcBef>
                <a:spcPts val="0"/>
              </a:spcBef>
              <a:spcAft>
                <a:spcPts val="0"/>
              </a:spcAft>
              <a:buClr>
                <a:srgbClr val="000000"/>
              </a:buClr>
              <a:buSzPts val="3000"/>
              <a:buFont typeface="Arial"/>
              <a:buChar char="•"/>
            </a:pPr>
            <a:r>
              <a:rPr b="0" i="0" lang="en-US" sz="3000" u="none" cap="none" strike="noStrike">
                <a:solidFill>
                  <a:srgbClr val="000000"/>
                </a:solidFill>
                <a:latin typeface="Calibri"/>
                <a:ea typeface="Calibri"/>
                <a:cs typeface="Calibri"/>
                <a:sym typeface="Calibri"/>
              </a:rPr>
              <a:t>PL communication between two devices is still </a:t>
            </a:r>
            <a:r>
              <a:rPr b="0" i="0" lang="en-US" sz="3000" u="none" cap="none" strike="noStrike">
                <a:solidFill>
                  <a:srgbClr val="FF0000"/>
                </a:solidFill>
                <a:latin typeface="Calibri"/>
                <a:ea typeface="Calibri"/>
                <a:cs typeface="Calibri"/>
                <a:sym typeface="Calibri"/>
              </a:rPr>
              <a:t>a logical communication.</a:t>
            </a:r>
            <a:endParaRPr b="0" i="0" sz="3000" u="none" cap="none" strike="noStrike">
              <a:solidFill>
                <a:srgbClr val="000000"/>
              </a:solidFill>
              <a:latin typeface="Calibri"/>
              <a:ea typeface="Calibri"/>
              <a:cs typeface="Calibri"/>
              <a:sym typeface="Calibri"/>
            </a:endParaRPr>
          </a:p>
          <a:p>
            <a:pPr indent="-285750" lvl="0" marL="285750" marR="0" rtl="0" algn="just">
              <a:lnSpc>
                <a:spcPct val="100000"/>
              </a:lnSpc>
              <a:spcBef>
                <a:spcPts val="0"/>
              </a:spcBef>
              <a:spcAft>
                <a:spcPts val="0"/>
              </a:spcAft>
              <a:buClr>
                <a:srgbClr val="FF0000"/>
              </a:buClr>
              <a:buSzPts val="3000"/>
              <a:buFont typeface="Arial"/>
              <a:buChar char="•"/>
            </a:pPr>
            <a:r>
              <a:rPr b="0" i="0" lang="en-US" sz="3000" u="none" cap="none" strike="noStrike">
                <a:solidFill>
                  <a:srgbClr val="FF0000"/>
                </a:solidFill>
                <a:latin typeface="Calibri"/>
                <a:ea typeface="Calibri"/>
                <a:cs typeface="Calibri"/>
                <a:sym typeface="Calibri"/>
              </a:rPr>
              <a:t>Hidden layer, the transmission media</a:t>
            </a:r>
            <a:r>
              <a:rPr b="0" i="0" lang="en-US" sz="3000" u="none" cap="none" strike="noStrike">
                <a:solidFill>
                  <a:srgbClr val="000000"/>
                </a:solidFill>
                <a:latin typeface="Calibri"/>
                <a:ea typeface="Calibri"/>
                <a:cs typeface="Calibri"/>
                <a:sym typeface="Calibri"/>
              </a:rPr>
              <a:t>, under the physical layer.</a:t>
            </a:r>
            <a:endParaRPr/>
          </a:p>
          <a:p>
            <a:pPr indent="-285750" lvl="0" marL="285750" marR="0" rtl="0" algn="just">
              <a:lnSpc>
                <a:spcPct val="100000"/>
              </a:lnSpc>
              <a:spcBef>
                <a:spcPts val="0"/>
              </a:spcBef>
              <a:spcAft>
                <a:spcPts val="0"/>
              </a:spcAft>
              <a:buClr>
                <a:srgbClr val="FF0000"/>
              </a:buClr>
              <a:buSzPts val="3000"/>
              <a:buFont typeface="Arial"/>
              <a:buChar char="•"/>
            </a:pPr>
            <a:r>
              <a:rPr b="0" i="0" lang="en-US" sz="3000" u="none" cap="none" strike="noStrike">
                <a:solidFill>
                  <a:srgbClr val="FF0000"/>
                </a:solidFill>
                <a:latin typeface="Calibri"/>
                <a:ea typeface="Calibri"/>
                <a:cs typeface="Calibri"/>
                <a:sym typeface="Calibri"/>
              </a:rPr>
              <a:t>Transmission medium </a:t>
            </a:r>
            <a:r>
              <a:rPr b="0" i="0" lang="en-US" sz="3000" u="none" cap="none" strike="noStrike">
                <a:solidFill>
                  <a:srgbClr val="000000"/>
                </a:solidFill>
                <a:latin typeface="Calibri"/>
                <a:ea typeface="Calibri"/>
                <a:cs typeface="Calibri"/>
                <a:sym typeface="Calibri"/>
              </a:rPr>
              <a:t>does not carry bits; it </a:t>
            </a:r>
            <a:r>
              <a:rPr b="0" i="0" lang="en-US" sz="3000" u="none" cap="none" strike="noStrike">
                <a:solidFill>
                  <a:srgbClr val="FF0000"/>
                </a:solidFill>
                <a:latin typeface="Calibri"/>
                <a:ea typeface="Calibri"/>
                <a:cs typeface="Calibri"/>
                <a:sym typeface="Calibri"/>
              </a:rPr>
              <a:t>carries electrical or optical signals.</a:t>
            </a:r>
            <a:endParaRPr b="0" i="0" sz="3000" u="none" cap="none" strike="noStrike">
              <a:solidFill>
                <a:srgbClr val="000000"/>
              </a:solidFill>
              <a:latin typeface="Calibri"/>
              <a:ea typeface="Calibri"/>
              <a:cs typeface="Calibri"/>
              <a:sym typeface="Calibri"/>
            </a:endParaRPr>
          </a:p>
          <a:p>
            <a:pPr indent="-285750" lvl="0" marL="285750" marR="0" rtl="0" algn="just">
              <a:lnSpc>
                <a:spcPct val="100000"/>
              </a:lnSpc>
              <a:spcBef>
                <a:spcPts val="0"/>
              </a:spcBef>
              <a:spcAft>
                <a:spcPts val="0"/>
              </a:spcAft>
              <a:buClr>
                <a:srgbClr val="FF0000"/>
              </a:buClr>
              <a:buSzPts val="3000"/>
              <a:buFont typeface="Arial"/>
              <a:buChar char="•"/>
            </a:pPr>
            <a:r>
              <a:rPr b="0" i="0" lang="en-US" sz="3000" u="none" cap="none" strike="noStrike">
                <a:solidFill>
                  <a:srgbClr val="FF0000"/>
                </a:solidFill>
                <a:latin typeface="Calibri"/>
                <a:ea typeface="Calibri"/>
                <a:cs typeface="Calibri"/>
                <a:sym typeface="Calibri"/>
              </a:rPr>
              <a:t>Bits received in a frame from the DLL are transformed </a:t>
            </a:r>
            <a:r>
              <a:rPr b="0" i="0" lang="en-US" sz="3000" u="none" cap="none" strike="noStrike">
                <a:solidFill>
                  <a:srgbClr val="000000"/>
                </a:solidFill>
                <a:latin typeface="Calibri"/>
                <a:ea typeface="Calibri"/>
                <a:cs typeface="Calibri"/>
                <a:sym typeface="Calibri"/>
              </a:rPr>
              <a:t>and sent through the transmission media, the </a:t>
            </a:r>
            <a:r>
              <a:rPr b="0" i="0" lang="en-US" sz="3000" u="none" cap="none" strike="noStrike">
                <a:solidFill>
                  <a:srgbClr val="FF0000"/>
                </a:solidFill>
                <a:latin typeface="Calibri"/>
                <a:ea typeface="Calibri"/>
                <a:cs typeface="Calibri"/>
                <a:sym typeface="Calibri"/>
              </a:rPr>
              <a:t>logical unit </a:t>
            </a:r>
            <a:r>
              <a:rPr b="0" i="0" lang="en-US" sz="3000" u="none" cap="none" strike="noStrike">
                <a:solidFill>
                  <a:srgbClr val="000000"/>
                </a:solidFill>
                <a:latin typeface="Calibri"/>
                <a:ea typeface="Calibri"/>
                <a:cs typeface="Calibri"/>
                <a:sym typeface="Calibri"/>
              </a:rPr>
              <a:t>between two physical layers in two devices is a</a:t>
            </a:r>
            <a:r>
              <a:rPr b="0" i="0" lang="en-US" sz="3000" u="none" cap="none" strike="noStrike">
                <a:solidFill>
                  <a:srgbClr val="FF0000"/>
                </a:solidFill>
                <a:latin typeface="Calibri"/>
                <a:ea typeface="Calibri"/>
                <a:cs typeface="Calibri"/>
                <a:sym typeface="Calibri"/>
              </a:rPr>
              <a:t> bit</a:t>
            </a:r>
            <a:r>
              <a:rPr b="0" i="0" lang="en-US" sz="3000" u="none" cap="none" strike="noStrike">
                <a:solidFill>
                  <a:srgbClr val="000000"/>
                </a:solidFill>
                <a:latin typeface="Calibri"/>
                <a:ea typeface="Calibri"/>
                <a:cs typeface="Calibri"/>
                <a:sym typeface="Calibri"/>
              </a:rPr>
              <a:t>. </a:t>
            </a:r>
            <a:endParaRPr/>
          </a:p>
          <a:p>
            <a:pPr indent="-285750" lvl="0" marL="285750" marR="0" rtl="0" algn="just">
              <a:lnSpc>
                <a:spcPct val="100000"/>
              </a:lnSpc>
              <a:spcBef>
                <a:spcPts val="0"/>
              </a:spcBef>
              <a:spcAft>
                <a:spcPts val="0"/>
              </a:spcAft>
              <a:buClr>
                <a:srgbClr val="000000"/>
              </a:buClr>
              <a:buSzPts val="3000"/>
              <a:buFont typeface="Arial"/>
              <a:buChar char="•"/>
            </a:pPr>
            <a:r>
              <a:rPr lang="en-US" sz="3000">
                <a:solidFill>
                  <a:srgbClr val="000000"/>
                </a:solidFill>
                <a:latin typeface="Calibri"/>
                <a:ea typeface="Calibri"/>
                <a:cs typeface="Calibri"/>
                <a:sym typeface="Calibri"/>
              </a:rPr>
              <a:t>S</a:t>
            </a:r>
            <a:r>
              <a:rPr b="0" i="0" lang="en-US" sz="3000" u="none" cap="none" strike="noStrike">
                <a:solidFill>
                  <a:srgbClr val="000000"/>
                </a:solidFill>
                <a:latin typeface="Calibri"/>
                <a:ea typeface="Calibri"/>
                <a:cs typeface="Calibri"/>
                <a:sym typeface="Calibri"/>
              </a:rPr>
              <a:t>everal protocols are used that </a:t>
            </a:r>
            <a:r>
              <a:rPr b="0" i="0" lang="en-US" sz="3000" u="none" cap="none" strike="noStrike">
                <a:solidFill>
                  <a:srgbClr val="FF0000"/>
                </a:solidFill>
                <a:latin typeface="Calibri"/>
                <a:ea typeface="Calibri"/>
                <a:cs typeface="Calibri"/>
                <a:sym typeface="Calibri"/>
              </a:rPr>
              <a:t>transform a bit to a signal</a:t>
            </a:r>
            <a:endParaRPr b="0" i="0" sz="3000" u="none" cap="none" strike="noStrike">
              <a:solidFill>
                <a:srgbClr val="000000"/>
              </a:solidFill>
              <a:latin typeface="Calibri"/>
              <a:ea typeface="Calibri"/>
              <a:cs typeface="Calibri"/>
              <a:sym typeface="Calibri"/>
            </a:endParaRPr>
          </a:p>
        </p:txBody>
      </p:sp>
      <p:sp>
        <p:nvSpPr>
          <p:cNvPr id="732" name="Google Shape;732;p97"/>
          <p:cNvSpPr txBox="1"/>
          <p:nvPr/>
        </p:nvSpPr>
        <p:spPr>
          <a:xfrm>
            <a:off x="838200" y="163106"/>
            <a:ext cx="10515600" cy="80445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4000"/>
              <a:buFont typeface="Calibri"/>
              <a:buNone/>
            </a:pPr>
            <a:r>
              <a:rPr b="1" i="0" lang="en-US" sz="4000" u="none" cap="none" strike="noStrike">
                <a:solidFill>
                  <a:srgbClr val="000000"/>
                </a:solidFill>
                <a:latin typeface="Calibri"/>
                <a:ea typeface="Calibri"/>
                <a:cs typeface="Calibri"/>
                <a:sym typeface="Calibri"/>
              </a:rPr>
              <a:t>Layers in the TCP/IP Protocol Suite - Description</a:t>
            </a:r>
            <a:endParaRPr b="1" i="0" sz="4000" u="none" cap="none" strike="noStrike">
              <a:solidFill>
                <a:srgbClr val="000000"/>
              </a:solidFill>
              <a:latin typeface="Calibri"/>
              <a:ea typeface="Calibri"/>
              <a:cs typeface="Calibri"/>
              <a:sym typeface="Calibri"/>
            </a:endParaRPr>
          </a:p>
        </p:txBody>
      </p:sp>
      <p:sp>
        <p:nvSpPr>
          <p:cNvPr id="733" name="Google Shape;733;p9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98"/>
          <p:cNvSpPr txBox="1"/>
          <p:nvPr>
            <p:ph idx="1" type="body"/>
          </p:nvPr>
        </p:nvSpPr>
        <p:spPr>
          <a:xfrm>
            <a:off x="276447" y="202020"/>
            <a:ext cx="11568223" cy="615433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10000"/>
              </a:lnSpc>
              <a:spcBef>
                <a:spcPts val="0"/>
              </a:spcBef>
              <a:spcAft>
                <a:spcPts val="0"/>
              </a:spcAft>
              <a:buClr>
                <a:srgbClr val="FF0000"/>
              </a:buClr>
              <a:buSzPts val="3200"/>
              <a:buNone/>
            </a:pPr>
            <a:r>
              <a:rPr b="1" lang="en-US" sz="3200">
                <a:solidFill>
                  <a:srgbClr val="FF0000"/>
                </a:solidFill>
              </a:rPr>
              <a:t>2. Data Link Layer</a:t>
            </a:r>
            <a:endParaRPr b="1" sz="4400">
              <a:solidFill>
                <a:srgbClr val="FF0000"/>
              </a:solidFill>
            </a:endParaRPr>
          </a:p>
          <a:p>
            <a:pPr indent="-285750" lvl="0" marL="285750" rtl="0" algn="just">
              <a:lnSpc>
                <a:spcPct val="100000"/>
              </a:lnSpc>
              <a:spcBef>
                <a:spcPts val="600"/>
              </a:spcBef>
              <a:spcAft>
                <a:spcPts val="0"/>
              </a:spcAft>
              <a:buClr>
                <a:srgbClr val="FF0000"/>
              </a:buClr>
              <a:buSzPts val="2800"/>
              <a:buChar char="•"/>
            </a:pPr>
            <a:r>
              <a:rPr lang="en-US">
                <a:solidFill>
                  <a:srgbClr val="FF0000"/>
                </a:solidFill>
              </a:rPr>
              <a:t>Multiple links may be available </a:t>
            </a:r>
            <a:r>
              <a:rPr lang="en-US">
                <a:solidFill>
                  <a:srgbClr val="000000"/>
                </a:solidFill>
              </a:rPr>
              <a:t>for packets from source to destination.</a:t>
            </a:r>
            <a:endParaRPr/>
          </a:p>
          <a:p>
            <a:pPr indent="-285750" lvl="0" marL="285750" rtl="0" algn="just">
              <a:lnSpc>
                <a:spcPct val="100000"/>
              </a:lnSpc>
              <a:spcBef>
                <a:spcPts val="0"/>
              </a:spcBef>
              <a:spcAft>
                <a:spcPts val="0"/>
              </a:spcAft>
              <a:buClr>
                <a:srgbClr val="FF0000"/>
              </a:buClr>
              <a:buSzPts val="2800"/>
              <a:buChar char="•"/>
            </a:pPr>
            <a:r>
              <a:rPr lang="en-US">
                <a:solidFill>
                  <a:srgbClr val="FF0000"/>
                </a:solidFill>
              </a:rPr>
              <a:t>Routers</a:t>
            </a:r>
            <a:r>
              <a:rPr lang="en-US">
                <a:solidFill>
                  <a:srgbClr val="000000"/>
                </a:solidFill>
              </a:rPr>
              <a:t> is responsible to </a:t>
            </a:r>
            <a:r>
              <a:rPr lang="en-US">
                <a:solidFill>
                  <a:srgbClr val="FF0000"/>
                </a:solidFill>
              </a:rPr>
              <a:t>choose the best link.</a:t>
            </a:r>
            <a:endParaRPr>
              <a:solidFill>
                <a:srgbClr val="000000"/>
              </a:solidFill>
            </a:endParaRPr>
          </a:p>
          <a:p>
            <a:pPr indent="-285750" lvl="0" marL="285750" rtl="0" algn="just">
              <a:lnSpc>
                <a:spcPct val="100000"/>
              </a:lnSpc>
              <a:spcBef>
                <a:spcPts val="0"/>
              </a:spcBef>
              <a:spcAft>
                <a:spcPts val="0"/>
              </a:spcAft>
              <a:buClr>
                <a:srgbClr val="FF0000"/>
              </a:buClr>
              <a:buSzPts val="2800"/>
              <a:buChar char="•"/>
            </a:pPr>
            <a:r>
              <a:rPr lang="en-US">
                <a:solidFill>
                  <a:srgbClr val="FF0000"/>
                </a:solidFill>
              </a:rPr>
              <a:t>DLL </a:t>
            </a:r>
            <a:r>
              <a:rPr lang="en-US">
                <a:solidFill>
                  <a:srgbClr val="000000"/>
                </a:solidFill>
              </a:rPr>
              <a:t>has the responsibility for taking the datagram and </a:t>
            </a:r>
            <a:r>
              <a:rPr lang="en-US">
                <a:solidFill>
                  <a:srgbClr val="FF0000"/>
                </a:solidFill>
              </a:rPr>
              <a:t>move it across the link.</a:t>
            </a:r>
            <a:endParaRPr>
              <a:solidFill>
                <a:srgbClr val="000000"/>
              </a:solidFill>
            </a:endParaRPr>
          </a:p>
          <a:p>
            <a:pPr indent="-285750" lvl="0" marL="285750" rtl="0" algn="just">
              <a:lnSpc>
                <a:spcPct val="100000"/>
              </a:lnSpc>
              <a:spcBef>
                <a:spcPts val="0"/>
              </a:spcBef>
              <a:spcAft>
                <a:spcPts val="0"/>
              </a:spcAft>
              <a:buClr>
                <a:srgbClr val="000000"/>
              </a:buClr>
              <a:buSzPts val="2800"/>
              <a:buChar char="•"/>
            </a:pPr>
            <a:r>
              <a:rPr lang="en-US">
                <a:solidFill>
                  <a:srgbClr val="000000"/>
                </a:solidFill>
              </a:rPr>
              <a:t>The </a:t>
            </a:r>
            <a:r>
              <a:rPr lang="en-US">
                <a:solidFill>
                  <a:srgbClr val="FF0000"/>
                </a:solidFill>
              </a:rPr>
              <a:t>link</a:t>
            </a:r>
            <a:r>
              <a:rPr lang="en-US">
                <a:solidFill>
                  <a:srgbClr val="000000"/>
                </a:solidFill>
              </a:rPr>
              <a:t> – wired or wireless.</a:t>
            </a:r>
            <a:endParaRPr/>
          </a:p>
          <a:p>
            <a:pPr indent="-285750" lvl="0" marL="285750" rtl="0" algn="just">
              <a:lnSpc>
                <a:spcPct val="100000"/>
              </a:lnSpc>
              <a:spcBef>
                <a:spcPts val="0"/>
              </a:spcBef>
              <a:spcAft>
                <a:spcPts val="0"/>
              </a:spcAft>
              <a:buClr>
                <a:srgbClr val="FF0000"/>
              </a:buClr>
              <a:buSzPts val="2800"/>
              <a:buChar char="•"/>
            </a:pPr>
            <a:r>
              <a:rPr lang="en-US">
                <a:solidFill>
                  <a:srgbClr val="FF0000"/>
                </a:solidFill>
              </a:rPr>
              <a:t>Different protocols </a:t>
            </a:r>
            <a:r>
              <a:rPr lang="en-US">
                <a:solidFill>
                  <a:srgbClr val="000000"/>
                </a:solidFill>
              </a:rPr>
              <a:t>are used with different link type.</a:t>
            </a:r>
            <a:endParaRPr/>
          </a:p>
          <a:p>
            <a:pPr indent="-285750" lvl="0" marL="285750" rtl="0" algn="just">
              <a:lnSpc>
                <a:spcPct val="100000"/>
              </a:lnSpc>
              <a:spcBef>
                <a:spcPts val="0"/>
              </a:spcBef>
              <a:spcAft>
                <a:spcPts val="0"/>
              </a:spcAft>
              <a:buClr>
                <a:srgbClr val="FF0000"/>
              </a:buClr>
              <a:buSzPts val="2800"/>
              <a:buChar char="•"/>
            </a:pPr>
            <a:r>
              <a:rPr lang="en-US">
                <a:solidFill>
                  <a:srgbClr val="FF0000"/>
                </a:solidFill>
              </a:rPr>
              <a:t>TCP/IP does not define </a:t>
            </a:r>
            <a:r>
              <a:rPr lang="en-US">
                <a:solidFill>
                  <a:srgbClr val="000000"/>
                </a:solidFill>
              </a:rPr>
              <a:t>any specific protocol for the data-link layer.</a:t>
            </a:r>
            <a:endParaRPr/>
          </a:p>
          <a:p>
            <a:pPr indent="-285750" lvl="0" marL="285750" rtl="0" algn="just">
              <a:lnSpc>
                <a:spcPct val="100000"/>
              </a:lnSpc>
              <a:spcBef>
                <a:spcPts val="0"/>
              </a:spcBef>
              <a:spcAft>
                <a:spcPts val="0"/>
              </a:spcAft>
              <a:buClr>
                <a:srgbClr val="000000"/>
              </a:buClr>
              <a:buSzPts val="2800"/>
              <a:buChar char="•"/>
            </a:pPr>
            <a:r>
              <a:rPr lang="en-US">
                <a:solidFill>
                  <a:srgbClr val="000000"/>
                </a:solidFill>
              </a:rPr>
              <a:t> It supports all the </a:t>
            </a:r>
            <a:r>
              <a:rPr lang="en-US">
                <a:solidFill>
                  <a:srgbClr val="FF0000"/>
                </a:solidFill>
              </a:rPr>
              <a:t>standard and proprietary protocols. </a:t>
            </a:r>
            <a:endParaRPr>
              <a:solidFill>
                <a:srgbClr val="000000"/>
              </a:solidFill>
            </a:endParaRPr>
          </a:p>
          <a:p>
            <a:pPr indent="-285750" lvl="0" marL="285750" rtl="0" algn="just">
              <a:lnSpc>
                <a:spcPct val="100000"/>
              </a:lnSpc>
              <a:spcBef>
                <a:spcPts val="0"/>
              </a:spcBef>
              <a:spcAft>
                <a:spcPts val="0"/>
              </a:spcAft>
              <a:buClr>
                <a:srgbClr val="000000"/>
              </a:buClr>
              <a:buSzPts val="2800"/>
              <a:buChar char="•"/>
            </a:pPr>
            <a:r>
              <a:rPr lang="en-US">
                <a:solidFill>
                  <a:srgbClr val="000000"/>
                </a:solidFill>
              </a:rPr>
              <a:t>Any protocol that can take the datagram and carry it through the link, and sufficient for the network layer.</a:t>
            </a:r>
            <a:endParaRPr/>
          </a:p>
          <a:p>
            <a:pPr indent="-285750" lvl="0" marL="285750" rtl="0" algn="just">
              <a:lnSpc>
                <a:spcPct val="100000"/>
              </a:lnSpc>
              <a:spcBef>
                <a:spcPts val="0"/>
              </a:spcBef>
              <a:spcAft>
                <a:spcPts val="0"/>
              </a:spcAft>
              <a:buClr>
                <a:srgbClr val="000000"/>
              </a:buClr>
              <a:buSzPts val="2800"/>
              <a:buChar char="•"/>
            </a:pPr>
            <a:r>
              <a:rPr lang="en-US">
                <a:solidFill>
                  <a:srgbClr val="000000"/>
                </a:solidFill>
              </a:rPr>
              <a:t>DLL takes a datagram and </a:t>
            </a:r>
            <a:r>
              <a:rPr lang="en-US">
                <a:solidFill>
                  <a:srgbClr val="FF0000"/>
                </a:solidFill>
              </a:rPr>
              <a:t>encapsulates it in a packet called a frame</a:t>
            </a:r>
            <a:r>
              <a:rPr lang="en-US">
                <a:solidFill>
                  <a:srgbClr val="000000"/>
                </a:solidFill>
              </a:rPr>
              <a:t>. </a:t>
            </a:r>
            <a:endParaRPr/>
          </a:p>
          <a:p>
            <a:pPr indent="-285750" lvl="0" marL="285750" rtl="0" algn="just">
              <a:lnSpc>
                <a:spcPct val="100000"/>
              </a:lnSpc>
              <a:spcBef>
                <a:spcPts val="0"/>
              </a:spcBef>
              <a:spcAft>
                <a:spcPts val="0"/>
              </a:spcAft>
              <a:buClr>
                <a:srgbClr val="000000"/>
              </a:buClr>
              <a:buSzPts val="2800"/>
              <a:buChar char="•"/>
            </a:pPr>
            <a:r>
              <a:rPr lang="en-US">
                <a:solidFill>
                  <a:srgbClr val="000000"/>
                </a:solidFill>
              </a:rPr>
              <a:t>Some link-layer protocols provide </a:t>
            </a:r>
            <a:r>
              <a:rPr lang="en-US">
                <a:solidFill>
                  <a:srgbClr val="FF0000"/>
                </a:solidFill>
              </a:rPr>
              <a:t>complete error detection and correction, some provide only error correction.</a:t>
            </a:r>
            <a:endParaRPr>
              <a:solidFill>
                <a:srgbClr val="FF0000"/>
              </a:solidFill>
            </a:endParaRPr>
          </a:p>
          <a:p>
            <a:pPr indent="0" lvl="0" marL="0" rtl="0" algn="l">
              <a:lnSpc>
                <a:spcPct val="90000"/>
              </a:lnSpc>
              <a:spcBef>
                <a:spcPts val="1000"/>
              </a:spcBef>
              <a:spcAft>
                <a:spcPts val="0"/>
              </a:spcAft>
              <a:buClr>
                <a:schemeClr val="dk1"/>
              </a:buClr>
              <a:buSzPts val="2800"/>
              <a:buNone/>
            </a:pPr>
            <a:r>
              <a:t/>
            </a:r>
            <a:endParaRPr b="1">
              <a:solidFill>
                <a:srgbClr val="FF0000"/>
              </a:solidFill>
            </a:endParaRPr>
          </a:p>
        </p:txBody>
      </p:sp>
      <p:sp>
        <p:nvSpPr>
          <p:cNvPr id="739" name="Google Shape;739;p9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740" name="Google Shape;740;p9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99"/>
          <p:cNvSpPr txBox="1"/>
          <p:nvPr>
            <p:ph idx="1" type="body"/>
          </p:nvPr>
        </p:nvSpPr>
        <p:spPr>
          <a:xfrm>
            <a:off x="265814" y="276446"/>
            <a:ext cx="11653284" cy="6079903"/>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lnSpc>
                <a:spcPct val="90000"/>
              </a:lnSpc>
              <a:spcBef>
                <a:spcPts val="0"/>
              </a:spcBef>
              <a:spcAft>
                <a:spcPts val="0"/>
              </a:spcAft>
              <a:buClr>
                <a:srgbClr val="FF0000"/>
              </a:buClr>
              <a:buSzPct val="100000"/>
              <a:buNone/>
            </a:pPr>
            <a:r>
              <a:rPr b="1" lang="en-US" sz="4200">
                <a:solidFill>
                  <a:srgbClr val="FF0000"/>
                </a:solidFill>
              </a:rPr>
              <a:t>3. Network Layer</a:t>
            </a:r>
            <a:endParaRPr/>
          </a:p>
          <a:p>
            <a:pPr indent="-177800" lvl="0" marL="285750" rtl="0" algn="l">
              <a:lnSpc>
                <a:spcPct val="100000"/>
              </a:lnSpc>
              <a:spcBef>
                <a:spcPts val="0"/>
              </a:spcBef>
              <a:spcAft>
                <a:spcPts val="0"/>
              </a:spcAft>
              <a:buClr>
                <a:schemeClr val="dk1"/>
              </a:buClr>
              <a:buSzPct val="100000"/>
              <a:buNone/>
            </a:pPr>
            <a:r>
              <a:t/>
            </a:r>
            <a:endParaRPr sz="2000">
              <a:solidFill>
                <a:srgbClr val="000000"/>
              </a:solidFill>
            </a:endParaRPr>
          </a:p>
          <a:p>
            <a:pPr indent="-285750" lvl="0" marL="285750" rtl="0" algn="l">
              <a:lnSpc>
                <a:spcPct val="100000"/>
              </a:lnSpc>
              <a:spcBef>
                <a:spcPts val="0"/>
              </a:spcBef>
              <a:spcAft>
                <a:spcPts val="0"/>
              </a:spcAft>
              <a:buClr>
                <a:srgbClr val="000000"/>
              </a:buClr>
              <a:buSzPct val="100000"/>
              <a:buChar char="•"/>
            </a:pPr>
            <a:r>
              <a:rPr lang="en-US" sz="3500">
                <a:solidFill>
                  <a:srgbClr val="000000"/>
                </a:solidFill>
              </a:rPr>
              <a:t>Responsible for </a:t>
            </a:r>
            <a:r>
              <a:rPr lang="en-US" sz="3500">
                <a:solidFill>
                  <a:srgbClr val="FF0000"/>
                </a:solidFill>
              </a:rPr>
              <a:t>host-to-host communication and routing </a:t>
            </a:r>
            <a:r>
              <a:rPr lang="en-US" sz="3500">
                <a:solidFill>
                  <a:srgbClr val="000000"/>
                </a:solidFill>
              </a:rPr>
              <a:t>the packet through possible routes. </a:t>
            </a:r>
            <a:endParaRPr/>
          </a:p>
          <a:p>
            <a:pPr indent="-285750" lvl="0" marL="285750" rtl="0" algn="l">
              <a:lnSpc>
                <a:spcPct val="100000"/>
              </a:lnSpc>
              <a:spcBef>
                <a:spcPts val="0"/>
              </a:spcBef>
              <a:spcAft>
                <a:spcPts val="0"/>
              </a:spcAft>
              <a:buClr>
                <a:srgbClr val="000000"/>
              </a:buClr>
              <a:buSzPct val="100000"/>
              <a:buChar char="•"/>
            </a:pPr>
            <a:r>
              <a:rPr lang="en-US" sz="3500">
                <a:solidFill>
                  <a:srgbClr val="000000"/>
                </a:solidFill>
              </a:rPr>
              <a:t>Responsible for </a:t>
            </a:r>
            <a:r>
              <a:rPr lang="en-US" sz="3500">
                <a:solidFill>
                  <a:srgbClr val="FF0000"/>
                </a:solidFill>
              </a:rPr>
              <a:t>creating a connection between </a:t>
            </a:r>
            <a:r>
              <a:rPr lang="en-US" sz="3500">
                <a:solidFill>
                  <a:srgbClr val="000000"/>
                </a:solidFill>
              </a:rPr>
              <a:t>the source computer and the destination computer.</a:t>
            </a:r>
            <a:endParaRPr/>
          </a:p>
          <a:p>
            <a:pPr indent="-285750" lvl="0" marL="285750" rtl="0" algn="l">
              <a:lnSpc>
                <a:spcPct val="100000"/>
              </a:lnSpc>
              <a:spcBef>
                <a:spcPts val="0"/>
              </a:spcBef>
              <a:spcAft>
                <a:spcPts val="0"/>
              </a:spcAft>
              <a:buClr>
                <a:srgbClr val="FF0000"/>
              </a:buClr>
              <a:buSzPct val="100000"/>
              <a:buChar char="•"/>
            </a:pPr>
            <a:r>
              <a:rPr lang="en-US" sz="3500">
                <a:solidFill>
                  <a:srgbClr val="FF0000"/>
                </a:solidFill>
              </a:rPr>
              <a:t>Routers in the path </a:t>
            </a:r>
            <a:r>
              <a:rPr lang="en-US" sz="3500">
                <a:solidFill>
                  <a:srgbClr val="000000"/>
                </a:solidFill>
              </a:rPr>
              <a:t>are responsible for choosing the </a:t>
            </a:r>
            <a:r>
              <a:rPr lang="en-US" sz="3500">
                <a:solidFill>
                  <a:srgbClr val="FF0000"/>
                </a:solidFill>
              </a:rPr>
              <a:t>best route </a:t>
            </a:r>
            <a:r>
              <a:rPr lang="en-US" sz="3500">
                <a:solidFill>
                  <a:srgbClr val="000000"/>
                </a:solidFill>
              </a:rPr>
              <a:t>for each packet. </a:t>
            </a:r>
            <a:endParaRPr/>
          </a:p>
          <a:p>
            <a:pPr indent="-285750" lvl="0" marL="285750" rtl="0" algn="l">
              <a:lnSpc>
                <a:spcPct val="100000"/>
              </a:lnSpc>
              <a:spcBef>
                <a:spcPts val="0"/>
              </a:spcBef>
              <a:spcAft>
                <a:spcPts val="0"/>
              </a:spcAft>
              <a:buClr>
                <a:srgbClr val="000000"/>
              </a:buClr>
              <a:buSzPct val="100000"/>
              <a:buChar char="•"/>
            </a:pPr>
            <a:r>
              <a:rPr lang="en-US" sz="3500">
                <a:solidFill>
                  <a:srgbClr val="000000"/>
                </a:solidFill>
              </a:rPr>
              <a:t>In internet, NL includes the main protocol</a:t>
            </a:r>
            <a:r>
              <a:rPr lang="en-US" sz="3500">
                <a:solidFill>
                  <a:srgbClr val="FF0000"/>
                </a:solidFill>
              </a:rPr>
              <a:t>, Internet Protocol (IP), </a:t>
            </a:r>
            <a:r>
              <a:rPr lang="en-US" sz="3500">
                <a:solidFill>
                  <a:srgbClr val="000000"/>
                </a:solidFill>
              </a:rPr>
              <a:t>that defines </a:t>
            </a:r>
            <a:r>
              <a:rPr lang="en-US" sz="3500">
                <a:solidFill>
                  <a:srgbClr val="FF0000"/>
                </a:solidFill>
              </a:rPr>
              <a:t>the format of the packet, called a datagram </a:t>
            </a:r>
            <a:r>
              <a:rPr lang="en-US" sz="3500">
                <a:solidFill>
                  <a:srgbClr val="000000"/>
                </a:solidFill>
              </a:rPr>
              <a:t>at the network layer. </a:t>
            </a:r>
            <a:endParaRPr/>
          </a:p>
          <a:p>
            <a:pPr indent="-285750" lvl="0" marL="285750" rtl="0" algn="l">
              <a:lnSpc>
                <a:spcPct val="100000"/>
              </a:lnSpc>
              <a:spcBef>
                <a:spcPts val="0"/>
              </a:spcBef>
              <a:spcAft>
                <a:spcPts val="0"/>
              </a:spcAft>
              <a:buClr>
                <a:srgbClr val="000000"/>
              </a:buClr>
              <a:buSzPct val="100000"/>
              <a:buChar char="•"/>
            </a:pPr>
            <a:r>
              <a:rPr lang="en-US" sz="3500">
                <a:solidFill>
                  <a:srgbClr val="000000"/>
                </a:solidFill>
              </a:rPr>
              <a:t>IP also defines the </a:t>
            </a:r>
            <a:r>
              <a:rPr lang="en-US" sz="3500">
                <a:solidFill>
                  <a:srgbClr val="FF0000"/>
                </a:solidFill>
              </a:rPr>
              <a:t>format and the structure of addresses</a:t>
            </a:r>
            <a:r>
              <a:rPr lang="en-US" sz="3500">
                <a:solidFill>
                  <a:srgbClr val="000000"/>
                </a:solidFill>
              </a:rPr>
              <a:t> used in this layer.</a:t>
            </a:r>
            <a:endParaRPr/>
          </a:p>
          <a:p>
            <a:pPr indent="-285750" lvl="0" marL="285750" rtl="0" algn="l">
              <a:lnSpc>
                <a:spcPct val="100000"/>
              </a:lnSpc>
              <a:spcBef>
                <a:spcPts val="0"/>
              </a:spcBef>
              <a:spcAft>
                <a:spcPts val="0"/>
              </a:spcAft>
              <a:buClr>
                <a:srgbClr val="000000"/>
              </a:buClr>
              <a:buSzPct val="100000"/>
              <a:buChar char="•"/>
            </a:pPr>
            <a:r>
              <a:rPr lang="en-US" sz="3500">
                <a:solidFill>
                  <a:srgbClr val="000000"/>
                </a:solidFill>
              </a:rPr>
              <a:t>IP is also responsible for </a:t>
            </a:r>
            <a:r>
              <a:rPr lang="en-US" sz="3500">
                <a:solidFill>
                  <a:srgbClr val="FF0000"/>
                </a:solidFill>
              </a:rPr>
              <a:t>routing a packet from its source to its destination</a:t>
            </a:r>
            <a:r>
              <a:rPr lang="en-US" sz="3500">
                <a:solidFill>
                  <a:srgbClr val="000000"/>
                </a:solidFill>
              </a:rPr>
              <a:t>, which is achieved by each router forwarding the datagram to the next router in its path. </a:t>
            </a:r>
            <a:endParaRPr/>
          </a:p>
          <a:p>
            <a:pPr indent="0" lvl="0" marL="0" rtl="0" algn="l">
              <a:lnSpc>
                <a:spcPct val="100000"/>
              </a:lnSpc>
              <a:spcBef>
                <a:spcPts val="0"/>
              </a:spcBef>
              <a:spcAft>
                <a:spcPts val="0"/>
              </a:spcAft>
              <a:buClr>
                <a:srgbClr val="000000"/>
              </a:buClr>
              <a:buSzPct val="100000"/>
              <a:buNone/>
            </a:pPr>
            <a:r>
              <a:rPr lang="en-US" sz="3000">
                <a:solidFill>
                  <a:srgbClr val="000000"/>
                </a:solidFill>
              </a:rPr>
              <a:t> </a:t>
            </a:r>
            <a:endParaRPr/>
          </a:p>
          <a:p>
            <a:pPr indent="0" lvl="0" marL="0" rtl="0" algn="l">
              <a:lnSpc>
                <a:spcPct val="90000"/>
              </a:lnSpc>
              <a:spcBef>
                <a:spcPts val="1000"/>
              </a:spcBef>
              <a:spcAft>
                <a:spcPts val="0"/>
              </a:spcAft>
              <a:buClr>
                <a:schemeClr val="dk1"/>
              </a:buClr>
              <a:buSzPct val="100000"/>
              <a:buNone/>
            </a:pPr>
            <a:r>
              <a:t/>
            </a:r>
            <a:endParaRPr b="1" sz="3200">
              <a:solidFill>
                <a:srgbClr val="FF0000"/>
              </a:solidFill>
            </a:endParaRPr>
          </a:p>
        </p:txBody>
      </p:sp>
      <p:sp>
        <p:nvSpPr>
          <p:cNvPr id="746" name="Google Shape;746;p9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747" name="Google Shape;747;p9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100"/>
          <p:cNvSpPr txBox="1"/>
          <p:nvPr>
            <p:ph idx="1" type="body"/>
          </p:nvPr>
        </p:nvSpPr>
        <p:spPr>
          <a:xfrm>
            <a:off x="329609" y="233916"/>
            <a:ext cx="11557591" cy="5943047"/>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rgbClr val="000000"/>
              </a:buClr>
              <a:buSzPts val="2800"/>
              <a:buChar char="•"/>
            </a:pPr>
            <a:r>
              <a:rPr lang="en-US">
                <a:solidFill>
                  <a:srgbClr val="000000"/>
                </a:solidFill>
              </a:rPr>
              <a:t>IP is a </a:t>
            </a:r>
            <a:r>
              <a:rPr lang="en-US">
                <a:solidFill>
                  <a:srgbClr val="FF0000"/>
                </a:solidFill>
              </a:rPr>
              <a:t>connectionless protocol </a:t>
            </a:r>
            <a:r>
              <a:rPr lang="en-US">
                <a:solidFill>
                  <a:srgbClr val="000000"/>
                </a:solidFill>
              </a:rPr>
              <a:t>that provides </a:t>
            </a:r>
            <a:r>
              <a:rPr lang="en-US">
                <a:solidFill>
                  <a:srgbClr val="FF0000"/>
                </a:solidFill>
              </a:rPr>
              <a:t>no flow control, no error control, and no congestion control services. </a:t>
            </a:r>
            <a:endParaRPr sz="3200">
              <a:solidFill>
                <a:srgbClr val="000000"/>
              </a:solidFill>
            </a:endParaRPr>
          </a:p>
          <a:p>
            <a:pPr indent="-285750" lvl="0" marL="285750" rtl="0" algn="l">
              <a:lnSpc>
                <a:spcPct val="100000"/>
              </a:lnSpc>
              <a:spcBef>
                <a:spcPts val="0"/>
              </a:spcBef>
              <a:spcAft>
                <a:spcPts val="0"/>
              </a:spcAft>
              <a:buClr>
                <a:srgbClr val="000000"/>
              </a:buClr>
              <a:buSzPts val="2800"/>
              <a:buChar char="•"/>
            </a:pPr>
            <a:r>
              <a:rPr lang="en-US">
                <a:solidFill>
                  <a:srgbClr val="000000"/>
                </a:solidFill>
              </a:rPr>
              <a:t>Includes </a:t>
            </a:r>
            <a:r>
              <a:rPr lang="en-US">
                <a:solidFill>
                  <a:srgbClr val="FF0000"/>
                </a:solidFill>
              </a:rPr>
              <a:t>unicast</a:t>
            </a:r>
            <a:r>
              <a:rPr lang="en-US">
                <a:solidFill>
                  <a:srgbClr val="000000"/>
                </a:solidFill>
              </a:rPr>
              <a:t> (one-to-one) and </a:t>
            </a:r>
            <a:r>
              <a:rPr lang="en-US">
                <a:solidFill>
                  <a:srgbClr val="FF0000"/>
                </a:solidFill>
              </a:rPr>
              <a:t>multicast (</a:t>
            </a:r>
            <a:r>
              <a:rPr lang="en-US">
                <a:solidFill>
                  <a:srgbClr val="000000"/>
                </a:solidFill>
              </a:rPr>
              <a:t>one-to-many) routing protocols.</a:t>
            </a:r>
            <a:endParaRPr/>
          </a:p>
          <a:p>
            <a:pPr indent="-285750" lvl="0" marL="285750" rtl="0" algn="l">
              <a:lnSpc>
                <a:spcPct val="100000"/>
              </a:lnSpc>
              <a:spcBef>
                <a:spcPts val="0"/>
              </a:spcBef>
              <a:spcAft>
                <a:spcPts val="0"/>
              </a:spcAft>
              <a:buClr>
                <a:srgbClr val="000000"/>
              </a:buClr>
              <a:buSzPts val="2800"/>
              <a:buChar char="•"/>
            </a:pPr>
            <a:r>
              <a:rPr lang="en-US">
                <a:solidFill>
                  <a:srgbClr val="000000"/>
                </a:solidFill>
              </a:rPr>
              <a:t>IP does routing with the help of a </a:t>
            </a:r>
            <a:r>
              <a:rPr lang="en-US">
                <a:solidFill>
                  <a:srgbClr val="FF0000"/>
                </a:solidFill>
              </a:rPr>
              <a:t>routing protocol </a:t>
            </a:r>
            <a:r>
              <a:rPr lang="en-US">
                <a:solidFill>
                  <a:srgbClr val="000000"/>
                </a:solidFill>
              </a:rPr>
              <a:t>that creates forwarding tables.</a:t>
            </a:r>
            <a:endParaRPr/>
          </a:p>
          <a:p>
            <a:pPr indent="-285750" lvl="0" marL="285750" rtl="0" algn="l">
              <a:lnSpc>
                <a:spcPct val="100000"/>
              </a:lnSpc>
              <a:spcBef>
                <a:spcPts val="0"/>
              </a:spcBef>
              <a:spcAft>
                <a:spcPts val="0"/>
              </a:spcAft>
              <a:buClr>
                <a:srgbClr val="000000"/>
              </a:buClr>
              <a:buSzPts val="2800"/>
              <a:buChar char="•"/>
            </a:pPr>
            <a:r>
              <a:rPr lang="en-US">
                <a:solidFill>
                  <a:srgbClr val="000000"/>
                </a:solidFill>
              </a:rPr>
              <a:t>Other protocols- that help IP in its delivery and routing tasks.</a:t>
            </a:r>
            <a:endParaRPr/>
          </a:p>
          <a:p>
            <a:pPr indent="-285750" lvl="1" marL="742950" rtl="0" algn="l">
              <a:lnSpc>
                <a:spcPct val="100000"/>
              </a:lnSpc>
              <a:spcBef>
                <a:spcPts val="0"/>
              </a:spcBef>
              <a:spcAft>
                <a:spcPts val="0"/>
              </a:spcAft>
              <a:buClr>
                <a:srgbClr val="FF0000"/>
              </a:buClr>
              <a:buSzPts val="2800"/>
              <a:buChar char="•"/>
            </a:pPr>
            <a:r>
              <a:rPr lang="en-US" sz="2800">
                <a:solidFill>
                  <a:srgbClr val="FF0000"/>
                </a:solidFill>
              </a:rPr>
              <a:t>Internet Control Message Protocol </a:t>
            </a:r>
            <a:r>
              <a:rPr lang="en-US" sz="2800">
                <a:solidFill>
                  <a:srgbClr val="000000"/>
                </a:solidFill>
              </a:rPr>
              <a:t>(ICMP) helps IP to report some problems when routing a packet. </a:t>
            </a:r>
            <a:endParaRPr/>
          </a:p>
          <a:p>
            <a:pPr indent="-285750" lvl="1" marL="742950" rtl="0" algn="l">
              <a:lnSpc>
                <a:spcPct val="100000"/>
              </a:lnSpc>
              <a:spcBef>
                <a:spcPts val="0"/>
              </a:spcBef>
              <a:spcAft>
                <a:spcPts val="0"/>
              </a:spcAft>
              <a:buClr>
                <a:srgbClr val="FF0000"/>
              </a:buClr>
              <a:buSzPts val="2800"/>
              <a:buChar char="•"/>
            </a:pPr>
            <a:r>
              <a:rPr lang="en-US" sz="2800">
                <a:solidFill>
                  <a:srgbClr val="FF0000"/>
                </a:solidFill>
              </a:rPr>
              <a:t>Internet Group Management Protocol </a:t>
            </a:r>
            <a:r>
              <a:rPr lang="en-US" sz="2800">
                <a:solidFill>
                  <a:srgbClr val="000000"/>
                </a:solidFill>
              </a:rPr>
              <a:t>(IGMP) is another protocol that helps IP in multitasking. </a:t>
            </a:r>
            <a:endParaRPr/>
          </a:p>
          <a:p>
            <a:pPr indent="-285750" lvl="1" marL="742950" rtl="0" algn="l">
              <a:lnSpc>
                <a:spcPct val="100000"/>
              </a:lnSpc>
              <a:spcBef>
                <a:spcPts val="0"/>
              </a:spcBef>
              <a:spcAft>
                <a:spcPts val="0"/>
              </a:spcAft>
              <a:buClr>
                <a:srgbClr val="FF0000"/>
              </a:buClr>
              <a:buSzPts val="2800"/>
              <a:buChar char="•"/>
            </a:pPr>
            <a:r>
              <a:rPr lang="en-US" sz="2800">
                <a:solidFill>
                  <a:srgbClr val="FF0000"/>
                </a:solidFill>
              </a:rPr>
              <a:t>Dynamic Host Configuration Protocol (DHCP) </a:t>
            </a:r>
            <a:r>
              <a:rPr lang="en-US" sz="2800">
                <a:solidFill>
                  <a:srgbClr val="000000"/>
                </a:solidFill>
              </a:rPr>
              <a:t>helps IP to get the network-layer address for a host. </a:t>
            </a:r>
            <a:endParaRPr/>
          </a:p>
          <a:p>
            <a:pPr indent="-285750" lvl="1" marL="742950" rtl="0" algn="l">
              <a:lnSpc>
                <a:spcPct val="100000"/>
              </a:lnSpc>
              <a:spcBef>
                <a:spcPts val="0"/>
              </a:spcBef>
              <a:spcAft>
                <a:spcPts val="0"/>
              </a:spcAft>
              <a:buClr>
                <a:srgbClr val="FF0000"/>
              </a:buClr>
              <a:buSzPts val="2800"/>
              <a:buChar char="•"/>
            </a:pPr>
            <a:r>
              <a:rPr lang="en-US" sz="2800">
                <a:solidFill>
                  <a:srgbClr val="FF0000"/>
                </a:solidFill>
              </a:rPr>
              <a:t>Address Resolution Protocol (ARP) </a:t>
            </a:r>
            <a:r>
              <a:rPr lang="en-US" sz="2800">
                <a:solidFill>
                  <a:srgbClr val="000000"/>
                </a:solidFill>
              </a:rPr>
              <a:t>is a protocol that helps IP to find the link-layer address of a host or a router when its network-layer address is given.</a:t>
            </a:r>
            <a:endParaRPr sz="2800">
              <a:solidFill>
                <a:srgbClr val="000000"/>
              </a:solidFill>
            </a:endParaRPr>
          </a:p>
        </p:txBody>
      </p:sp>
      <p:sp>
        <p:nvSpPr>
          <p:cNvPr id="753" name="Google Shape;753;p10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754" name="Google Shape;754;p10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0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60" name="Google Shape;760;p101"/>
          <p:cNvSpPr txBox="1"/>
          <p:nvPr/>
        </p:nvSpPr>
        <p:spPr>
          <a:xfrm>
            <a:off x="347869" y="119429"/>
            <a:ext cx="10893287" cy="667875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FF0000"/>
                </a:solidFill>
                <a:latin typeface="Calibri"/>
                <a:ea typeface="Calibri"/>
                <a:cs typeface="Calibri"/>
                <a:sym typeface="Calibri"/>
              </a:rPr>
              <a:t>4. Transport Layer</a:t>
            </a:r>
            <a:r>
              <a:rPr b="1" lang="en-US" sz="3200">
                <a:solidFill>
                  <a:schemeClr val="dk1"/>
                </a:solidFill>
                <a:latin typeface="Calibri"/>
                <a:ea typeface="Calibri"/>
                <a:cs typeface="Calibri"/>
                <a:sym typeface="Calibri"/>
              </a:rPr>
              <a:t> </a:t>
            </a:r>
            <a:endParaRPr/>
          </a:p>
          <a:p>
            <a:pPr indent="0" lvl="0" marL="0" marR="0" rtl="0" algn="l">
              <a:spcBef>
                <a:spcPts val="0"/>
              </a:spcBef>
              <a:spcAft>
                <a:spcPts val="0"/>
              </a:spcAft>
              <a:buNone/>
            </a:pPr>
            <a:r>
              <a:t/>
            </a:r>
            <a:endParaRPr b="1" sz="32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The logical connection at the transport layer is also </a:t>
            </a:r>
            <a:r>
              <a:rPr lang="en-US" sz="2800">
                <a:solidFill>
                  <a:srgbClr val="FF0000"/>
                </a:solidFill>
                <a:latin typeface="Calibri"/>
                <a:ea typeface="Calibri"/>
                <a:cs typeface="Calibri"/>
                <a:sym typeface="Calibri"/>
              </a:rPr>
              <a:t>end-to-end. </a:t>
            </a:r>
            <a:endParaRPr/>
          </a:p>
          <a:p>
            <a:pPr indent="-285750" lvl="0" marL="285750" marR="0" rtl="0" algn="l">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Source host TL -gets the message from the application layer(application program), </a:t>
            </a:r>
            <a:r>
              <a:rPr lang="en-US" sz="2800">
                <a:solidFill>
                  <a:srgbClr val="FF0000"/>
                </a:solidFill>
                <a:latin typeface="Calibri"/>
                <a:ea typeface="Calibri"/>
                <a:cs typeface="Calibri"/>
                <a:sym typeface="Calibri"/>
              </a:rPr>
              <a:t>encapsulates</a:t>
            </a:r>
            <a:r>
              <a:rPr lang="en-US" sz="2800">
                <a:solidFill>
                  <a:schemeClr val="dk1"/>
                </a:solidFill>
                <a:latin typeface="Calibri"/>
                <a:ea typeface="Calibri"/>
                <a:cs typeface="Calibri"/>
                <a:sym typeface="Calibri"/>
              </a:rPr>
              <a:t> it in a transport layer packet (called a </a:t>
            </a:r>
            <a:r>
              <a:rPr lang="en-US" sz="2800">
                <a:solidFill>
                  <a:srgbClr val="FF0000"/>
                </a:solidFill>
                <a:latin typeface="Calibri"/>
                <a:ea typeface="Calibri"/>
                <a:cs typeface="Calibri"/>
                <a:sym typeface="Calibri"/>
              </a:rPr>
              <a:t>segment </a:t>
            </a:r>
            <a:r>
              <a:rPr lang="en-US" sz="2800">
                <a:solidFill>
                  <a:schemeClr val="dk1"/>
                </a:solidFill>
                <a:latin typeface="Calibri"/>
                <a:ea typeface="Calibri"/>
                <a:cs typeface="Calibri"/>
                <a:sym typeface="Calibri"/>
              </a:rPr>
              <a:t>or a user datagram in different protocols) and sends it, through the logical (imaginary) connection, to the transport layer at the destination host (application program). </a:t>
            </a:r>
            <a:endParaRPr/>
          </a:p>
          <a:p>
            <a:pPr indent="-285750" lvl="0" marL="285750" marR="0" rtl="0" algn="l">
              <a:spcBef>
                <a:spcPts val="0"/>
              </a:spcBef>
              <a:spcAft>
                <a:spcPts val="0"/>
              </a:spcAft>
              <a:buClr>
                <a:srgbClr val="FF0000"/>
              </a:buClr>
              <a:buSzPts val="2800"/>
              <a:buFont typeface="Arial"/>
              <a:buChar char="•"/>
            </a:pPr>
            <a:r>
              <a:rPr lang="en-US" sz="2800">
                <a:solidFill>
                  <a:srgbClr val="FF0000"/>
                </a:solidFill>
                <a:latin typeface="Calibri"/>
                <a:ea typeface="Calibri"/>
                <a:cs typeface="Calibri"/>
                <a:sym typeface="Calibri"/>
              </a:rPr>
              <a:t>More than one protocol</a:t>
            </a:r>
            <a:r>
              <a:rPr lang="en-US" sz="2800">
                <a:solidFill>
                  <a:schemeClr val="dk1"/>
                </a:solidFill>
                <a:latin typeface="Calibri"/>
                <a:ea typeface="Calibri"/>
                <a:cs typeface="Calibri"/>
                <a:sym typeface="Calibri"/>
              </a:rPr>
              <a:t> in the transport layer- each application program can use the protocol that best matches its requirement. </a:t>
            </a:r>
            <a:endParaRPr/>
          </a:p>
          <a:p>
            <a:pPr indent="-285750" lvl="0" marL="285750" marR="0" rtl="0" algn="l">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In Internet, main protocol, </a:t>
            </a:r>
            <a:r>
              <a:rPr lang="en-US" sz="2800">
                <a:solidFill>
                  <a:srgbClr val="FF0000"/>
                </a:solidFill>
                <a:latin typeface="Calibri"/>
                <a:ea typeface="Calibri"/>
                <a:cs typeface="Calibri"/>
                <a:sym typeface="Calibri"/>
              </a:rPr>
              <a:t>Transmission Control Protocol (TCP), is a connection-oriented protocol </a:t>
            </a:r>
            <a:r>
              <a:rPr lang="en-US" sz="2800">
                <a:solidFill>
                  <a:schemeClr val="dk1"/>
                </a:solidFill>
                <a:latin typeface="Calibri"/>
                <a:ea typeface="Calibri"/>
                <a:cs typeface="Calibri"/>
                <a:sym typeface="Calibri"/>
              </a:rPr>
              <a:t>– Connection establishment, data transfer and connection release.</a:t>
            </a:r>
            <a:endParaRPr/>
          </a:p>
          <a:p>
            <a:pPr indent="-285750" lvl="0" marL="285750" marR="0" rtl="0" algn="l">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It creates a </a:t>
            </a:r>
            <a:r>
              <a:rPr lang="en-US" sz="2800">
                <a:solidFill>
                  <a:srgbClr val="FF0000"/>
                </a:solidFill>
                <a:latin typeface="Calibri"/>
                <a:ea typeface="Calibri"/>
                <a:cs typeface="Calibri"/>
                <a:sym typeface="Calibri"/>
              </a:rPr>
              <a:t>logical pipe between two TCPs </a:t>
            </a:r>
            <a:r>
              <a:rPr lang="en-US" sz="2800">
                <a:solidFill>
                  <a:schemeClr val="dk1"/>
                </a:solidFill>
                <a:latin typeface="Calibri"/>
                <a:ea typeface="Calibri"/>
                <a:cs typeface="Calibri"/>
                <a:sym typeface="Calibri"/>
              </a:rPr>
              <a:t>for transferring a stream of bytes. </a:t>
            </a:r>
            <a:endParaRPr sz="2800">
              <a:solidFill>
                <a:schemeClr val="dk1"/>
              </a:solidFill>
              <a:latin typeface="Calibri"/>
              <a:ea typeface="Calibri"/>
              <a:cs typeface="Calibri"/>
              <a:sym typeface="Calibri"/>
            </a:endParaRPr>
          </a:p>
        </p:txBody>
      </p:sp>
      <p:sp>
        <p:nvSpPr>
          <p:cNvPr id="761" name="Google Shape;761;p10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10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67" name="Google Shape;767;p102"/>
          <p:cNvSpPr txBox="1"/>
          <p:nvPr/>
        </p:nvSpPr>
        <p:spPr>
          <a:xfrm>
            <a:off x="554934" y="301802"/>
            <a:ext cx="11082131" cy="624786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800">
                <a:solidFill>
                  <a:srgbClr val="FF0000"/>
                </a:solidFill>
                <a:latin typeface="Calibri"/>
                <a:ea typeface="Calibri"/>
                <a:cs typeface="Calibri"/>
                <a:sym typeface="Calibri"/>
              </a:rPr>
              <a:t>Transport Layer Contd..</a:t>
            </a:r>
            <a:endParaRPr/>
          </a:p>
          <a:p>
            <a:pPr indent="0" lvl="0" marL="0" marR="0" rtl="0" algn="just">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rPr lang="en-US" sz="3200">
                <a:solidFill>
                  <a:schemeClr val="dk1"/>
                </a:solidFill>
                <a:latin typeface="Calibri"/>
                <a:ea typeface="Calibri"/>
                <a:cs typeface="Calibri"/>
                <a:sym typeface="Calibri"/>
              </a:rPr>
              <a:t>TCP provides </a:t>
            </a:r>
            <a:endParaRPr/>
          </a:p>
          <a:p>
            <a:pPr indent="0" lvl="0" marL="0" marR="0" rtl="0" algn="just">
              <a:spcBef>
                <a:spcPts val="0"/>
              </a:spcBef>
              <a:spcAft>
                <a:spcPts val="0"/>
              </a:spcAft>
              <a:buNone/>
            </a:pPr>
            <a:r>
              <a:rPr lang="en-US" sz="3200">
                <a:solidFill>
                  <a:srgbClr val="FF0000"/>
                </a:solidFill>
                <a:latin typeface="Calibri"/>
                <a:ea typeface="Calibri"/>
                <a:cs typeface="Calibri"/>
                <a:sym typeface="Calibri"/>
              </a:rPr>
              <a:t>Flow control </a:t>
            </a:r>
            <a:endParaRPr/>
          </a:p>
          <a:p>
            <a:pPr indent="0" lvl="0" marL="0" marR="0" rtl="0" algn="just">
              <a:spcBef>
                <a:spcPts val="0"/>
              </a:spcBef>
              <a:spcAft>
                <a:spcPts val="0"/>
              </a:spcAft>
              <a:buNone/>
            </a:pPr>
            <a:r>
              <a:rPr lang="en-US" sz="3200">
                <a:solidFill>
                  <a:schemeClr val="dk1"/>
                </a:solidFill>
                <a:latin typeface="Calibri"/>
                <a:ea typeface="Calibri"/>
                <a:cs typeface="Calibri"/>
                <a:sym typeface="Calibri"/>
              </a:rPr>
              <a:t>	 Matching the sending data rate of the source host with the receiving data rate of the destination host to prevent overwhelming the destination</a:t>
            </a:r>
            <a:endParaRPr/>
          </a:p>
          <a:p>
            <a:pPr indent="0" lvl="0" marL="0" marR="0" rtl="0" algn="just">
              <a:spcBef>
                <a:spcPts val="0"/>
              </a:spcBef>
              <a:spcAft>
                <a:spcPts val="0"/>
              </a:spcAft>
              <a:buNone/>
            </a:pPr>
            <a:r>
              <a:rPr lang="en-US" sz="3200">
                <a:solidFill>
                  <a:srgbClr val="FF0000"/>
                </a:solidFill>
                <a:latin typeface="Calibri"/>
                <a:ea typeface="Calibri"/>
                <a:cs typeface="Calibri"/>
                <a:sym typeface="Calibri"/>
              </a:rPr>
              <a:t>Error control </a:t>
            </a:r>
            <a:endParaRPr/>
          </a:p>
          <a:p>
            <a:pPr indent="0" lvl="0" marL="0" marR="0" rtl="0" algn="just">
              <a:spcBef>
                <a:spcPts val="0"/>
              </a:spcBef>
              <a:spcAft>
                <a:spcPts val="0"/>
              </a:spcAft>
              <a:buNone/>
            </a:pPr>
            <a:r>
              <a:rPr lang="en-US" sz="3200">
                <a:solidFill>
                  <a:schemeClr val="dk1"/>
                </a:solidFill>
                <a:latin typeface="Calibri"/>
                <a:ea typeface="Calibri"/>
                <a:cs typeface="Calibri"/>
                <a:sym typeface="Calibri"/>
              </a:rPr>
              <a:t>	To guarantee that the segments arrive at the destination without error and resending the corrupted ones</a:t>
            </a:r>
            <a:endParaRPr/>
          </a:p>
          <a:p>
            <a:pPr indent="0" lvl="0" marL="0" marR="0" rtl="0" algn="just">
              <a:spcBef>
                <a:spcPts val="0"/>
              </a:spcBef>
              <a:spcAft>
                <a:spcPts val="0"/>
              </a:spcAft>
              <a:buNone/>
            </a:pPr>
            <a:r>
              <a:rPr lang="en-US" sz="3200">
                <a:solidFill>
                  <a:srgbClr val="FF0000"/>
                </a:solidFill>
                <a:latin typeface="Calibri"/>
                <a:ea typeface="Calibri"/>
                <a:cs typeface="Calibri"/>
                <a:sym typeface="Calibri"/>
              </a:rPr>
              <a:t>Congestion control </a:t>
            </a:r>
            <a:endParaRPr/>
          </a:p>
          <a:p>
            <a:pPr indent="0" lvl="0" marL="0" marR="0" rtl="0" algn="just">
              <a:spcBef>
                <a:spcPts val="0"/>
              </a:spcBef>
              <a:spcAft>
                <a:spcPts val="0"/>
              </a:spcAft>
              <a:buNone/>
            </a:pPr>
            <a:r>
              <a:rPr lang="en-US" sz="3200">
                <a:solidFill>
                  <a:schemeClr val="dk1"/>
                </a:solidFill>
                <a:latin typeface="Calibri"/>
                <a:ea typeface="Calibri"/>
                <a:cs typeface="Calibri"/>
                <a:sym typeface="Calibri"/>
              </a:rPr>
              <a:t>	  To reduce the loss of segments due to congestion in the network</a:t>
            </a:r>
            <a:endParaRPr/>
          </a:p>
        </p:txBody>
      </p:sp>
      <p:sp>
        <p:nvSpPr>
          <p:cNvPr id="768" name="Google Shape;768;p10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10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774" name="Google Shape;774;p10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75" name="Google Shape;775;p103"/>
          <p:cNvSpPr/>
          <p:nvPr/>
        </p:nvSpPr>
        <p:spPr>
          <a:xfrm>
            <a:off x="1041991" y="291048"/>
            <a:ext cx="9590567" cy="6247864"/>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lang="en-US" sz="3600">
                <a:solidFill>
                  <a:srgbClr val="FF0000"/>
                </a:solidFill>
                <a:latin typeface="Calibri"/>
                <a:ea typeface="Calibri"/>
                <a:cs typeface="Calibri"/>
                <a:sym typeface="Calibri"/>
              </a:rPr>
              <a:t>User Datagram Protocol </a:t>
            </a:r>
            <a:endParaRPr/>
          </a:p>
          <a:p>
            <a:pPr indent="-285750" lvl="0" marL="285750" marR="0" rtl="0" algn="just">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 A </a:t>
            </a:r>
            <a:r>
              <a:rPr lang="en-US" sz="2800">
                <a:solidFill>
                  <a:srgbClr val="FF0000"/>
                </a:solidFill>
                <a:latin typeface="Calibri"/>
                <a:ea typeface="Calibri"/>
                <a:cs typeface="Calibri"/>
                <a:sym typeface="Calibri"/>
              </a:rPr>
              <a:t>connectionless protocol </a:t>
            </a:r>
            <a:r>
              <a:rPr lang="en-US" sz="2800">
                <a:solidFill>
                  <a:schemeClr val="dk1"/>
                </a:solidFill>
                <a:latin typeface="Calibri"/>
                <a:ea typeface="Calibri"/>
                <a:cs typeface="Calibri"/>
                <a:sym typeface="Calibri"/>
              </a:rPr>
              <a:t>that transmits user datagrams without first creating a logical connection</a:t>
            </a:r>
            <a:endParaRPr/>
          </a:p>
          <a:p>
            <a:pPr indent="-285750" lvl="0" marL="285750" marR="0" rtl="0" algn="just">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each </a:t>
            </a:r>
            <a:r>
              <a:rPr lang="en-US" sz="2800">
                <a:solidFill>
                  <a:srgbClr val="FF0000"/>
                </a:solidFill>
                <a:latin typeface="Calibri"/>
                <a:ea typeface="Calibri"/>
                <a:cs typeface="Calibri"/>
                <a:sym typeface="Calibri"/>
              </a:rPr>
              <a:t>user datagram is an independent entity </a:t>
            </a:r>
            <a:r>
              <a:rPr lang="en-US" sz="2800">
                <a:solidFill>
                  <a:schemeClr val="dk1"/>
                </a:solidFill>
                <a:latin typeface="Calibri"/>
                <a:ea typeface="Calibri"/>
                <a:cs typeface="Calibri"/>
                <a:sym typeface="Calibri"/>
              </a:rPr>
              <a:t>without being related to the previous or the next one (the meaning of the term connectionless). </a:t>
            </a:r>
            <a:endParaRPr/>
          </a:p>
          <a:p>
            <a:pPr indent="-285750" lvl="0" marL="285750" marR="0" rtl="0" algn="just">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A simple protocol that </a:t>
            </a:r>
            <a:r>
              <a:rPr lang="en-US" sz="2800">
                <a:solidFill>
                  <a:srgbClr val="FF0000"/>
                </a:solidFill>
                <a:latin typeface="Calibri"/>
                <a:ea typeface="Calibri"/>
                <a:cs typeface="Calibri"/>
                <a:sym typeface="Calibri"/>
              </a:rPr>
              <a:t>does not provide flow, error, or congestion control</a:t>
            </a:r>
            <a:r>
              <a:rPr lang="en-US" sz="2800">
                <a:solidFill>
                  <a:schemeClr val="dk1"/>
                </a:solidFill>
                <a:latin typeface="Calibri"/>
                <a:ea typeface="Calibri"/>
                <a:cs typeface="Calibri"/>
                <a:sym typeface="Calibri"/>
              </a:rPr>
              <a:t>. </a:t>
            </a:r>
            <a:endParaRPr/>
          </a:p>
          <a:p>
            <a:pPr indent="-285750" lvl="0" marL="285750" marR="0" rtl="0" algn="just">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An application program that needs to send short messages and </a:t>
            </a:r>
            <a:r>
              <a:rPr lang="en-US" sz="2800">
                <a:solidFill>
                  <a:srgbClr val="FF0000"/>
                </a:solidFill>
                <a:latin typeface="Calibri"/>
                <a:ea typeface="Calibri"/>
                <a:cs typeface="Calibri"/>
                <a:sym typeface="Calibri"/>
              </a:rPr>
              <a:t>cannot afford the retransmission </a:t>
            </a:r>
            <a:r>
              <a:rPr lang="en-US" sz="2800">
                <a:solidFill>
                  <a:schemeClr val="dk1"/>
                </a:solidFill>
                <a:latin typeface="Calibri"/>
                <a:ea typeface="Calibri"/>
                <a:cs typeface="Calibri"/>
                <a:sym typeface="Calibri"/>
              </a:rPr>
              <a:t>of the packets involved in TCP, when a packet is corrupted or lost prefers UDP. </a:t>
            </a:r>
            <a:endParaRPr/>
          </a:p>
          <a:p>
            <a:pPr indent="-285750" lvl="0" marL="285750" marR="0" rtl="0" algn="just">
              <a:spcBef>
                <a:spcPts val="0"/>
              </a:spcBef>
              <a:spcAft>
                <a:spcPts val="0"/>
              </a:spcAft>
              <a:buClr>
                <a:srgbClr val="FF0000"/>
              </a:buClr>
              <a:buSzPts val="2800"/>
              <a:buFont typeface="Arial"/>
              <a:buChar char="•"/>
            </a:pPr>
            <a:r>
              <a:rPr lang="en-US" sz="2800">
                <a:solidFill>
                  <a:srgbClr val="FF0000"/>
                </a:solidFill>
                <a:latin typeface="Calibri"/>
                <a:ea typeface="Calibri"/>
                <a:cs typeface="Calibri"/>
                <a:sym typeface="Calibri"/>
              </a:rPr>
              <a:t>Stream Control Transmission Protocol (SCTP) </a:t>
            </a:r>
            <a:r>
              <a:rPr lang="en-US" sz="2800">
                <a:solidFill>
                  <a:schemeClr val="dk1"/>
                </a:solidFill>
                <a:latin typeface="Calibri"/>
                <a:ea typeface="Calibri"/>
                <a:cs typeface="Calibri"/>
                <a:sym typeface="Calibri"/>
              </a:rPr>
              <a:t>is designed to respond to new applications that are emerging in the </a:t>
            </a:r>
            <a:r>
              <a:rPr lang="en-US" sz="2800">
                <a:solidFill>
                  <a:srgbClr val="FF0000"/>
                </a:solidFill>
                <a:latin typeface="Calibri"/>
                <a:ea typeface="Calibri"/>
                <a:cs typeface="Calibri"/>
                <a:sym typeface="Calibri"/>
              </a:rPr>
              <a:t>multimedia. </a:t>
            </a:r>
            <a:endParaRPr sz="2800">
              <a:solidFill>
                <a:srgbClr val="FF0000"/>
              </a:solidFill>
              <a:latin typeface="Calibri"/>
              <a:ea typeface="Calibri"/>
              <a:cs typeface="Calibri"/>
              <a:sym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0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81" name="Google Shape;781;p104"/>
          <p:cNvSpPr txBox="1"/>
          <p:nvPr/>
        </p:nvSpPr>
        <p:spPr>
          <a:xfrm>
            <a:off x="261882" y="474273"/>
            <a:ext cx="11449879" cy="65864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FF0000"/>
                </a:solidFill>
                <a:latin typeface="Calibri"/>
                <a:ea typeface="Calibri"/>
                <a:cs typeface="Calibri"/>
                <a:sym typeface="Calibri"/>
              </a:rPr>
              <a:t>5. Application Layer</a:t>
            </a:r>
            <a:r>
              <a:rPr b="1" lang="en-US" sz="2400">
                <a:solidFill>
                  <a:srgbClr val="FF0000"/>
                </a:solidFill>
                <a:latin typeface="Calibri"/>
                <a:ea typeface="Calibri"/>
                <a:cs typeface="Calibri"/>
                <a:sym typeface="Calibri"/>
              </a:rPr>
              <a:t> </a:t>
            </a:r>
            <a:endParaRPr b="1" sz="2000">
              <a:solidFill>
                <a:srgbClr val="FF0000"/>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The logical connection between the two application layers is </a:t>
            </a:r>
            <a:r>
              <a:rPr b="0" i="0" lang="en-US" sz="3200" u="none" cap="none" strike="noStrike">
                <a:solidFill>
                  <a:srgbClr val="FF0000"/>
                </a:solidFill>
                <a:latin typeface="Calibri"/>
                <a:ea typeface="Calibri"/>
                <a:cs typeface="Calibri"/>
                <a:sym typeface="Calibri"/>
              </a:rPr>
              <a:t>end-to-end.</a:t>
            </a:r>
            <a:r>
              <a:rPr b="0" i="0" lang="en-US" sz="3200" u="none" cap="none" strike="noStrike">
                <a:solidFill>
                  <a:schemeClr val="dk1"/>
                </a:solidFill>
                <a:latin typeface="Calibri"/>
                <a:ea typeface="Calibri"/>
                <a:cs typeface="Calibri"/>
                <a:sym typeface="Calibri"/>
              </a:rPr>
              <a:t> </a:t>
            </a:r>
            <a:endParaRPr/>
          </a:p>
          <a:p>
            <a:pPr indent="-285750" lvl="1" marL="74295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Exchanging of messages done between each other as though there were a </a:t>
            </a:r>
            <a:r>
              <a:rPr b="0" i="0" lang="en-US" sz="3200" u="none" cap="none" strike="noStrike">
                <a:solidFill>
                  <a:srgbClr val="FF0000"/>
                </a:solidFill>
                <a:latin typeface="Calibri"/>
                <a:ea typeface="Calibri"/>
                <a:cs typeface="Calibri"/>
                <a:sym typeface="Calibri"/>
              </a:rPr>
              <a:t>bridge between the two layers</a:t>
            </a:r>
            <a:r>
              <a:rPr b="0" i="0" lang="en-US" sz="3200" u="none" cap="none" strike="noStrike">
                <a:solidFill>
                  <a:schemeClr val="dk1"/>
                </a:solidFill>
                <a:latin typeface="Calibri"/>
                <a:ea typeface="Calibri"/>
                <a:cs typeface="Calibri"/>
                <a:sym typeface="Calibri"/>
              </a:rPr>
              <a:t>. </a:t>
            </a:r>
            <a:endParaRPr/>
          </a:p>
          <a:p>
            <a:pPr indent="-285750" lvl="1" marL="74295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Communication is done </a:t>
            </a:r>
            <a:r>
              <a:rPr b="0" i="0" lang="en-US" sz="3200" u="none" cap="none" strike="noStrike">
                <a:solidFill>
                  <a:srgbClr val="FF0000"/>
                </a:solidFill>
                <a:latin typeface="Calibri"/>
                <a:ea typeface="Calibri"/>
                <a:cs typeface="Calibri"/>
                <a:sym typeface="Calibri"/>
              </a:rPr>
              <a:t>through all the layers.</a:t>
            </a:r>
            <a:endParaRPr b="0" i="0" sz="3200" u="none" cap="none" strike="noStrike">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Communication at the application layer is</a:t>
            </a:r>
            <a:r>
              <a:rPr b="0" i="0" lang="en-US" sz="3200" u="none" cap="none" strike="noStrike">
                <a:solidFill>
                  <a:srgbClr val="FF0000"/>
                </a:solidFill>
                <a:latin typeface="Calibri"/>
                <a:ea typeface="Calibri"/>
                <a:cs typeface="Calibri"/>
                <a:sym typeface="Calibri"/>
              </a:rPr>
              <a:t> between two processes </a:t>
            </a:r>
            <a:r>
              <a:rPr b="0" i="0" lang="en-US" sz="3200" u="none" cap="none" strike="noStrike">
                <a:solidFill>
                  <a:schemeClr val="dk1"/>
                </a:solidFill>
                <a:latin typeface="Calibri"/>
                <a:ea typeface="Calibri"/>
                <a:cs typeface="Calibri"/>
                <a:sym typeface="Calibri"/>
              </a:rPr>
              <a:t>(two programs running at this layer). </a:t>
            </a:r>
            <a:endParaRPr/>
          </a:p>
          <a:p>
            <a:pPr indent="-285750" lvl="1" marL="74295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A process sends a</a:t>
            </a:r>
            <a:r>
              <a:rPr b="0" i="0" lang="en-US" sz="3200" u="none" cap="none" strike="noStrike">
                <a:solidFill>
                  <a:srgbClr val="FF0000"/>
                </a:solidFill>
                <a:latin typeface="Calibri"/>
                <a:ea typeface="Calibri"/>
                <a:cs typeface="Calibri"/>
                <a:sym typeface="Calibri"/>
              </a:rPr>
              <a:t> request </a:t>
            </a:r>
            <a:r>
              <a:rPr b="0" i="0" lang="en-US" sz="3200" u="none" cap="none" strike="noStrike">
                <a:solidFill>
                  <a:schemeClr val="dk1"/>
                </a:solidFill>
                <a:latin typeface="Calibri"/>
                <a:ea typeface="Calibri"/>
                <a:cs typeface="Calibri"/>
                <a:sym typeface="Calibri"/>
              </a:rPr>
              <a:t>to the other process and receives a </a:t>
            </a:r>
            <a:r>
              <a:rPr b="0" i="0" lang="en-US" sz="3200" u="none" cap="none" strike="noStrike">
                <a:solidFill>
                  <a:srgbClr val="FF0000"/>
                </a:solidFill>
                <a:latin typeface="Calibri"/>
                <a:ea typeface="Calibri"/>
                <a:cs typeface="Calibri"/>
                <a:sym typeface="Calibri"/>
              </a:rPr>
              <a:t>response. </a:t>
            </a:r>
            <a:endParaRPr/>
          </a:p>
          <a:p>
            <a:pPr indent="-285750" lvl="1" marL="742950" marR="0" rtl="0" algn="l">
              <a:spcBef>
                <a:spcPts val="0"/>
              </a:spcBef>
              <a:spcAft>
                <a:spcPts val="0"/>
              </a:spcAft>
              <a:buClr>
                <a:srgbClr val="FF0000"/>
              </a:buClr>
              <a:buSzPts val="3200"/>
              <a:buFont typeface="Arial"/>
              <a:buChar char="•"/>
            </a:pPr>
            <a:r>
              <a:rPr b="0" i="0" lang="en-US" sz="3200" u="none" cap="none" strike="noStrike">
                <a:solidFill>
                  <a:srgbClr val="FF0000"/>
                </a:solidFill>
                <a:latin typeface="Calibri"/>
                <a:ea typeface="Calibri"/>
                <a:cs typeface="Calibri"/>
                <a:sym typeface="Calibri"/>
              </a:rPr>
              <a:t>Process-to-process communication </a:t>
            </a:r>
            <a:r>
              <a:rPr b="0" i="0" lang="en-US" sz="3200" u="none" cap="none" strike="noStrike">
                <a:solidFill>
                  <a:schemeClr val="dk1"/>
                </a:solidFill>
                <a:latin typeface="Calibri"/>
                <a:ea typeface="Calibri"/>
                <a:cs typeface="Calibri"/>
                <a:sym typeface="Calibri"/>
              </a:rPr>
              <a:t>is the duty of the application laye</a:t>
            </a:r>
            <a:r>
              <a:rPr b="0" i="0" lang="en-US" sz="2800" u="none" cap="none" strike="noStrike">
                <a:solidFill>
                  <a:schemeClr val="dk1"/>
                </a:solidFill>
                <a:latin typeface="Calibri"/>
                <a:ea typeface="Calibri"/>
                <a:cs typeface="Calibri"/>
                <a:sym typeface="Calibri"/>
              </a:rPr>
              <a:t>r. </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sp>
        <p:nvSpPr>
          <p:cNvPr id="782" name="Google Shape;782;p10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Types of Networks</a:t>
            </a:r>
            <a:endParaRPr b="1"/>
          </a:p>
        </p:txBody>
      </p:sp>
      <p:sp>
        <p:nvSpPr>
          <p:cNvPr id="225" name="Google Shape;225;p3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sz="2800"/>
              <a:t>- Local Area Network</a:t>
            </a:r>
            <a:endParaRPr/>
          </a:p>
          <a:p>
            <a:pPr indent="-228600" lvl="0" marL="228600" rtl="0" algn="l">
              <a:lnSpc>
                <a:spcPct val="90000"/>
              </a:lnSpc>
              <a:spcBef>
                <a:spcPts val="1000"/>
              </a:spcBef>
              <a:spcAft>
                <a:spcPts val="0"/>
              </a:spcAft>
              <a:buClr>
                <a:schemeClr val="dk1"/>
              </a:buClr>
              <a:buSzPts val="2800"/>
              <a:buChar char="•"/>
            </a:pPr>
            <a:r>
              <a:rPr lang="en-US" sz="2800"/>
              <a:t>- Wide Area Network</a:t>
            </a:r>
            <a:endParaRPr/>
          </a:p>
          <a:p>
            <a:pPr indent="-228600" lvl="0" marL="228600" rtl="0" algn="l">
              <a:lnSpc>
                <a:spcPct val="90000"/>
              </a:lnSpc>
              <a:spcBef>
                <a:spcPts val="1000"/>
              </a:spcBef>
              <a:spcAft>
                <a:spcPts val="0"/>
              </a:spcAft>
              <a:buClr>
                <a:schemeClr val="dk1"/>
              </a:buClr>
              <a:buSzPts val="2800"/>
              <a:buChar char="•"/>
            </a:pPr>
            <a:r>
              <a:rPr lang="en-US" sz="2800"/>
              <a:t>- Metropolitan Area Network</a:t>
            </a:r>
            <a:endParaRPr/>
          </a:p>
          <a:p>
            <a:pPr indent="-228600" lvl="0" marL="228600" rtl="0" algn="l">
              <a:lnSpc>
                <a:spcPct val="90000"/>
              </a:lnSpc>
              <a:spcBef>
                <a:spcPts val="1000"/>
              </a:spcBef>
              <a:spcAft>
                <a:spcPts val="0"/>
              </a:spcAft>
              <a:buClr>
                <a:schemeClr val="dk1"/>
              </a:buClr>
              <a:buSzPts val="2800"/>
              <a:buChar char="•"/>
            </a:pPr>
            <a:r>
              <a:rPr lang="en-US" sz="2800"/>
              <a:t>- Internet</a:t>
            </a:r>
            <a:endParaRPr/>
          </a:p>
        </p:txBody>
      </p:sp>
      <p:sp>
        <p:nvSpPr>
          <p:cNvPr id="226" name="Google Shape;226;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227" name="Google Shape;227;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xEl>
                                              <p:pRg end="0" st="0"/>
                                            </p:txEl>
                                          </p:spTgt>
                                        </p:tgtEl>
                                        <p:attrNameLst>
                                          <p:attrName>style.visibility</p:attrName>
                                        </p:attrNameLst>
                                      </p:cBhvr>
                                      <p:to>
                                        <p:strVal val="visible"/>
                                      </p:to>
                                    </p:set>
                                    <p:animEffect filter="fade" transition="in">
                                      <p:cBhvr>
                                        <p:cTn dur="1000"/>
                                        <p:tgtEl>
                                          <p:spTgt spid="22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xEl>
                                              <p:pRg end="1" st="1"/>
                                            </p:txEl>
                                          </p:spTgt>
                                        </p:tgtEl>
                                        <p:attrNameLst>
                                          <p:attrName>style.visibility</p:attrName>
                                        </p:attrNameLst>
                                      </p:cBhvr>
                                      <p:to>
                                        <p:strVal val="visible"/>
                                      </p:to>
                                    </p:set>
                                    <p:animEffect filter="fade" transition="in">
                                      <p:cBhvr>
                                        <p:cTn dur="1000"/>
                                        <p:tgtEl>
                                          <p:spTgt spid="22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xEl>
                                              <p:pRg end="2" st="2"/>
                                            </p:txEl>
                                          </p:spTgt>
                                        </p:tgtEl>
                                        <p:attrNameLst>
                                          <p:attrName>style.visibility</p:attrName>
                                        </p:attrNameLst>
                                      </p:cBhvr>
                                      <p:to>
                                        <p:strVal val="visible"/>
                                      </p:to>
                                    </p:set>
                                    <p:animEffect filter="fade" transition="in">
                                      <p:cBhvr>
                                        <p:cTn dur="1000"/>
                                        <p:tgtEl>
                                          <p:spTgt spid="22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xEl>
                                              <p:pRg end="3" st="3"/>
                                            </p:txEl>
                                          </p:spTgt>
                                        </p:tgtEl>
                                        <p:attrNameLst>
                                          <p:attrName>style.visibility</p:attrName>
                                        </p:attrNameLst>
                                      </p:cBhvr>
                                      <p:to>
                                        <p:strVal val="visible"/>
                                      </p:to>
                                    </p:set>
                                    <p:animEffect filter="fade" transition="in">
                                      <p:cBhvr>
                                        <p:cTn dur="1000"/>
                                        <p:tgtEl>
                                          <p:spTgt spid="22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10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88" name="Google Shape;788;p105"/>
          <p:cNvSpPr txBox="1"/>
          <p:nvPr/>
        </p:nvSpPr>
        <p:spPr>
          <a:xfrm>
            <a:off x="657830" y="241811"/>
            <a:ext cx="10277061" cy="60016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Includes many predefined protocols, but a user can also create a pair of processes to be run at the two hosts.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rgbClr val="FF0000"/>
                </a:solidFill>
                <a:latin typeface="Calibri"/>
                <a:ea typeface="Calibri"/>
                <a:cs typeface="Calibri"/>
                <a:sym typeface="Calibri"/>
              </a:rPr>
              <a:t>Hypertext Transfer Protocol (HTTP) </a:t>
            </a:r>
            <a:r>
              <a:rPr lang="en-US" sz="2400">
                <a:solidFill>
                  <a:schemeClr val="dk1"/>
                </a:solidFill>
                <a:latin typeface="Calibri"/>
                <a:ea typeface="Calibri"/>
                <a:cs typeface="Calibri"/>
                <a:sym typeface="Calibri"/>
              </a:rPr>
              <a:t>- a vehicle for accessing the World Wide Web (WWW). </a:t>
            </a:r>
            <a:endParaRPr/>
          </a:p>
          <a:p>
            <a:pPr indent="0" lvl="0" marL="0" marR="0" rtl="0" algn="l">
              <a:spcBef>
                <a:spcPts val="0"/>
              </a:spcBef>
              <a:spcAft>
                <a:spcPts val="0"/>
              </a:spcAft>
              <a:buNone/>
            </a:pPr>
            <a:r>
              <a:rPr lang="en-US" sz="2400">
                <a:solidFill>
                  <a:srgbClr val="FF0000"/>
                </a:solidFill>
                <a:latin typeface="Calibri"/>
                <a:ea typeface="Calibri"/>
                <a:cs typeface="Calibri"/>
                <a:sym typeface="Calibri"/>
              </a:rPr>
              <a:t>Simple Mail Transfer Protocol (SMTP) </a:t>
            </a:r>
            <a:r>
              <a:rPr lang="en-US" sz="2400">
                <a:solidFill>
                  <a:schemeClr val="dk1"/>
                </a:solidFill>
                <a:latin typeface="Calibri"/>
                <a:ea typeface="Calibri"/>
                <a:cs typeface="Calibri"/>
                <a:sym typeface="Calibri"/>
              </a:rPr>
              <a:t>- the main protocol used in electronic mail (e-mail) service.</a:t>
            </a:r>
            <a:endParaRPr sz="2400">
              <a:solidFill>
                <a:srgbClr val="FF0000"/>
              </a:solidFill>
              <a:latin typeface="Calibri"/>
              <a:ea typeface="Calibri"/>
              <a:cs typeface="Calibri"/>
              <a:sym typeface="Calibri"/>
            </a:endParaRPr>
          </a:p>
          <a:p>
            <a:pPr indent="0" lvl="0" marL="0" marR="0" rtl="0" algn="l">
              <a:spcBef>
                <a:spcPts val="0"/>
              </a:spcBef>
              <a:spcAft>
                <a:spcPts val="0"/>
              </a:spcAft>
              <a:buNone/>
            </a:pPr>
            <a:r>
              <a:rPr lang="en-US" sz="2400">
                <a:solidFill>
                  <a:srgbClr val="FF0000"/>
                </a:solidFill>
                <a:latin typeface="Calibri"/>
                <a:ea typeface="Calibri"/>
                <a:cs typeface="Calibri"/>
                <a:sym typeface="Calibri"/>
              </a:rPr>
              <a:t>File Transfer Protocol (FTP) </a:t>
            </a:r>
            <a:r>
              <a:rPr lang="en-US" sz="2400">
                <a:solidFill>
                  <a:schemeClr val="dk1"/>
                </a:solidFill>
                <a:latin typeface="Calibri"/>
                <a:ea typeface="Calibri"/>
                <a:cs typeface="Calibri"/>
                <a:sym typeface="Calibri"/>
              </a:rPr>
              <a:t>- used for transferring files from one host to another. </a:t>
            </a:r>
            <a:endParaRPr/>
          </a:p>
          <a:p>
            <a:pPr indent="0" lvl="0" marL="0" marR="0" rtl="0" algn="l">
              <a:spcBef>
                <a:spcPts val="0"/>
              </a:spcBef>
              <a:spcAft>
                <a:spcPts val="0"/>
              </a:spcAft>
              <a:buNone/>
            </a:pPr>
            <a:r>
              <a:rPr lang="en-US" sz="2400">
                <a:solidFill>
                  <a:srgbClr val="FF0000"/>
                </a:solidFill>
                <a:latin typeface="Calibri"/>
                <a:ea typeface="Calibri"/>
                <a:cs typeface="Calibri"/>
                <a:sym typeface="Calibri"/>
              </a:rPr>
              <a:t>Terminal Network (TELNET) and Secure Shell (SSH</a:t>
            </a:r>
            <a:r>
              <a:rPr lang="en-US" sz="2400">
                <a:solidFill>
                  <a:schemeClr val="dk1"/>
                </a:solidFill>
                <a:latin typeface="Calibri"/>
                <a:ea typeface="Calibri"/>
                <a:cs typeface="Calibri"/>
                <a:sym typeface="Calibri"/>
              </a:rPr>
              <a:t>) - used for accessing a site remotely. </a:t>
            </a:r>
            <a:endParaRPr/>
          </a:p>
          <a:p>
            <a:pPr indent="0" lvl="0" marL="0" marR="0" rtl="0" algn="l">
              <a:spcBef>
                <a:spcPts val="0"/>
              </a:spcBef>
              <a:spcAft>
                <a:spcPts val="0"/>
              </a:spcAft>
              <a:buNone/>
            </a:pPr>
            <a:r>
              <a:rPr lang="en-US" sz="2400">
                <a:solidFill>
                  <a:srgbClr val="FF0000"/>
                </a:solidFill>
                <a:latin typeface="Calibri"/>
                <a:ea typeface="Calibri"/>
                <a:cs typeface="Calibri"/>
                <a:sym typeface="Calibri"/>
              </a:rPr>
              <a:t>Simple Network Management Protocol (SNMP) </a:t>
            </a:r>
            <a:r>
              <a:rPr lang="en-US" sz="2400">
                <a:solidFill>
                  <a:schemeClr val="dk1"/>
                </a:solidFill>
                <a:latin typeface="Calibri"/>
                <a:ea typeface="Calibri"/>
                <a:cs typeface="Calibri"/>
                <a:sym typeface="Calibri"/>
              </a:rPr>
              <a:t>- used by an administrator to manage the Internet at global and local levels. </a:t>
            </a:r>
            <a:endParaRPr/>
          </a:p>
          <a:p>
            <a:pPr indent="0" lvl="0" marL="0" marR="0" rtl="0" algn="l">
              <a:spcBef>
                <a:spcPts val="0"/>
              </a:spcBef>
              <a:spcAft>
                <a:spcPts val="0"/>
              </a:spcAft>
              <a:buNone/>
            </a:pPr>
            <a:r>
              <a:rPr lang="en-US" sz="2400">
                <a:solidFill>
                  <a:srgbClr val="FF0000"/>
                </a:solidFill>
                <a:latin typeface="Calibri"/>
                <a:ea typeface="Calibri"/>
                <a:cs typeface="Calibri"/>
                <a:sym typeface="Calibri"/>
              </a:rPr>
              <a:t>Domain Name System (DNS)-</a:t>
            </a:r>
            <a:r>
              <a:rPr lang="en-US" sz="2400">
                <a:solidFill>
                  <a:schemeClr val="dk1"/>
                </a:solidFill>
                <a:latin typeface="Calibri"/>
                <a:ea typeface="Calibri"/>
                <a:cs typeface="Calibri"/>
                <a:sym typeface="Calibri"/>
              </a:rPr>
              <a:t>used by other protocols to find the network-layer address of a computer. </a:t>
            </a:r>
            <a:endParaRPr/>
          </a:p>
          <a:p>
            <a:pPr indent="0" lvl="0" marL="0" marR="0" rtl="0" algn="l">
              <a:spcBef>
                <a:spcPts val="0"/>
              </a:spcBef>
              <a:spcAft>
                <a:spcPts val="0"/>
              </a:spcAft>
              <a:buNone/>
            </a:pPr>
            <a:r>
              <a:rPr lang="en-US" sz="2400">
                <a:solidFill>
                  <a:srgbClr val="FF0000"/>
                </a:solidFill>
                <a:latin typeface="Calibri"/>
                <a:ea typeface="Calibri"/>
                <a:cs typeface="Calibri"/>
                <a:sym typeface="Calibri"/>
              </a:rPr>
              <a:t>Internet Group Management Protocol (IGMP) </a:t>
            </a:r>
            <a:r>
              <a:rPr lang="en-US" sz="2400">
                <a:solidFill>
                  <a:schemeClr val="dk1"/>
                </a:solidFill>
                <a:latin typeface="Calibri"/>
                <a:ea typeface="Calibri"/>
                <a:cs typeface="Calibri"/>
                <a:sym typeface="Calibri"/>
              </a:rPr>
              <a:t>- used to collect membership in a group. </a:t>
            </a:r>
            <a:endParaRPr sz="2400">
              <a:solidFill>
                <a:schemeClr val="dk1"/>
              </a:solidFill>
              <a:latin typeface="Calibri"/>
              <a:ea typeface="Calibri"/>
              <a:cs typeface="Calibri"/>
              <a:sym typeface="Calibri"/>
            </a:endParaRPr>
          </a:p>
        </p:txBody>
      </p:sp>
      <p:sp>
        <p:nvSpPr>
          <p:cNvPr id="789" name="Google Shape;789;p10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106"/>
          <p:cNvSpPr txBox="1"/>
          <p:nvPr>
            <p:ph type="title"/>
          </p:nvPr>
        </p:nvSpPr>
        <p:spPr>
          <a:xfrm>
            <a:off x="838200" y="153122"/>
            <a:ext cx="10515600" cy="69705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Encapsulation and Decapsulation</a:t>
            </a:r>
            <a:endParaRPr/>
          </a:p>
        </p:txBody>
      </p:sp>
      <p:pic>
        <p:nvPicPr>
          <p:cNvPr id="795" name="Google Shape;795;p106"/>
          <p:cNvPicPr preferRelativeResize="0"/>
          <p:nvPr>
            <p:ph idx="1" type="body"/>
          </p:nvPr>
        </p:nvPicPr>
        <p:blipFill rotWithShape="1">
          <a:blip r:embed="rId3">
            <a:alphaModFix/>
          </a:blip>
          <a:srcRect b="0" l="0" r="0" t="0"/>
          <a:stretch/>
        </p:blipFill>
        <p:spPr>
          <a:xfrm>
            <a:off x="729673" y="1016000"/>
            <a:ext cx="9684383" cy="5095953"/>
          </a:xfrm>
          <a:prstGeom prst="rect">
            <a:avLst/>
          </a:prstGeom>
          <a:noFill/>
          <a:ln>
            <a:noFill/>
          </a:ln>
        </p:spPr>
      </p:pic>
      <p:sp>
        <p:nvSpPr>
          <p:cNvPr id="796" name="Google Shape;796;p10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97" name="Google Shape;797;p10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07"/>
          <p:cNvSpPr/>
          <p:nvPr/>
        </p:nvSpPr>
        <p:spPr>
          <a:xfrm>
            <a:off x="600363" y="0"/>
            <a:ext cx="10298546" cy="64325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300">
                <a:solidFill>
                  <a:srgbClr val="000000"/>
                </a:solidFill>
                <a:latin typeface="Calibri"/>
                <a:ea typeface="Calibri"/>
                <a:cs typeface="Calibri"/>
                <a:sym typeface="Calibri"/>
              </a:rPr>
              <a:t>Encapsulation at the Source Host </a:t>
            </a:r>
            <a:endParaRPr/>
          </a:p>
          <a:p>
            <a:pPr indent="0" lvl="0" marL="0" marR="0" rtl="0" algn="l">
              <a:spcBef>
                <a:spcPts val="0"/>
              </a:spcBef>
              <a:spcAft>
                <a:spcPts val="0"/>
              </a:spcAft>
              <a:buNone/>
            </a:pPr>
            <a:r>
              <a:rPr lang="en-US" sz="3300">
                <a:solidFill>
                  <a:srgbClr val="000000"/>
                </a:solidFill>
                <a:latin typeface="Calibri"/>
                <a:ea typeface="Calibri"/>
                <a:cs typeface="Calibri"/>
                <a:sym typeface="Calibri"/>
              </a:rPr>
              <a:t>At the source, we have only encapsulation. </a:t>
            </a:r>
            <a:endParaRPr/>
          </a:p>
          <a:p>
            <a:pPr indent="0" lvl="0" marL="0" marR="0" rtl="0" algn="l">
              <a:spcBef>
                <a:spcPts val="0"/>
              </a:spcBef>
              <a:spcAft>
                <a:spcPts val="0"/>
              </a:spcAft>
              <a:buNone/>
            </a:pPr>
            <a:r>
              <a:rPr lang="en-US" sz="3300">
                <a:solidFill>
                  <a:srgbClr val="000000"/>
                </a:solidFill>
                <a:latin typeface="Calibri"/>
                <a:ea typeface="Calibri"/>
                <a:cs typeface="Calibri"/>
                <a:sym typeface="Calibri"/>
              </a:rPr>
              <a:t>1. </a:t>
            </a:r>
            <a:r>
              <a:rPr lang="en-US" sz="3300">
                <a:solidFill>
                  <a:srgbClr val="FF0000"/>
                </a:solidFill>
                <a:latin typeface="Calibri"/>
                <a:ea typeface="Calibri"/>
                <a:cs typeface="Calibri"/>
                <a:sym typeface="Calibri"/>
              </a:rPr>
              <a:t>Application Layer</a:t>
            </a:r>
            <a:endParaRPr sz="3300">
              <a:solidFill>
                <a:srgbClr val="000000"/>
              </a:solidFill>
              <a:latin typeface="Calibri"/>
              <a:ea typeface="Calibri"/>
              <a:cs typeface="Calibri"/>
              <a:sym typeface="Calibri"/>
            </a:endParaRPr>
          </a:p>
          <a:p>
            <a:pPr indent="0" lvl="1" marL="457200" marR="0" rtl="0" algn="l">
              <a:spcBef>
                <a:spcPts val="0"/>
              </a:spcBef>
              <a:spcAft>
                <a:spcPts val="0"/>
              </a:spcAft>
              <a:buNone/>
            </a:pPr>
            <a:r>
              <a:rPr b="0" i="0" lang="en-US" sz="2800" u="none" cap="none" strike="noStrike">
                <a:solidFill>
                  <a:srgbClr val="000000"/>
                </a:solidFill>
                <a:latin typeface="Calibri"/>
                <a:ea typeface="Calibri"/>
                <a:cs typeface="Calibri"/>
                <a:sym typeface="Calibri"/>
              </a:rPr>
              <a:t>A message normally does not contain any header or trailer, but if it does, we refer to the whole as the message. </a:t>
            </a:r>
            <a:endParaRPr/>
          </a:p>
          <a:p>
            <a:pPr indent="0" lvl="1" marL="457200" marR="0" rtl="0" algn="l">
              <a:spcBef>
                <a:spcPts val="0"/>
              </a:spcBef>
              <a:spcAft>
                <a:spcPts val="0"/>
              </a:spcAft>
              <a:buNone/>
            </a:pPr>
            <a:r>
              <a:rPr b="0" i="0" lang="en-US" sz="2800" u="none" cap="none" strike="noStrike">
                <a:solidFill>
                  <a:srgbClr val="000000"/>
                </a:solidFill>
                <a:latin typeface="Calibri"/>
                <a:ea typeface="Calibri"/>
                <a:cs typeface="Calibri"/>
                <a:sym typeface="Calibri"/>
              </a:rPr>
              <a:t>The </a:t>
            </a:r>
            <a:r>
              <a:rPr b="0" i="0" lang="en-US" sz="2800" u="none" cap="none" strike="noStrike">
                <a:solidFill>
                  <a:srgbClr val="FF0000"/>
                </a:solidFill>
                <a:latin typeface="Calibri"/>
                <a:ea typeface="Calibri"/>
                <a:cs typeface="Calibri"/>
                <a:sym typeface="Calibri"/>
              </a:rPr>
              <a:t>message </a:t>
            </a:r>
            <a:r>
              <a:rPr b="0" i="0" lang="en-US" sz="2800" u="none" cap="none" strike="noStrike">
                <a:solidFill>
                  <a:srgbClr val="000000"/>
                </a:solidFill>
                <a:latin typeface="Calibri"/>
                <a:ea typeface="Calibri"/>
                <a:cs typeface="Calibri"/>
                <a:sym typeface="Calibri"/>
              </a:rPr>
              <a:t>is passed to the transport layer. </a:t>
            </a:r>
            <a:endParaRPr/>
          </a:p>
          <a:p>
            <a:pPr indent="0" lvl="0" marL="0" marR="0" rtl="0" algn="l">
              <a:spcBef>
                <a:spcPts val="0"/>
              </a:spcBef>
              <a:spcAft>
                <a:spcPts val="0"/>
              </a:spcAft>
              <a:buNone/>
            </a:pPr>
            <a:r>
              <a:rPr lang="en-US" sz="3300">
                <a:solidFill>
                  <a:srgbClr val="000000"/>
                </a:solidFill>
                <a:latin typeface="Calibri"/>
                <a:ea typeface="Calibri"/>
                <a:cs typeface="Calibri"/>
                <a:sym typeface="Calibri"/>
              </a:rPr>
              <a:t>2.</a:t>
            </a:r>
            <a:r>
              <a:rPr lang="en-US" sz="3300">
                <a:solidFill>
                  <a:srgbClr val="FF0000"/>
                </a:solidFill>
                <a:latin typeface="Calibri"/>
                <a:ea typeface="Calibri"/>
                <a:cs typeface="Calibri"/>
                <a:sym typeface="Calibri"/>
              </a:rPr>
              <a:t> Transport Layer</a:t>
            </a:r>
            <a:endParaRPr/>
          </a:p>
          <a:p>
            <a:pPr indent="0" lvl="1" marL="457200" marR="0" rtl="0" algn="l">
              <a:spcBef>
                <a:spcPts val="0"/>
              </a:spcBef>
              <a:spcAft>
                <a:spcPts val="0"/>
              </a:spcAft>
              <a:buNone/>
            </a:pPr>
            <a:r>
              <a:rPr b="0" i="0" lang="en-US" sz="2800" u="none" cap="none" strike="noStrike">
                <a:solidFill>
                  <a:srgbClr val="000000"/>
                </a:solidFill>
                <a:latin typeface="Calibri"/>
                <a:ea typeface="Calibri"/>
                <a:cs typeface="Calibri"/>
                <a:sym typeface="Calibri"/>
              </a:rPr>
              <a:t>takes the </a:t>
            </a:r>
            <a:r>
              <a:rPr b="0" i="0" lang="en-US" sz="2800" u="none" cap="none" strike="noStrike">
                <a:solidFill>
                  <a:srgbClr val="FF0000"/>
                </a:solidFill>
                <a:latin typeface="Calibri"/>
                <a:ea typeface="Calibri"/>
                <a:cs typeface="Calibri"/>
                <a:sym typeface="Calibri"/>
              </a:rPr>
              <a:t>message </a:t>
            </a:r>
            <a:r>
              <a:rPr b="0" i="0" lang="en-US" sz="2800" u="none" cap="none" strike="noStrike">
                <a:solidFill>
                  <a:srgbClr val="000000"/>
                </a:solidFill>
                <a:latin typeface="Calibri"/>
                <a:ea typeface="Calibri"/>
                <a:cs typeface="Calibri"/>
                <a:sym typeface="Calibri"/>
              </a:rPr>
              <a:t>as the </a:t>
            </a:r>
            <a:r>
              <a:rPr b="0" i="0" lang="en-US" sz="2800" u="none" cap="none" strike="noStrike">
                <a:solidFill>
                  <a:srgbClr val="FF0000"/>
                </a:solidFill>
                <a:latin typeface="Calibri"/>
                <a:ea typeface="Calibri"/>
                <a:cs typeface="Calibri"/>
                <a:sym typeface="Calibri"/>
              </a:rPr>
              <a:t>payload</a:t>
            </a:r>
            <a:r>
              <a:rPr b="0" i="0" lang="en-US" sz="2800" u="none" cap="none" strike="noStrike">
                <a:solidFill>
                  <a:srgbClr val="000000"/>
                </a:solidFill>
                <a:latin typeface="Calibri"/>
                <a:ea typeface="Calibri"/>
                <a:cs typeface="Calibri"/>
                <a:sym typeface="Calibri"/>
              </a:rPr>
              <a:t>, adds the </a:t>
            </a:r>
            <a:r>
              <a:rPr b="0" i="0" lang="en-US" sz="2800" u="none" cap="none" strike="noStrike">
                <a:solidFill>
                  <a:srgbClr val="FF0000"/>
                </a:solidFill>
                <a:latin typeface="Calibri"/>
                <a:ea typeface="Calibri"/>
                <a:cs typeface="Calibri"/>
                <a:sym typeface="Calibri"/>
              </a:rPr>
              <a:t>transport layer header </a:t>
            </a:r>
            <a:r>
              <a:rPr b="0" i="0" lang="en-US" sz="2800" u="none" cap="none" strike="noStrike">
                <a:solidFill>
                  <a:srgbClr val="000000"/>
                </a:solidFill>
                <a:latin typeface="Calibri"/>
                <a:ea typeface="Calibri"/>
                <a:cs typeface="Calibri"/>
                <a:sym typeface="Calibri"/>
              </a:rPr>
              <a:t>to the payload.</a:t>
            </a:r>
            <a:endParaRPr/>
          </a:p>
          <a:p>
            <a:pPr indent="0" lvl="1" marL="457200" marR="0" rtl="0" algn="l">
              <a:spcBef>
                <a:spcPts val="0"/>
              </a:spcBef>
              <a:spcAft>
                <a:spcPts val="0"/>
              </a:spcAft>
              <a:buNone/>
            </a:pPr>
            <a:r>
              <a:rPr b="0" i="0" lang="en-US" sz="2800" u="none" cap="none" strike="noStrike">
                <a:solidFill>
                  <a:srgbClr val="000000"/>
                </a:solidFill>
                <a:latin typeface="Calibri"/>
                <a:ea typeface="Calibri"/>
                <a:cs typeface="Calibri"/>
                <a:sym typeface="Calibri"/>
              </a:rPr>
              <a:t>HDR- </a:t>
            </a:r>
            <a:r>
              <a:rPr b="0" i="0" lang="en-US" sz="2800" u="none" cap="none" strike="noStrike">
                <a:solidFill>
                  <a:srgbClr val="FF0000"/>
                </a:solidFill>
                <a:latin typeface="Calibri"/>
                <a:ea typeface="Calibri"/>
                <a:cs typeface="Calibri"/>
                <a:sym typeface="Calibri"/>
              </a:rPr>
              <a:t>identifiers of the source and destination application programs </a:t>
            </a:r>
            <a:r>
              <a:rPr b="0" i="0" lang="en-US" sz="2800" u="none" cap="none" strike="noStrike">
                <a:solidFill>
                  <a:srgbClr val="000000"/>
                </a:solidFill>
                <a:latin typeface="Calibri"/>
                <a:ea typeface="Calibri"/>
                <a:cs typeface="Calibri"/>
                <a:sym typeface="Calibri"/>
              </a:rPr>
              <a:t>+ extra info for end-to-end delivery of the message, like information needed for </a:t>
            </a:r>
            <a:r>
              <a:rPr b="0" i="0" lang="en-US" sz="2800" u="none" cap="none" strike="noStrike">
                <a:solidFill>
                  <a:srgbClr val="FF0000"/>
                </a:solidFill>
                <a:latin typeface="Calibri"/>
                <a:ea typeface="Calibri"/>
                <a:cs typeface="Calibri"/>
                <a:sym typeface="Calibri"/>
              </a:rPr>
              <a:t>flow, error control, or congestion control</a:t>
            </a:r>
            <a:r>
              <a:rPr b="0" i="0" lang="en-US" sz="2800" u="none" cap="none" strike="noStrike">
                <a:solidFill>
                  <a:srgbClr val="000000"/>
                </a:solidFill>
                <a:latin typeface="Calibri"/>
                <a:ea typeface="Calibri"/>
                <a:cs typeface="Calibri"/>
                <a:sym typeface="Calibri"/>
              </a:rPr>
              <a:t>. </a:t>
            </a:r>
            <a:endParaRPr/>
          </a:p>
          <a:p>
            <a:pPr indent="0" lvl="1" marL="457200" marR="0" rtl="0" algn="l">
              <a:spcBef>
                <a:spcPts val="0"/>
              </a:spcBef>
              <a:spcAft>
                <a:spcPts val="0"/>
              </a:spcAft>
              <a:buNone/>
            </a:pPr>
            <a:r>
              <a:rPr b="0" i="0" lang="en-US" sz="2800" u="none" cap="none" strike="noStrike">
                <a:solidFill>
                  <a:srgbClr val="000000"/>
                </a:solidFill>
                <a:latin typeface="Calibri"/>
                <a:ea typeface="Calibri"/>
                <a:cs typeface="Calibri"/>
                <a:sym typeface="Calibri"/>
              </a:rPr>
              <a:t>Result - segment (in TCP) and the user datagram (in UDP). </a:t>
            </a:r>
            <a:endParaRPr/>
          </a:p>
          <a:p>
            <a:pPr indent="0" lvl="1" marL="457200" marR="0" rtl="0" algn="l">
              <a:spcBef>
                <a:spcPts val="0"/>
              </a:spcBef>
              <a:spcAft>
                <a:spcPts val="0"/>
              </a:spcAft>
              <a:buNone/>
            </a:pPr>
            <a:r>
              <a:rPr b="0" i="0" lang="en-US" sz="2800" u="none" cap="none" strike="noStrike">
                <a:solidFill>
                  <a:srgbClr val="000000"/>
                </a:solidFill>
                <a:latin typeface="Calibri"/>
                <a:ea typeface="Calibri"/>
                <a:cs typeface="Calibri"/>
                <a:sym typeface="Calibri"/>
              </a:rPr>
              <a:t>The </a:t>
            </a:r>
            <a:r>
              <a:rPr b="0" i="0" lang="en-US" sz="2800" u="none" cap="none" strike="noStrike">
                <a:solidFill>
                  <a:srgbClr val="FF0000"/>
                </a:solidFill>
                <a:latin typeface="Calibri"/>
                <a:ea typeface="Calibri"/>
                <a:cs typeface="Calibri"/>
                <a:sym typeface="Calibri"/>
              </a:rPr>
              <a:t>transport layer </a:t>
            </a:r>
            <a:r>
              <a:rPr b="0" i="0" lang="en-US" sz="2800" u="none" cap="none" strike="noStrike">
                <a:solidFill>
                  <a:srgbClr val="000000"/>
                </a:solidFill>
                <a:latin typeface="Calibri"/>
                <a:ea typeface="Calibri"/>
                <a:cs typeface="Calibri"/>
                <a:sym typeface="Calibri"/>
              </a:rPr>
              <a:t>then </a:t>
            </a:r>
            <a:r>
              <a:rPr b="0" i="0" lang="en-US" sz="2800" u="none" cap="none" strike="noStrike">
                <a:solidFill>
                  <a:srgbClr val="FF0000"/>
                </a:solidFill>
                <a:latin typeface="Calibri"/>
                <a:ea typeface="Calibri"/>
                <a:cs typeface="Calibri"/>
                <a:sym typeface="Calibri"/>
              </a:rPr>
              <a:t>passes</a:t>
            </a:r>
            <a:r>
              <a:rPr b="0" i="0" lang="en-US" sz="2800" u="none" cap="none" strike="noStrike">
                <a:solidFill>
                  <a:srgbClr val="000000"/>
                </a:solidFill>
                <a:latin typeface="Calibri"/>
                <a:ea typeface="Calibri"/>
                <a:cs typeface="Calibri"/>
                <a:sym typeface="Calibri"/>
              </a:rPr>
              <a:t> the packet to the </a:t>
            </a:r>
            <a:r>
              <a:rPr b="0" i="0" lang="en-US" sz="2800" u="none" cap="none" strike="noStrike">
                <a:solidFill>
                  <a:srgbClr val="FF0000"/>
                </a:solidFill>
                <a:latin typeface="Calibri"/>
                <a:ea typeface="Calibri"/>
                <a:cs typeface="Calibri"/>
                <a:sym typeface="Calibri"/>
              </a:rPr>
              <a:t>network layer</a:t>
            </a:r>
            <a:r>
              <a:rPr b="0" i="0" lang="en-US" sz="2800" u="none" cap="none" strike="noStrike">
                <a:solidFill>
                  <a:srgbClr val="000000"/>
                </a:solidFill>
                <a:latin typeface="Calibri"/>
                <a:ea typeface="Calibri"/>
                <a:cs typeface="Calibri"/>
                <a:sym typeface="Calibri"/>
              </a:rPr>
              <a:t>.</a:t>
            </a:r>
            <a:endParaRPr/>
          </a:p>
        </p:txBody>
      </p:sp>
      <p:sp>
        <p:nvSpPr>
          <p:cNvPr id="804" name="Google Shape;804;p10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805" name="Google Shape;805;p10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10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11" name="Google Shape;811;p108"/>
          <p:cNvSpPr txBox="1"/>
          <p:nvPr/>
        </p:nvSpPr>
        <p:spPr>
          <a:xfrm>
            <a:off x="902855" y="628507"/>
            <a:ext cx="10130459" cy="65248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FF0000"/>
                </a:solidFill>
                <a:latin typeface="Calibri"/>
                <a:ea typeface="Calibri"/>
                <a:cs typeface="Calibri"/>
                <a:sym typeface="Calibri"/>
              </a:rPr>
              <a:t>3. Network Layer</a:t>
            </a:r>
            <a:endParaRPr/>
          </a:p>
          <a:p>
            <a:pPr indent="-285750" lvl="1" marL="742950" marR="0" rtl="0" algn="l">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gets payload from TL and adds its own header to payload</a:t>
            </a:r>
            <a:endParaRPr/>
          </a:p>
          <a:p>
            <a:pPr indent="-285750" lvl="1" marL="742950" marR="0" rtl="0" algn="l">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HDR – addresses of the source and destination hosts  + info on error checking + fragmentation etc.</a:t>
            </a:r>
            <a:endParaRPr/>
          </a:p>
          <a:p>
            <a:pPr indent="-285750" lvl="1" marL="742950" marR="0" rtl="0" algn="l">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Result – datagram</a:t>
            </a:r>
            <a:endParaRPr/>
          </a:p>
          <a:p>
            <a:pPr indent="-285750" lvl="1" marL="742950" marR="0" rtl="0" algn="l">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NL passes datagram to DLL</a:t>
            </a:r>
            <a:endParaRPr/>
          </a:p>
          <a:p>
            <a:pPr indent="0" lvl="0" marL="0" marR="0" rtl="0" algn="l">
              <a:spcBef>
                <a:spcPts val="0"/>
              </a:spcBef>
              <a:spcAft>
                <a:spcPts val="0"/>
              </a:spcAft>
              <a:buNone/>
            </a:pPr>
            <a:r>
              <a:t/>
            </a:r>
            <a:endParaRPr sz="2800">
              <a:solidFill>
                <a:srgbClr val="FF0000"/>
              </a:solidFill>
              <a:latin typeface="Calibri"/>
              <a:ea typeface="Calibri"/>
              <a:cs typeface="Calibri"/>
              <a:sym typeface="Calibri"/>
            </a:endParaRPr>
          </a:p>
          <a:p>
            <a:pPr indent="0" lvl="0" marL="0" marR="0" rtl="0" algn="l">
              <a:spcBef>
                <a:spcPts val="0"/>
              </a:spcBef>
              <a:spcAft>
                <a:spcPts val="0"/>
              </a:spcAft>
              <a:buNone/>
            </a:pPr>
            <a:r>
              <a:rPr lang="en-US" sz="2800">
                <a:solidFill>
                  <a:srgbClr val="FF0000"/>
                </a:solidFill>
                <a:latin typeface="Calibri"/>
                <a:ea typeface="Calibri"/>
                <a:cs typeface="Calibri"/>
                <a:sym typeface="Calibri"/>
              </a:rPr>
              <a:t>4. Data Link Layer</a:t>
            </a:r>
            <a:endParaRPr/>
          </a:p>
          <a:p>
            <a:pPr indent="-285750" lvl="1" marL="742950" marR="0" rtl="0" algn="l">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Gets payload from NL  and add its own header </a:t>
            </a:r>
            <a:endParaRPr/>
          </a:p>
          <a:p>
            <a:pPr indent="-285750" lvl="1" marL="742950" marR="0" rtl="0" algn="l">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HDR- link-layer addresses of the host or the next hop (the router). </a:t>
            </a:r>
            <a:endParaRPr/>
          </a:p>
          <a:p>
            <a:pPr indent="-285750" lvl="1" marL="742950" marR="0" rtl="0" algn="l">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Result -  frame</a:t>
            </a:r>
            <a:endParaRPr/>
          </a:p>
          <a:p>
            <a:pPr indent="-285750" lvl="1" marL="742950" marR="0" rtl="0" algn="l">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DLL passes frames to PL</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2" name="Google Shape;812;p10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109"/>
          <p:cNvSpPr txBox="1"/>
          <p:nvPr>
            <p:ph type="title"/>
          </p:nvPr>
        </p:nvSpPr>
        <p:spPr>
          <a:xfrm>
            <a:off x="838200" y="76922"/>
            <a:ext cx="10515600" cy="81900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Encapsulation and Decapsulation</a:t>
            </a:r>
            <a:endParaRPr/>
          </a:p>
        </p:txBody>
      </p:sp>
      <p:sp>
        <p:nvSpPr>
          <p:cNvPr id="818" name="Google Shape;818;p109"/>
          <p:cNvSpPr txBox="1"/>
          <p:nvPr>
            <p:ph idx="1" type="body"/>
          </p:nvPr>
        </p:nvSpPr>
        <p:spPr>
          <a:xfrm>
            <a:off x="705678" y="895927"/>
            <a:ext cx="11065565" cy="564298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FF0000"/>
              </a:buClr>
              <a:buSzPts val="3200"/>
              <a:buChar char="•"/>
            </a:pPr>
            <a:r>
              <a:rPr b="1" lang="en-US" sz="3200">
                <a:solidFill>
                  <a:srgbClr val="FF0000"/>
                </a:solidFill>
              </a:rPr>
              <a:t>Decapsulation at the Destination Host </a:t>
            </a:r>
            <a:endParaRPr/>
          </a:p>
          <a:p>
            <a:pPr indent="-228600" lvl="1" marL="685800" rtl="0" algn="l">
              <a:lnSpc>
                <a:spcPct val="90000"/>
              </a:lnSpc>
              <a:spcBef>
                <a:spcPts val="500"/>
              </a:spcBef>
              <a:spcAft>
                <a:spcPts val="0"/>
              </a:spcAft>
              <a:buClr>
                <a:schemeClr val="dk1"/>
              </a:buClr>
              <a:buSzPts val="2800"/>
              <a:buChar char="•"/>
            </a:pPr>
            <a:r>
              <a:rPr lang="en-US" sz="2800"/>
              <a:t>each layer only decapsulates the packet received </a:t>
            </a:r>
            <a:endParaRPr/>
          </a:p>
          <a:p>
            <a:pPr indent="-228600" lvl="1" marL="685800" rtl="0" algn="l">
              <a:lnSpc>
                <a:spcPct val="90000"/>
              </a:lnSpc>
              <a:spcBef>
                <a:spcPts val="500"/>
              </a:spcBef>
              <a:spcAft>
                <a:spcPts val="0"/>
              </a:spcAft>
              <a:buClr>
                <a:schemeClr val="dk1"/>
              </a:buClr>
              <a:buSzPts val="2800"/>
              <a:buChar char="•"/>
            </a:pPr>
            <a:r>
              <a:rPr lang="en-US" sz="2800"/>
              <a:t>removes the payload</a:t>
            </a:r>
            <a:endParaRPr/>
          </a:p>
          <a:p>
            <a:pPr indent="-228600" lvl="1" marL="685800" rtl="0" algn="l">
              <a:lnSpc>
                <a:spcPct val="90000"/>
              </a:lnSpc>
              <a:spcBef>
                <a:spcPts val="500"/>
              </a:spcBef>
              <a:spcAft>
                <a:spcPts val="0"/>
              </a:spcAft>
              <a:buClr>
                <a:schemeClr val="dk1"/>
              </a:buClr>
              <a:buSzPts val="2800"/>
              <a:buChar char="•"/>
            </a:pPr>
            <a:r>
              <a:rPr lang="en-US" sz="2800"/>
              <a:t>delivers the payload to the next-higher layer protocol </a:t>
            </a:r>
            <a:endParaRPr/>
          </a:p>
          <a:p>
            <a:pPr indent="-228600" lvl="1" marL="685800" rtl="0" algn="l">
              <a:lnSpc>
                <a:spcPct val="90000"/>
              </a:lnSpc>
              <a:spcBef>
                <a:spcPts val="500"/>
              </a:spcBef>
              <a:spcAft>
                <a:spcPts val="0"/>
              </a:spcAft>
              <a:buClr>
                <a:schemeClr val="dk1"/>
              </a:buClr>
              <a:buSzPts val="2800"/>
              <a:buChar char="•"/>
            </a:pPr>
            <a:r>
              <a:rPr lang="en-US" sz="2800"/>
              <a:t>decapsulation in the host involves error checking</a:t>
            </a:r>
            <a:endParaRPr sz="2800"/>
          </a:p>
        </p:txBody>
      </p:sp>
      <p:sp>
        <p:nvSpPr>
          <p:cNvPr id="819" name="Google Shape;819;p10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20" name="Google Shape;820;p10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10"/>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2.</a:t>
            </a:r>
            <a:fld id="{00000000-1234-1234-1234-123412341234}" type="slidenum">
              <a:rPr b="1" i="0" lang="en-US"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cxnSp>
        <p:nvCxnSpPr>
          <p:cNvPr id="827" name="Google Shape;827;p110"/>
          <p:cNvCxnSpPr/>
          <p:nvPr/>
        </p:nvCxnSpPr>
        <p:spPr>
          <a:xfrm>
            <a:off x="1676400" y="152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828" name="Google Shape;828;p110"/>
          <p:cNvCxnSpPr/>
          <p:nvPr/>
        </p:nvCxnSpPr>
        <p:spPr>
          <a:xfrm>
            <a:off x="1676400" y="990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829" name="Google Shape;829;p110"/>
          <p:cNvSpPr txBox="1"/>
          <p:nvPr/>
        </p:nvSpPr>
        <p:spPr>
          <a:xfrm>
            <a:off x="1828800" y="381001"/>
            <a:ext cx="5797550" cy="4619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954F72"/>
              </a:buClr>
              <a:buSzPts val="2400"/>
              <a:buFont typeface="Times New Roman"/>
              <a:buNone/>
            </a:pPr>
            <a:r>
              <a:rPr b="1" i="0" lang="en-US" sz="2400" u="none" cap="none" strike="noStrike">
                <a:solidFill>
                  <a:srgbClr val="954F72"/>
                </a:solidFill>
                <a:latin typeface="Times New Roman"/>
                <a:ea typeface="Times New Roman"/>
                <a:cs typeface="Times New Roman"/>
                <a:sym typeface="Times New Roman"/>
              </a:rPr>
              <a:t>Figure 2.9 </a:t>
            </a:r>
            <a:r>
              <a:rPr b="1" i="1" lang="en-US" sz="2000" u="none" cap="none" strike="noStrike">
                <a:solidFill>
                  <a:srgbClr val="000000"/>
                </a:solidFill>
                <a:latin typeface="Times New Roman"/>
                <a:ea typeface="Times New Roman"/>
                <a:cs typeface="Times New Roman"/>
                <a:sym typeface="Times New Roman"/>
              </a:rPr>
              <a:t>Addressing in the TCP/IP protocol suite</a:t>
            </a:r>
            <a:endParaRPr/>
          </a:p>
        </p:txBody>
      </p:sp>
      <p:cxnSp>
        <p:nvCxnSpPr>
          <p:cNvPr id="830" name="Google Shape;830;p110"/>
          <p:cNvCxnSpPr/>
          <p:nvPr/>
        </p:nvCxnSpPr>
        <p:spPr>
          <a:xfrm>
            <a:off x="1676400" y="63246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831" name="Google Shape;831;p110"/>
          <p:cNvPicPr preferRelativeResize="0"/>
          <p:nvPr/>
        </p:nvPicPr>
        <p:blipFill rotWithShape="1">
          <a:blip r:embed="rId3">
            <a:alphaModFix/>
          </a:blip>
          <a:srcRect b="20599" l="24802" r="16137" t="33201"/>
          <a:stretch/>
        </p:blipFill>
        <p:spPr>
          <a:xfrm>
            <a:off x="2135189" y="1143001"/>
            <a:ext cx="7813675" cy="4518025"/>
          </a:xfrm>
          <a:prstGeom prst="rect">
            <a:avLst/>
          </a:prstGeom>
          <a:noFill/>
          <a:ln>
            <a:noFill/>
          </a:ln>
        </p:spPr>
      </p:pic>
      <p:sp>
        <p:nvSpPr>
          <p:cNvPr id="832" name="Google Shape;832;p1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11"/>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2.</a:t>
            </a:r>
            <a:fld id="{00000000-1234-1234-1234-123412341234}" type="slidenum">
              <a:rPr b="1" i="0" lang="en-US"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cxnSp>
        <p:nvCxnSpPr>
          <p:cNvPr id="839" name="Google Shape;839;p111"/>
          <p:cNvCxnSpPr/>
          <p:nvPr/>
        </p:nvCxnSpPr>
        <p:spPr>
          <a:xfrm>
            <a:off x="1676400" y="152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840" name="Google Shape;840;p111"/>
          <p:cNvCxnSpPr/>
          <p:nvPr/>
        </p:nvCxnSpPr>
        <p:spPr>
          <a:xfrm>
            <a:off x="1676400" y="990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841" name="Google Shape;841;p111"/>
          <p:cNvSpPr txBox="1"/>
          <p:nvPr/>
        </p:nvSpPr>
        <p:spPr>
          <a:xfrm>
            <a:off x="1828801" y="381001"/>
            <a:ext cx="5268913" cy="4619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954F72"/>
              </a:buClr>
              <a:buSzPts val="2400"/>
              <a:buFont typeface="Times New Roman"/>
              <a:buNone/>
            </a:pPr>
            <a:r>
              <a:rPr b="1" i="0" lang="en-US" sz="2400" u="none" cap="none" strike="noStrike">
                <a:solidFill>
                  <a:srgbClr val="954F72"/>
                </a:solidFill>
                <a:latin typeface="Times New Roman"/>
                <a:ea typeface="Times New Roman"/>
                <a:cs typeface="Times New Roman"/>
                <a:sym typeface="Times New Roman"/>
              </a:rPr>
              <a:t>Figure 2.10 </a:t>
            </a:r>
            <a:r>
              <a:rPr b="1" i="1" lang="en-US" sz="2000" u="none" cap="none" strike="noStrike">
                <a:solidFill>
                  <a:srgbClr val="000000"/>
                </a:solidFill>
                <a:latin typeface="Times New Roman"/>
                <a:ea typeface="Times New Roman"/>
                <a:cs typeface="Times New Roman"/>
                <a:sym typeface="Times New Roman"/>
              </a:rPr>
              <a:t>Multiplexing and Demultiplexing</a:t>
            </a:r>
            <a:endParaRPr/>
          </a:p>
        </p:txBody>
      </p:sp>
      <p:cxnSp>
        <p:nvCxnSpPr>
          <p:cNvPr id="842" name="Google Shape;842;p111"/>
          <p:cNvCxnSpPr/>
          <p:nvPr/>
        </p:nvCxnSpPr>
        <p:spPr>
          <a:xfrm>
            <a:off x="1676400" y="63246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843" name="Google Shape;843;p111"/>
          <p:cNvPicPr preferRelativeResize="0"/>
          <p:nvPr/>
        </p:nvPicPr>
        <p:blipFill rotWithShape="1">
          <a:blip r:embed="rId3">
            <a:alphaModFix/>
          </a:blip>
          <a:srcRect b="13602" l="23225" r="16138" t="41598"/>
          <a:stretch/>
        </p:blipFill>
        <p:spPr>
          <a:xfrm>
            <a:off x="2279650" y="1066800"/>
            <a:ext cx="7589838" cy="4306888"/>
          </a:xfrm>
          <a:prstGeom prst="rect">
            <a:avLst/>
          </a:prstGeom>
          <a:noFill/>
          <a:ln>
            <a:noFill/>
          </a:ln>
        </p:spPr>
      </p:pic>
      <p:sp>
        <p:nvSpPr>
          <p:cNvPr id="844" name="Google Shape;844;p1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112"/>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2.</a:t>
            </a:r>
            <a:fld id="{00000000-1234-1234-1234-123412341234}" type="slidenum">
              <a:rPr b="1" i="0" lang="en-US"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cxnSp>
        <p:nvCxnSpPr>
          <p:cNvPr id="851" name="Google Shape;851;p112"/>
          <p:cNvCxnSpPr/>
          <p:nvPr/>
        </p:nvCxnSpPr>
        <p:spPr>
          <a:xfrm>
            <a:off x="1676400" y="152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852" name="Google Shape;852;p112"/>
          <p:cNvCxnSpPr/>
          <p:nvPr/>
        </p:nvCxnSpPr>
        <p:spPr>
          <a:xfrm>
            <a:off x="1676400" y="990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853" name="Google Shape;853;p112"/>
          <p:cNvSpPr txBox="1"/>
          <p:nvPr/>
        </p:nvSpPr>
        <p:spPr>
          <a:xfrm>
            <a:off x="1828800" y="381000"/>
            <a:ext cx="3348038"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Times New Roman"/>
              <a:buNone/>
            </a:pPr>
            <a:r>
              <a:rPr b="1" i="1" lang="en-US" sz="2000" u="none" cap="none" strike="noStrike">
                <a:solidFill>
                  <a:srgbClr val="000000"/>
                </a:solidFill>
                <a:latin typeface="Times New Roman"/>
                <a:ea typeface="Times New Roman"/>
                <a:cs typeface="Times New Roman"/>
                <a:sym typeface="Times New Roman"/>
              </a:rPr>
              <a:t>OSI Layer along with TCP/IP</a:t>
            </a:r>
            <a:endParaRPr/>
          </a:p>
        </p:txBody>
      </p:sp>
      <p:cxnSp>
        <p:nvCxnSpPr>
          <p:cNvPr id="854" name="Google Shape;854;p112"/>
          <p:cNvCxnSpPr/>
          <p:nvPr/>
        </p:nvCxnSpPr>
        <p:spPr>
          <a:xfrm>
            <a:off x="1676400" y="6324600"/>
            <a:ext cx="8763000" cy="0"/>
          </a:xfrm>
          <a:prstGeom prst="straightConnector1">
            <a:avLst/>
          </a:prstGeom>
          <a:noFill/>
          <a:ln cap="flat" cmpd="sng" w="76200">
            <a:solidFill>
              <a:schemeClr val="hlink"/>
            </a:solidFill>
            <a:prstDash val="solid"/>
            <a:round/>
            <a:headEnd len="med" w="med" type="none"/>
            <a:tailEnd len="med" w="med" type="none"/>
          </a:ln>
        </p:spPr>
      </p:cxnSp>
      <p:pic>
        <p:nvPicPr>
          <p:cNvPr id="855" name="Google Shape;855;p112"/>
          <p:cNvPicPr preferRelativeResize="0"/>
          <p:nvPr/>
        </p:nvPicPr>
        <p:blipFill rotWithShape="1">
          <a:blip r:embed="rId3">
            <a:alphaModFix/>
          </a:blip>
          <a:srcRect b="0" l="0" r="0" t="0"/>
          <a:stretch/>
        </p:blipFill>
        <p:spPr>
          <a:xfrm>
            <a:off x="2063750" y="1422401"/>
            <a:ext cx="3168650" cy="3590925"/>
          </a:xfrm>
          <a:prstGeom prst="rect">
            <a:avLst/>
          </a:prstGeom>
          <a:noFill/>
          <a:ln>
            <a:noFill/>
          </a:ln>
        </p:spPr>
      </p:pic>
      <p:pic>
        <p:nvPicPr>
          <p:cNvPr id="856" name="Google Shape;856;p112"/>
          <p:cNvPicPr preferRelativeResize="0"/>
          <p:nvPr/>
        </p:nvPicPr>
        <p:blipFill rotWithShape="1">
          <a:blip r:embed="rId4">
            <a:alphaModFix/>
          </a:blip>
          <a:srcRect b="0" l="0" r="0" t="0"/>
          <a:stretch/>
        </p:blipFill>
        <p:spPr>
          <a:xfrm>
            <a:off x="5664200" y="1463675"/>
            <a:ext cx="4679950" cy="3549650"/>
          </a:xfrm>
          <a:prstGeom prst="rect">
            <a:avLst/>
          </a:prstGeom>
          <a:noFill/>
          <a:ln>
            <a:noFill/>
          </a:ln>
        </p:spPr>
      </p:pic>
      <p:sp>
        <p:nvSpPr>
          <p:cNvPr id="857" name="Google Shape;857;p1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113"/>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2.</a:t>
            </a:r>
            <a:fld id="{00000000-1234-1234-1234-123412341234}" type="slidenum">
              <a:rPr b="1" i="0" lang="en-US"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cxnSp>
        <p:nvCxnSpPr>
          <p:cNvPr id="864" name="Google Shape;864;p113"/>
          <p:cNvCxnSpPr/>
          <p:nvPr/>
        </p:nvCxnSpPr>
        <p:spPr>
          <a:xfrm>
            <a:off x="1676400" y="152400"/>
            <a:ext cx="8763000" cy="0"/>
          </a:xfrm>
          <a:prstGeom prst="straightConnector1">
            <a:avLst/>
          </a:prstGeom>
          <a:noFill/>
          <a:ln cap="flat" cmpd="sng" w="76200">
            <a:solidFill>
              <a:schemeClr val="hlink"/>
            </a:solidFill>
            <a:prstDash val="solid"/>
            <a:round/>
            <a:headEnd len="med" w="med" type="none"/>
            <a:tailEnd len="med" w="med" type="none"/>
          </a:ln>
        </p:spPr>
      </p:cxnSp>
      <p:cxnSp>
        <p:nvCxnSpPr>
          <p:cNvPr id="865" name="Google Shape;865;p113"/>
          <p:cNvCxnSpPr/>
          <p:nvPr/>
        </p:nvCxnSpPr>
        <p:spPr>
          <a:xfrm>
            <a:off x="1676400" y="990600"/>
            <a:ext cx="8763000" cy="0"/>
          </a:xfrm>
          <a:prstGeom prst="straightConnector1">
            <a:avLst/>
          </a:prstGeom>
          <a:noFill/>
          <a:ln cap="flat" cmpd="sng" w="19050">
            <a:solidFill>
              <a:schemeClr val="hlink"/>
            </a:solidFill>
            <a:prstDash val="solid"/>
            <a:round/>
            <a:headEnd len="med" w="med" type="none"/>
            <a:tailEnd len="med" w="med" type="none"/>
          </a:ln>
        </p:spPr>
      </p:cxnSp>
      <p:sp>
        <p:nvSpPr>
          <p:cNvPr id="866" name="Google Shape;866;p113"/>
          <p:cNvSpPr txBox="1"/>
          <p:nvPr/>
        </p:nvSpPr>
        <p:spPr>
          <a:xfrm>
            <a:off x="1774826" y="257176"/>
            <a:ext cx="4930775" cy="6461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Times New Roman"/>
              <a:buNone/>
            </a:pPr>
            <a:r>
              <a:rPr b="1" i="1" lang="en-US" sz="3600" u="none" cap="none" strike="noStrike">
                <a:solidFill>
                  <a:srgbClr val="000000"/>
                </a:solidFill>
                <a:latin typeface="Times New Roman"/>
                <a:ea typeface="Times New Roman"/>
                <a:cs typeface="Times New Roman"/>
                <a:sym typeface="Times New Roman"/>
              </a:rPr>
              <a:t>Limitations of OSI layer </a:t>
            </a:r>
            <a:endParaRPr/>
          </a:p>
        </p:txBody>
      </p:sp>
      <p:cxnSp>
        <p:nvCxnSpPr>
          <p:cNvPr id="867" name="Google Shape;867;p113"/>
          <p:cNvCxnSpPr/>
          <p:nvPr/>
        </p:nvCxnSpPr>
        <p:spPr>
          <a:xfrm>
            <a:off x="1676400" y="6324600"/>
            <a:ext cx="8763000" cy="0"/>
          </a:xfrm>
          <a:prstGeom prst="straightConnector1">
            <a:avLst/>
          </a:prstGeom>
          <a:noFill/>
          <a:ln cap="flat" cmpd="sng" w="76200">
            <a:solidFill>
              <a:schemeClr val="hlink"/>
            </a:solidFill>
            <a:prstDash val="solid"/>
            <a:round/>
            <a:headEnd len="med" w="med" type="none"/>
            <a:tailEnd len="med" w="med" type="none"/>
          </a:ln>
        </p:spPr>
      </p:cxnSp>
      <p:sp>
        <p:nvSpPr>
          <p:cNvPr id="868" name="Google Shape;868;p113"/>
          <p:cNvSpPr txBox="1"/>
          <p:nvPr/>
        </p:nvSpPr>
        <p:spPr>
          <a:xfrm>
            <a:off x="1919289" y="1338264"/>
            <a:ext cx="8353425" cy="4635243"/>
          </a:xfrm>
          <a:prstGeom prst="rect">
            <a:avLst/>
          </a:prstGeom>
          <a:noFill/>
          <a:ln>
            <a:noFill/>
          </a:ln>
        </p:spPr>
        <p:txBody>
          <a:bodyPr anchorCtr="0" anchor="t" bIns="45700" lIns="91425" spcFirstLastPara="1" rIns="91425" wrap="square" tIns="45700">
            <a:spAutoFit/>
          </a:bodyPr>
          <a:lstStyle/>
          <a:p>
            <a:pPr indent="-457200" lvl="0" marL="457200" marR="0" rtl="0" algn="just">
              <a:lnSpc>
                <a:spcPct val="99000"/>
              </a:lnSpc>
              <a:spcBef>
                <a:spcPts val="0"/>
              </a:spcBef>
              <a:spcAft>
                <a:spcPts val="0"/>
              </a:spcAft>
              <a:buClr>
                <a:srgbClr val="000000"/>
              </a:buClr>
              <a:buSzPts val="2800"/>
              <a:buFont typeface="Arial"/>
              <a:buChar char="•"/>
            </a:pPr>
            <a:r>
              <a:rPr b="0" i="0" lang="en-US" sz="2800" u="none" cap="none" strike="noStrike">
                <a:solidFill>
                  <a:srgbClr val="000000"/>
                </a:solidFill>
                <a:latin typeface="Calibri"/>
                <a:ea typeface="Calibri"/>
                <a:cs typeface="Calibri"/>
                <a:sym typeface="Calibri"/>
              </a:rPr>
              <a:t>OSI was completed when TCP/IP was fully in place and a lot of time and money had been spent on the suite; </a:t>
            </a:r>
            <a:r>
              <a:rPr b="0" i="0" lang="en-US" sz="2800" u="none" cap="none" strike="noStrike">
                <a:solidFill>
                  <a:srgbClr val="FF0000"/>
                </a:solidFill>
                <a:latin typeface="Calibri"/>
                <a:ea typeface="Calibri"/>
                <a:cs typeface="Calibri"/>
                <a:sym typeface="Calibri"/>
              </a:rPr>
              <a:t>changing it would cost a lot</a:t>
            </a:r>
            <a:r>
              <a:rPr b="0" i="0" lang="en-US" sz="2800" u="none" cap="none" strike="noStrike">
                <a:solidFill>
                  <a:srgbClr val="000000"/>
                </a:solidFill>
                <a:latin typeface="Calibri"/>
                <a:ea typeface="Calibri"/>
                <a:cs typeface="Calibri"/>
                <a:sym typeface="Calibri"/>
              </a:rPr>
              <a:t>.</a:t>
            </a:r>
            <a:endParaRPr/>
          </a:p>
          <a:p>
            <a:pPr indent="-279400" lvl="0" marL="457200" marR="0" rtl="0" algn="just">
              <a:lnSpc>
                <a:spcPct val="99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a:p>
            <a:pPr indent="-457200" lvl="0" marL="457200" marR="0" rtl="0" algn="just">
              <a:lnSpc>
                <a:spcPct val="99000"/>
              </a:lnSpc>
              <a:spcBef>
                <a:spcPts val="0"/>
              </a:spcBef>
              <a:spcAft>
                <a:spcPts val="0"/>
              </a:spcAft>
              <a:buClr>
                <a:srgbClr val="FF0000"/>
              </a:buClr>
              <a:buSzPts val="2800"/>
              <a:buFont typeface="Arial"/>
              <a:buChar char="•"/>
            </a:pPr>
            <a:r>
              <a:rPr b="0" i="0" lang="en-US" sz="2800" u="none" cap="none" strike="noStrike">
                <a:solidFill>
                  <a:srgbClr val="FF0000"/>
                </a:solidFill>
                <a:latin typeface="Calibri"/>
                <a:ea typeface="Calibri"/>
                <a:cs typeface="Calibri"/>
                <a:sym typeface="Calibri"/>
              </a:rPr>
              <a:t>Some layers </a:t>
            </a:r>
            <a:r>
              <a:rPr b="0" i="0" lang="en-US" sz="2800" u="none" cap="none" strike="noStrike">
                <a:solidFill>
                  <a:srgbClr val="000000"/>
                </a:solidFill>
                <a:latin typeface="Calibri"/>
                <a:ea typeface="Calibri"/>
                <a:cs typeface="Calibri"/>
                <a:sym typeface="Calibri"/>
              </a:rPr>
              <a:t>in the OSI model </a:t>
            </a:r>
            <a:r>
              <a:rPr b="0" i="0" lang="en-US" sz="2800" u="none" cap="none" strike="noStrike">
                <a:solidFill>
                  <a:srgbClr val="FF0000"/>
                </a:solidFill>
                <a:latin typeface="Calibri"/>
                <a:ea typeface="Calibri"/>
                <a:cs typeface="Calibri"/>
                <a:sym typeface="Calibri"/>
              </a:rPr>
              <a:t>were never fully defined.</a:t>
            </a:r>
            <a:endParaRPr b="0" i="0" sz="2800" u="none" cap="none" strike="noStrike">
              <a:solidFill>
                <a:srgbClr val="FF0000"/>
              </a:solidFill>
              <a:latin typeface="Calibri"/>
              <a:ea typeface="Calibri"/>
              <a:cs typeface="Calibri"/>
              <a:sym typeface="Calibri"/>
            </a:endParaRPr>
          </a:p>
          <a:p>
            <a:pPr indent="-279400" lvl="0" marL="457200" marR="0" rtl="0" algn="just">
              <a:lnSpc>
                <a:spcPct val="99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a:p>
            <a:pPr indent="-457200" lvl="0" marL="457200" marR="0" rtl="0" algn="just">
              <a:lnSpc>
                <a:spcPct val="99000"/>
              </a:lnSpc>
              <a:spcBef>
                <a:spcPts val="0"/>
              </a:spcBef>
              <a:spcAft>
                <a:spcPts val="0"/>
              </a:spcAft>
              <a:buClr>
                <a:srgbClr val="000000"/>
              </a:buClr>
              <a:buSzPts val="2800"/>
              <a:buFont typeface="Arial"/>
              <a:buChar char="•"/>
            </a:pPr>
            <a:r>
              <a:rPr b="0" i="0" lang="en-US" sz="2800" u="none" cap="none" strike="noStrike">
                <a:solidFill>
                  <a:srgbClr val="000000"/>
                </a:solidFill>
                <a:latin typeface="Calibri"/>
                <a:ea typeface="Calibri"/>
                <a:cs typeface="Calibri"/>
                <a:sym typeface="Calibri"/>
              </a:rPr>
              <a:t>When OSI was implemented by an organization in a different application, it </a:t>
            </a:r>
            <a:r>
              <a:rPr b="0" i="0" lang="en-US" sz="2800" u="none" cap="none" strike="noStrike">
                <a:solidFill>
                  <a:srgbClr val="FF0000"/>
                </a:solidFill>
                <a:latin typeface="Calibri"/>
                <a:ea typeface="Calibri"/>
                <a:cs typeface="Calibri"/>
                <a:sym typeface="Calibri"/>
              </a:rPr>
              <a:t>did not show a high enough level of performance</a:t>
            </a:r>
            <a:endParaRPr b="0" i="0" sz="2800" u="none" cap="none" strike="noStrike">
              <a:solidFill>
                <a:srgbClr val="FF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69" name="Google Shape;869;p1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4400"/>
              <a:buFont typeface="Calibri"/>
              <a:buNone/>
            </a:pPr>
            <a:r>
              <a:rPr b="1" lang="en-US">
                <a:solidFill>
                  <a:srgbClr val="FF0000"/>
                </a:solidFill>
              </a:rPr>
              <a:t>Physical Layer</a:t>
            </a:r>
            <a:endParaRPr/>
          </a:p>
        </p:txBody>
      </p:sp>
      <p:sp>
        <p:nvSpPr>
          <p:cNvPr id="875" name="Google Shape;875;p1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Major Functionality of PL</a:t>
            </a:r>
            <a:endParaRPr/>
          </a:p>
          <a:p>
            <a:pPr indent="-228600" lvl="1" marL="685800" rtl="0" algn="l">
              <a:lnSpc>
                <a:spcPct val="90000"/>
              </a:lnSpc>
              <a:spcBef>
                <a:spcPts val="500"/>
              </a:spcBef>
              <a:spcAft>
                <a:spcPts val="0"/>
              </a:spcAft>
              <a:buClr>
                <a:schemeClr val="dk1"/>
              </a:buClr>
              <a:buSzPts val="2400"/>
              <a:buChar char="•"/>
            </a:pPr>
            <a:r>
              <a:rPr lang="en-US"/>
              <a:t>to move data in the form of electromagnetic signals across a transmission medium</a:t>
            </a:r>
            <a:endParaRPr/>
          </a:p>
          <a:p>
            <a:pPr indent="-228600" lvl="1" marL="685800" rtl="0" algn="l">
              <a:lnSpc>
                <a:spcPct val="90000"/>
              </a:lnSpc>
              <a:spcBef>
                <a:spcPts val="500"/>
              </a:spcBef>
              <a:spcAft>
                <a:spcPts val="0"/>
              </a:spcAft>
              <a:buClr>
                <a:schemeClr val="dk1"/>
              </a:buClr>
              <a:buSzPts val="2400"/>
              <a:buChar char="•"/>
            </a:pPr>
            <a:r>
              <a:rPr lang="en-US"/>
              <a:t>Transmission media work by conducting energy along a physical path. For transmission, data needs to be changed to signals. </a:t>
            </a:r>
            <a:endParaRPr/>
          </a:p>
          <a:p>
            <a:pPr indent="0" lvl="0" marL="0" rtl="0" algn="l">
              <a:lnSpc>
                <a:spcPct val="90000"/>
              </a:lnSpc>
              <a:spcBef>
                <a:spcPts val="1000"/>
              </a:spcBef>
              <a:spcAft>
                <a:spcPts val="0"/>
              </a:spcAft>
              <a:buClr>
                <a:schemeClr val="dk1"/>
              </a:buClr>
              <a:buSzPts val="2800"/>
              <a:buNone/>
            </a:pPr>
            <a:r>
              <a:t/>
            </a:r>
            <a:endParaRPr/>
          </a:p>
        </p:txBody>
      </p:sp>
      <p:sp>
        <p:nvSpPr>
          <p:cNvPr id="876" name="Google Shape;876;p1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77" name="Google Shape;877;p1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4"/>
          <p:cNvSpPr txBox="1"/>
          <p:nvPr>
            <p:ph type="title"/>
          </p:nvPr>
        </p:nvSpPr>
        <p:spPr>
          <a:xfrm>
            <a:off x="1097280" y="286604"/>
            <a:ext cx="10058400" cy="130365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Advantages and Disadvantages</a:t>
            </a:r>
            <a:endParaRPr/>
          </a:p>
        </p:txBody>
      </p:sp>
      <p:sp>
        <p:nvSpPr>
          <p:cNvPr id="233" name="Google Shape;233;p3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sz="2800"/>
              <a:t>- </a:t>
            </a:r>
            <a:r>
              <a:rPr b="1" lang="en-US" sz="2800"/>
              <a:t>Advantages</a:t>
            </a:r>
            <a:endParaRPr/>
          </a:p>
          <a:p>
            <a:pPr indent="-228600" lvl="1" marL="685800" rtl="0" algn="l">
              <a:lnSpc>
                <a:spcPct val="90000"/>
              </a:lnSpc>
              <a:spcBef>
                <a:spcPts val="500"/>
              </a:spcBef>
              <a:spcAft>
                <a:spcPts val="0"/>
              </a:spcAft>
              <a:buClr>
                <a:schemeClr val="dk1"/>
              </a:buClr>
              <a:buSzPts val="2600"/>
              <a:buChar char="•"/>
            </a:pPr>
            <a:r>
              <a:rPr lang="en-US" sz="2600"/>
              <a:t>Sharing of Resources</a:t>
            </a:r>
            <a:endParaRPr/>
          </a:p>
          <a:p>
            <a:pPr indent="-228600" lvl="1" marL="685800" rtl="0" algn="l">
              <a:lnSpc>
                <a:spcPct val="90000"/>
              </a:lnSpc>
              <a:spcBef>
                <a:spcPts val="500"/>
              </a:spcBef>
              <a:spcAft>
                <a:spcPts val="0"/>
              </a:spcAft>
              <a:buClr>
                <a:schemeClr val="dk1"/>
              </a:buClr>
              <a:buSzPts val="2600"/>
              <a:buChar char="•"/>
            </a:pPr>
            <a:r>
              <a:rPr lang="en-US" sz="2600"/>
              <a:t>Easy resource management</a:t>
            </a:r>
            <a:endParaRPr/>
          </a:p>
          <a:p>
            <a:pPr indent="-228600" lvl="1" marL="685800" rtl="0" algn="l">
              <a:lnSpc>
                <a:spcPct val="90000"/>
              </a:lnSpc>
              <a:spcBef>
                <a:spcPts val="500"/>
              </a:spcBef>
              <a:spcAft>
                <a:spcPts val="0"/>
              </a:spcAft>
              <a:buClr>
                <a:schemeClr val="dk1"/>
              </a:buClr>
              <a:buSzPts val="2600"/>
              <a:buChar char="•"/>
            </a:pPr>
            <a:r>
              <a:rPr lang="en-US" sz="2600"/>
              <a:t>Increased performance </a:t>
            </a:r>
            <a:endParaRPr sz="2800"/>
          </a:p>
          <a:p>
            <a:pPr indent="-228600" lvl="0" marL="228600" rtl="0" algn="l">
              <a:lnSpc>
                <a:spcPct val="90000"/>
              </a:lnSpc>
              <a:spcBef>
                <a:spcPts val="1000"/>
              </a:spcBef>
              <a:spcAft>
                <a:spcPts val="0"/>
              </a:spcAft>
              <a:buClr>
                <a:schemeClr val="dk1"/>
              </a:buClr>
              <a:buSzPts val="2800"/>
              <a:buChar char="•"/>
            </a:pPr>
            <a:r>
              <a:rPr lang="en-US" sz="2800"/>
              <a:t>-</a:t>
            </a:r>
            <a:r>
              <a:rPr b="1" lang="en-US" sz="2800"/>
              <a:t> Disadvantages</a:t>
            </a:r>
            <a:endParaRPr/>
          </a:p>
          <a:p>
            <a:pPr indent="-228600" lvl="1" marL="685800" rtl="0" algn="l">
              <a:lnSpc>
                <a:spcPct val="90000"/>
              </a:lnSpc>
              <a:spcBef>
                <a:spcPts val="500"/>
              </a:spcBef>
              <a:spcAft>
                <a:spcPts val="0"/>
              </a:spcAft>
              <a:buClr>
                <a:schemeClr val="dk1"/>
              </a:buClr>
              <a:buSzPts val="2600"/>
              <a:buChar char="•"/>
            </a:pPr>
            <a:r>
              <a:rPr lang="en-US" sz="2600"/>
              <a:t>Security</a:t>
            </a:r>
            <a:endParaRPr/>
          </a:p>
          <a:p>
            <a:pPr indent="-228600" lvl="1" marL="685800" rtl="0" algn="l">
              <a:lnSpc>
                <a:spcPct val="90000"/>
              </a:lnSpc>
              <a:spcBef>
                <a:spcPts val="500"/>
              </a:spcBef>
              <a:spcAft>
                <a:spcPts val="0"/>
              </a:spcAft>
              <a:buClr>
                <a:schemeClr val="dk1"/>
              </a:buClr>
              <a:buSzPts val="2600"/>
              <a:buChar char="•"/>
            </a:pPr>
            <a:r>
              <a:rPr lang="en-US" sz="2600"/>
              <a:t>Hardware and software setup costs</a:t>
            </a:r>
            <a:endParaRPr/>
          </a:p>
          <a:p>
            <a:pPr indent="0" lvl="1" marL="201168" rtl="0" algn="l">
              <a:lnSpc>
                <a:spcPct val="90000"/>
              </a:lnSpc>
              <a:spcBef>
                <a:spcPts val="500"/>
              </a:spcBef>
              <a:spcAft>
                <a:spcPts val="0"/>
              </a:spcAft>
              <a:buClr>
                <a:schemeClr val="dk1"/>
              </a:buClr>
              <a:buSzPts val="2600"/>
              <a:buNone/>
            </a:pPr>
            <a:r>
              <a:t/>
            </a:r>
            <a:endParaRPr sz="2600"/>
          </a:p>
          <a:p>
            <a:pPr indent="-63500" lvl="1" marL="685800" rtl="0" algn="l">
              <a:lnSpc>
                <a:spcPct val="90000"/>
              </a:lnSpc>
              <a:spcBef>
                <a:spcPts val="500"/>
              </a:spcBef>
              <a:spcAft>
                <a:spcPts val="0"/>
              </a:spcAft>
              <a:buClr>
                <a:schemeClr val="dk1"/>
              </a:buClr>
              <a:buSzPts val="2600"/>
              <a:buNone/>
            </a:pPr>
            <a:r>
              <a:t/>
            </a:r>
            <a:endParaRPr sz="2600"/>
          </a:p>
        </p:txBody>
      </p:sp>
      <p:sp>
        <p:nvSpPr>
          <p:cNvPr id="234" name="Google Shape;234;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
        <p:nvSpPr>
          <p:cNvPr id="235" name="Google Shape;235;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83" name="Google Shape;883;p115"/>
          <p:cNvSpPr txBox="1"/>
          <p:nvPr/>
        </p:nvSpPr>
        <p:spPr>
          <a:xfrm>
            <a:off x="685800" y="404813"/>
            <a:ext cx="8278813" cy="720725"/>
          </a:xfrm>
          <a:prstGeom prst="rect">
            <a:avLst/>
          </a:prstGeom>
          <a:noFill/>
          <a:ln>
            <a:noFill/>
          </a:ln>
        </p:spPr>
        <p:txBody>
          <a:bodyPr anchorCtr="0" anchor="ctr" bIns="45700" lIns="91425" spcFirstLastPara="1" rIns="91425" wrap="square" tIns="45700">
            <a:normAutofit fontScale="70000" lnSpcReduction="20000"/>
          </a:bodyPr>
          <a:lstStyle/>
          <a:p>
            <a:pPr indent="0" lvl="0" marL="0" marR="0" rtl="0" algn="l">
              <a:lnSpc>
                <a:spcPct val="90000"/>
              </a:lnSpc>
              <a:spcBef>
                <a:spcPts val="0"/>
              </a:spcBef>
              <a:spcAft>
                <a:spcPts val="0"/>
              </a:spcAft>
              <a:buClr>
                <a:schemeClr val="dk1"/>
              </a:buClr>
              <a:buSzPct val="100000"/>
              <a:buFont typeface="Noto Sans Symbols"/>
              <a:buNone/>
            </a:pPr>
            <a:r>
              <a:rPr lang="en-US" sz="4400">
                <a:solidFill>
                  <a:schemeClr val="dk1"/>
                </a:solidFill>
                <a:latin typeface="Calibri"/>
                <a:ea typeface="Calibri"/>
                <a:cs typeface="Calibri"/>
                <a:sym typeface="Calibri"/>
              </a:rPr>
              <a:t>Figure 3.1 </a:t>
            </a:r>
            <a:r>
              <a:rPr lang="en-US" sz="4400">
                <a:solidFill>
                  <a:srgbClr val="3366FF"/>
                </a:solidFill>
                <a:latin typeface="Calibri"/>
                <a:ea typeface="Calibri"/>
                <a:cs typeface="Calibri"/>
                <a:sym typeface="Calibri"/>
              </a:rPr>
              <a:t>Communication at the Physical Layer</a:t>
            </a:r>
            <a:endParaRPr/>
          </a:p>
        </p:txBody>
      </p:sp>
      <p:pic>
        <p:nvPicPr>
          <p:cNvPr id="884" name="Google Shape;884;p115"/>
          <p:cNvPicPr preferRelativeResize="0"/>
          <p:nvPr/>
        </p:nvPicPr>
        <p:blipFill rotWithShape="1">
          <a:blip r:embed="rId3">
            <a:alphaModFix/>
          </a:blip>
          <a:srcRect b="10802" l="31888" r="29526" t="14999"/>
          <a:stretch/>
        </p:blipFill>
        <p:spPr>
          <a:xfrm>
            <a:off x="1202636" y="913666"/>
            <a:ext cx="8567254" cy="5944334"/>
          </a:xfrm>
          <a:prstGeom prst="rect">
            <a:avLst/>
          </a:prstGeom>
          <a:noFill/>
          <a:ln>
            <a:noFill/>
          </a:ln>
        </p:spPr>
      </p:pic>
      <p:sp>
        <p:nvSpPr>
          <p:cNvPr id="885" name="Google Shape;885;p1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4400"/>
              <a:buFont typeface="Calibri"/>
              <a:buNone/>
            </a:pPr>
            <a:r>
              <a:rPr i="0" lang="en-US" sz="4400">
                <a:solidFill>
                  <a:srgbClr val="FF0000"/>
                </a:solidFill>
                <a:latin typeface="Calibri"/>
                <a:ea typeface="Calibri"/>
                <a:cs typeface="Calibri"/>
                <a:sym typeface="Calibri"/>
              </a:rPr>
              <a:t>ANALOG AND DIGITAL</a:t>
            </a:r>
            <a:endParaRPr>
              <a:solidFill>
                <a:srgbClr val="FF0000"/>
              </a:solidFill>
              <a:latin typeface="Calibri"/>
              <a:ea typeface="Calibri"/>
              <a:cs typeface="Calibri"/>
              <a:sym typeface="Calibri"/>
            </a:endParaRPr>
          </a:p>
        </p:txBody>
      </p:sp>
      <p:sp>
        <p:nvSpPr>
          <p:cNvPr id="891" name="Google Shape;891;p1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FF0000"/>
              </a:buClr>
              <a:buSzPts val="2800"/>
              <a:buChar char="•"/>
            </a:pPr>
            <a:r>
              <a:rPr lang="en-US">
                <a:solidFill>
                  <a:srgbClr val="FF0000"/>
                </a:solidFill>
              </a:rPr>
              <a:t>Data </a:t>
            </a:r>
            <a:endParaRPr/>
          </a:p>
          <a:p>
            <a:pPr indent="-228600" lvl="1" marL="685800" rtl="0" algn="l">
              <a:lnSpc>
                <a:spcPct val="90000"/>
              </a:lnSpc>
              <a:spcBef>
                <a:spcPts val="500"/>
              </a:spcBef>
              <a:spcAft>
                <a:spcPts val="0"/>
              </a:spcAft>
              <a:buClr>
                <a:schemeClr val="dk1"/>
              </a:buClr>
              <a:buSzPts val="2400"/>
              <a:buChar char="•"/>
            </a:pPr>
            <a:r>
              <a:rPr lang="en-US"/>
              <a:t>Can be analog or digital. </a:t>
            </a:r>
            <a:endParaRPr/>
          </a:p>
          <a:p>
            <a:pPr indent="-228600" lvl="1" marL="685800" rtl="0" algn="l">
              <a:lnSpc>
                <a:spcPct val="90000"/>
              </a:lnSpc>
              <a:spcBef>
                <a:spcPts val="500"/>
              </a:spcBef>
              <a:spcAft>
                <a:spcPts val="0"/>
              </a:spcAft>
              <a:buClr>
                <a:schemeClr val="dk1"/>
              </a:buClr>
              <a:buSzPts val="2400"/>
              <a:buChar char="•"/>
            </a:pPr>
            <a:r>
              <a:rPr lang="en-US"/>
              <a:t>Analog data are continuous and take continuous values.</a:t>
            </a:r>
            <a:endParaRPr/>
          </a:p>
          <a:p>
            <a:pPr indent="-228600" lvl="1" marL="685800" rtl="0" algn="l">
              <a:lnSpc>
                <a:spcPct val="90000"/>
              </a:lnSpc>
              <a:spcBef>
                <a:spcPts val="500"/>
              </a:spcBef>
              <a:spcAft>
                <a:spcPts val="0"/>
              </a:spcAft>
              <a:buClr>
                <a:schemeClr val="dk1"/>
              </a:buClr>
              <a:buSzPts val="2400"/>
              <a:buChar char="•"/>
            </a:pPr>
            <a:r>
              <a:rPr lang="en-US"/>
              <a:t>Digital data have discrete states and take discrete values.</a:t>
            </a:r>
            <a:endParaRPr/>
          </a:p>
          <a:p>
            <a:pPr indent="0" lvl="1" marL="457200" rtl="0" algn="l">
              <a:lnSpc>
                <a:spcPct val="90000"/>
              </a:lnSpc>
              <a:spcBef>
                <a:spcPts val="500"/>
              </a:spcBef>
              <a:spcAft>
                <a:spcPts val="0"/>
              </a:spcAft>
              <a:buClr>
                <a:schemeClr val="dk1"/>
              </a:buClr>
              <a:buSzPts val="2400"/>
              <a:buNone/>
            </a:pPr>
            <a:r>
              <a:t/>
            </a:r>
            <a:endParaRPr/>
          </a:p>
          <a:p>
            <a:pPr indent="-228600" lvl="0" marL="228600" rtl="0" algn="just">
              <a:lnSpc>
                <a:spcPct val="90000"/>
              </a:lnSpc>
              <a:spcBef>
                <a:spcPts val="0"/>
              </a:spcBef>
              <a:spcAft>
                <a:spcPts val="0"/>
              </a:spcAft>
              <a:buClr>
                <a:srgbClr val="FF0000"/>
              </a:buClr>
              <a:buSzPts val="2800"/>
              <a:buFont typeface="Calibri"/>
              <a:buChar char="•"/>
            </a:pPr>
            <a:r>
              <a:rPr lang="en-US">
                <a:solidFill>
                  <a:srgbClr val="FF0000"/>
                </a:solidFill>
              </a:rPr>
              <a:t>Signals </a:t>
            </a:r>
            <a:endParaRPr/>
          </a:p>
          <a:p>
            <a:pPr indent="-228600" lvl="1" marL="685800" rtl="0" algn="just">
              <a:lnSpc>
                <a:spcPct val="90000"/>
              </a:lnSpc>
              <a:spcBef>
                <a:spcPts val="0"/>
              </a:spcBef>
              <a:spcAft>
                <a:spcPts val="0"/>
              </a:spcAft>
              <a:buClr>
                <a:schemeClr val="dk1"/>
              </a:buClr>
              <a:buSzPts val="2400"/>
              <a:buFont typeface="Calibri"/>
              <a:buChar char="•"/>
            </a:pPr>
            <a:r>
              <a:rPr lang="en-US"/>
              <a:t>Can be analog or digital.</a:t>
            </a:r>
            <a:endParaRPr/>
          </a:p>
          <a:p>
            <a:pPr indent="-228600" lvl="1" marL="685800" rtl="0" algn="just">
              <a:lnSpc>
                <a:spcPct val="90000"/>
              </a:lnSpc>
              <a:spcBef>
                <a:spcPts val="0"/>
              </a:spcBef>
              <a:spcAft>
                <a:spcPts val="0"/>
              </a:spcAft>
              <a:buClr>
                <a:schemeClr val="dk1"/>
              </a:buClr>
              <a:buSzPts val="2400"/>
              <a:buFont typeface="Calibri"/>
              <a:buChar char="•"/>
            </a:pPr>
            <a:r>
              <a:rPr lang="en-US"/>
              <a:t>Analog signals can have an infinite number of values in a range.</a:t>
            </a:r>
            <a:endParaRPr/>
          </a:p>
          <a:p>
            <a:pPr indent="-228600" lvl="1" marL="685800" rtl="0" algn="l">
              <a:lnSpc>
                <a:spcPct val="90000"/>
              </a:lnSpc>
              <a:spcBef>
                <a:spcPts val="0"/>
              </a:spcBef>
              <a:spcAft>
                <a:spcPts val="0"/>
              </a:spcAft>
              <a:buClr>
                <a:schemeClr val="dk1"/>
              </a:buClr>
              <a:buSzPts val="2400"/>
              <a:buFont typeface="Calibri"/>
              <a:buChar char="•"/>
            </a:pPr>
            <a:r>
              <a:rPr lang="en-US"/>
              <a:t>Digital signals can have only a limited number of values.</a:t>
            </a:r>
            <a:endParaRPr/>
          </a:p>
          <a:p>
            <a:pPr indent="-50800" lvl="0" marL="228600" rtl="0" algn="l">
              <a:lnSpc>
                <a:spcPct val="90000"/>
              </a:lnSpc>
              <a:spcBef>
                <a:spcPts val="1000"/>
              </a:spcBef>
              <a:spcAft>
                <a:spcPts val="0"/>
              </a:spcAft>
              <a:buClr>
                <a:schemeClr val="dk1"/>
              </a:buClr>
              <a:buSzPts val="2800"/>
              <a:buNone/>
            </a:pPr>
            <a:r>
              <a:t/>
            </a:r>
            <a:endParaRPr/>
          </a:p>
        </p:txBody>
      </p:sp>
      <p:sp>
        <p:nvSpPr>
          <p:cNvPr id="892" name="Google Shape;892;p1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93" name="Google Shape;893;p1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1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899" name="Google Shape;899;p1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00" name="Google Shape;900;p117"/>
          <p:cNvSpPr txBox="1"/>
          <p:nvPr>
            <p:ph idx="1" type="body"/>
          </p:nvPr>
        </p:nvSpPr>
        <p:spPr>
          <a:xfrm>
            <a:off x="838200" y="1825625"/>
            <a:ext cx="5804794" cy="978729"/>
          </a:xfrm>
          <a:prstGeom prst="rect">
            <a:avLst/>
          </a:prstGeom>
          <a:noFill/>
          <a:ln>
            <a:noFill/>
          </a:ln>
        </p:spPr>
        <p:txBody>
          <a:bodyPr anchorCtr="0" anchor="t" bIns="45700" lIns="91425" spcFirstLastPara="1" rIns="91425" wrap="square" tIns="45700">
            <a:spAutoFit/>
          </a:bodyPr>
          <a:lstStyle/>
          <a:p>
            <a:pPr indent="-228600" lvl="0" marL="228600" marR="0" rtl="0" algn="l">
              <a:lnSpc>
                <a:spcPct val="90000"/>
              </a:lnSpc>
              <a:spcBef>
                <a:spcPts val="0"/>
              </a:spcBef>
              <a:spcAft>
                <a:spcPts val="0"/>
              </a:spcAft>
              <a:buClr>
                <a:schemeClr val="folHlink"/>
              </a:buClr>
              <a:buSzPts val="2400"/>
              <a:buFont typeface="Noto Sans Symbols"/>
              <a:buNone/>
            </a:pPr>
            <a:r>
              <a:rPr b="0" i="0" lang="en-US" sz="2400" u="none" cap="none" strike="noStrike">
                <a:solidFill>
                  <a:schemeClr val="folHlink"/>
                </a:solidFill>
                <a:latin typeface="Times New Roman"/>
                <a:ea typeface="Times New Roman"/>
                <a:cs typeface="Times New Roman"/>
                <a:sym typeface="Times New Roman"/>
              </a:rPr>
              <a:t>Figure 3.1  </a:t>
            </a:r>
            <a:r>
              <a:rPr b="0" i="0" lang="en-US" sz="2000" u="none" cap="none" strike="noStrike">
                <a:solidFill>
                  <a:schemeClr val="dk1"/>
                </a:solidFill>
                <a:latin typeface="Times New Roman"/>
                <a:ea typeface="Times New Roman"/>
                <a:cs typeface="Times New Roman"/>
                <a:sym typeface="Times New Roman"/>
              </a:rPr>
              <a:t>Comparison of analog and digital signals</a:t>
            </a:r>
            <a:endParaRPr/>
          </a:p>
          <a:p>
            <a:pPr indent="-228600" lvl="0" marL="228600" marR="0" rtl="0" algn="l">
              <a:lnSpc>
                <a:spcPct val="90000"/>
              </a:lnSpc>
              <a:spcBef>
                <a:spcPts val="0"/>
              </a:spcBef>
              <a:spcAft>
                <a:spcPts val="0"/>
              </a:spcAft>
              <a:buClr>
                <a:schemeClr val="dk1"/>
              </a:buClr>
              <a:buSzPts val="2000"/>
              <a:buFont typeface="Noto Sans Symbols"/>
              <a:buNone/>
            </a:pPr>
            <a:r>
              <a:t/>
            </a:r>
            <a:endParaRPr b="0" i="0" sz="2000" u="none" cap="none" strike="noStrike">
              <a:solidFill>
                <a:schemeClr val="dk1"/>
              </a:solidFill>
              <a:latin typeface="Times New Roman"/>
              <a:ea typeface="Times New Roman"/>
              <a:cs typeface="Times New Roman"/>
              <a:sym typeface="Times New Roman"/>
            </a:endParaRPr>
          </a:p>
          <a:p>
            <a:pPr indent="-228600" lvl="0" marL="228600" marR="0" rtl="0" algn="l">
              <a:lnSpc>
                <a:spcPct val="90000"/>
              </a:lnSpc>
              <a:spcBef>
                <a:spcPts val="0"/>
              </a:spcBef>
              <a:spcAft>
                <a:spcPts val="0"/>
              </a:spcAft>
              <a:buClr>
                <a:schemeClr val="dk1"/>
              </a:buClr>
              <a:buSzPts val="2000"/>
              <a:buFont typeface="Noto Sans Symbols"/>
              <a:buNone/>
            </a:pPr>
            <a:r>
              <a:t/>
            </a:r>
            <a:endParaRPr b="0" i="0" sz="2000" u="none" cap="none" strike="noStrike">
              <a:solidFill>
                <a:schemeClr val="dk1"/>
              </a:solidFill>
              <a:latin typeface="Times New Roman"/>
              <a:ea typeface="Times New Roman"/>
              <a:cs typeface="Times New Roman"/>
              <a:sym typeface="Times New Roman"/>
            </a:endParaRPr>
          </a:p>
        </p:txBody>
      </p:sp>
      <p:pic>
        <p:nvPicPr>
          <p:cNvPr id="901" name="Google Shape;901;p117"/>
          <p:cNvPicPr preferRelativeResize="0"/>
          <p:nvPr/>
        </p:nvPicPr>
        <p:blipFill rotWithShape="1">
          <a:blip r:embed="rId3">
            <a:alphaModFix/>
          </a:blip>
          <a:srcRect b="0" l="0" r="0" t="0"/>
          <a:stretch/>
        </p:blipFill>
        <p:spPr>
          <a:xfrm>
            <a:off x="1831975" y="2804354"/>
            <a:ext cx="8528050" cy="2868612"/>
          </a:xfrm>
          <a:prstGeom prst="rect">
            <a:avLst/>
          </a:prstGeom>
          <a:noFill/>
          <a:ln>
            <a:noFill/>
          </a:ln>
        </p:spPr>
      </p:pic>
      <p:sp>
        <p:nvSpPr>
          <p:cNvPr id="902" name="Google Shape;902;p1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4400"/>
              <a:buFont typeface="Calibri"/>
              <a:buNone/>
            </a:pPr>
            <a:r>
              <a:rPr b="1" lang="en-US" sz="4400">
                <a:solidFill>
                  <a:srgbClr val="FF0000"/>
                </a:solidFill>
              </a:rPr>
              <a:t>Periodic and Nonperiodic</a:t>
            </a:r>
            <a:endParaRPr b="1">
              <a:solidFill>
                <a:srgbClr val="FF0000"/>
              </a:solidFill>
            </a:endParaRPr>
          </a:p>
        </p:txBody>
      </p:sp>
      <p:sp>
        <p:nvSpPr>
          <p:cNvPr id="908" name="Google Shape;908;p11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Font typeface="Arial"/>
              <a:buChar char="•"/>
            </a:pPr>
            <a:r>
              <a:rPr b="0" i="0" lang="en-US" sz="2800"/>
              <a:t>A </a:t>
            </a:r>
            <a:r>
              <a:rPr b="0" i="0" lang="en-US" sz="2800">
                <a:solidFill>
                  <a:srgbClr val="FF0000"/>
                </a:solidFill>
              </a:rPr>
              <a:t>periodic signal </a:t>
            </a:r>
            <a:r>
              <a:rPr b="0" i="0" lang="en-US" sz="2800"/>
              <a:t>completes a pattern within a measurable time frame, called a period, and repeats that pattern over subsequent identical </a:t>
            </a:r>
            <a:r>
              <a:rPr b="0" i="0" lang="en-US" sz="2800">
                <a:solidFill>
                  <a:srgbClr val="FF0000"/>
                </a:solidFill>
              </a:rPr>
              <a:t>periods</a:t>
            </a:r>
            <a:r>
              <a:rPr b="0" i="0" lang="en-US" sz="2800"/>
              <a:t>. </a:t>
            </a:r>
            <a:endParaRPr/>
          </a:p>
          <a:p>
            <a:pPr indent="0" lvl="0" marL="0" rtl="0" algn="just">
              <a:lnSpc>
                <a:spcPct val="90000"/>
              </a:lnSpc>
              <a:spcBef>
                <a:spcPts val="0"/>
              </a:spcBef>
              <a:spcAft>
                <a:spcPts val="0"/>
              </a:spcAft>
              <a:buClr>
                <a:schemeClr val="dk1"/>
              </a:buClr>
              <a:buSzPts val="2800"/>
              <a:buNone/>
            </a:pPr>
            <a:r>
              <a:t/>
            </a:r>
            <a:endParaRPr b="0" i="0" sz="2800"/>
          </a:p>
          <a:p>
            <a:pPr indent="-228600" lvl="0" marL="228600" rtl="0" algn="just">
              <a:lnSpc>
                <a:spcPct val="90000"/>
              </a:lnSpc>
              <a:spcBef>
                <a:spcPts val="0"/>
              </a:spcBef>
              <a:spcAft>
                <a:spcPts val="0"/>
              </a:spcAft>
              <a:buClr>
                <a:schemeClr val="dk1"/>
              </a:buClr>
              <a:buSzPts val="2800"/>
              <a:buFont typeface="Arial"/>
              <a:buChar char="•"/>
            </a:pPr>
            <a:r>
              <a:rPr b="0" i="0" lang="en-US" sz="2800"/>
              <a:t>The completion of one full pattern is called a </a:t>
            </a:r>
            <a:r>
              <a:rPr b="0" i="0" lang="en-US" sz="2800">
                <a:solidFill>
                  <a:srgbClr val="FF0000"/>
                </a:solidFill>
              </a:rPr>
              <a:t>cycle</a:t>
            </a:r>
            <a:r>
              <a:rPr b="0" i="0" lang="en-US" sz="2800"/>
              <a:t>.</a:t>
            </a:r>
            <a:endParaRPr/>
          </a:p>
          <a:p>
            <a:pPr indent="0" lvl="0" marL="0" rtl="0" algn="just">
              <a:lnSpc>
                <a:spcPct val="90000"/>
              </a:lnSpc>
              <a:spcBef>
                <a:spcPts val="0"/>
              </a:spcBef>
              <a:spcAft>
                <a:spcPts val="0"/>
              </a:spcAft>
              <a:buClr>
                <a:schemeClr val="dk1"/>
              </a:buClr>
              <a:buSzPts val="2800"/>
              <a:buNone/>
            </a:pPr>
            <a:r>
              <a:rPr b="0" i="0" lang="en-US" sz="2800"/>
              <a:t> </a:t>
            </a:r>
            <a:endParaRPr/>
          </a:p>
          <a:p>
            <a:pPr indent="-228600" lvl="0" marL="228600" rtl="0" algn="just">
              <a:lnSpc>
                <a:spcPct val="90000"/>
              </a:lnSpc>
              <a:spcBef>
                <a:spcPts val="0"/>
              </a:spcBef>
              <a:spcAft>
                <a:spcPts val="0"/>
              </a:spcAft>
              <a:buClr>
                <a:schemeClr val="dk1"/>
              </a:buClr>
              <a:buSzPts val="2800"/>
              <a:buFont typeface="Arial"/>
              <a:buChar char="•"/>
            </a:pPr>
            <a:r>
              <a:rPr b="0" i="0" lang="en-US" sz="2800"/>
              <a:t>A </a:t>
            </a:r>
            <a:r>
              <a:rPr b="0" i="0" lang="en-US" sz="2800">
                <a:solidFill>
                  <a:srgbClr val="FF0000"/>
                </a:solidFill>
              </a:rPr>
              <a:t>nonperiodic signal </a:t>
            </a:r>
            <a:r>
              <a:rPr b="0" i="0" lang="en-US" sz="2800"/>
              <a:t>changes without exhibiting a pattern or cycle that repeats over time</a:t>
            </a:r>
            <a:endParaRPr b="0" i="0" sz="2800"/>
          </a:p>
          <a:p>
            <a:pPr indent="-50800" lvl="0" marL="228600" rtl="0" algn="l">
              <a:lnSpc>
                <a:spcPct val="90000"/>
              </a:lnSpc>
              <a:spcBef>
                <a:spcPts val="1000"/>
              </a:spcBef>
              <a:spcAft>
                <a:spcPts val="0"/>
              </a:spcAft>
              <a:buClr>
                <a:schemeClr val="dk1"/>
              </a:buClr>
              <a:buSzPts val="2800"/>
              <a:buNone/>
            </a:pPr>
            <a:r>
              <a:t/>
            </a:r>
            <a:endParaRPr/>
          </a:p>
        </p:txBody>
      </p:sp>
      <p:sp>
        <p:nvSpPr>
          <p:cNvPr id="909" name="Google Shape;909;p1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10" name="Google Shape;910;p1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119"/>
          <p:cNvSpPr txBox="1"/>
          <p:nvPr>
            <p:ph type="title"/>
          </p:nvPr>
        </p:nvSpPr>
        <p:spPr>
          <a:xfrm>
            <a:off x="742507" y="238698"/>
            <a:ext cx="10515600" cy="69696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Periodic Analog signal</a:t>
            </a:r>
            <a:endParaRPr b="1"/>
          </a:p>
        </p:txBody>
      </p:sp>
      <p:pic>
        <p:nvPicPr>
          <p:cNvPr id="916" name="Google Shape;916;p119"/>
          <p:cNvPicPr preferRelativeResize="0"/>
          <p:nvPr>
            <p:ph idx="1" type="body"/>
          </p:nvPr>
        </p:nvPicPr>
        <p:blipFill rotWithShape="1">
          <a:blip r:embed="rId3">
            <a:alphaModFix/>
          </a:blip>
          <a:srcRect b="18154" l="31584" r="23961" t="40045"/>
          <a:stretch/>
        </p:blipFill>
        <p:spPr>
          <a:xfrm>
            <a:off x="1499192" y="1377759"/>
            <a:ext cx="9303318" cy="4920543"/>
          </a:xfrm>
          <a:prstGeom prst="rect">
            <a:avLst/>
          </a:prstGeom>
          <a:noFill/>
          <a:ln>
            <a:noFill/>
          </a:ln>
        </p:spPr>
      </p:pic>
      <p:sp>
        <p:nvSpPr>
          <p:cNvPr id="917" name="Google Shape;917;p1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918" name="Google Shape;918;p1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924" name="Google Shape;924;p120"/>
          <p:cNvPicPr preferRelativeResize="0"/>
          <p:nvPr/>
        </p:nvPicPr>
        <p:blipFill rotWithShape="1">
          <a:blip r:embed="rId3">
            <a:alphaModFix/>
          </a:blip>
          <a:srcRect b="31159" l="29185" r="23613" t="38550"/>
          <a:stretch/>
        </p:blipFill>
        <p:spPr>
          <a:xfrm>
            <a:off x="0" y="712380"/>
            <a:ext cx="12045473" cy="5909783"/>
          </a:xfrm>
          <a:prstGeom prst="rect">
            <a:avLst/>
          </a:prstGeom>
          <a:noFill/>
          <a:ln>
            <a:noFill/>
          </a:ln>
        </p:spPr>
      </p:pic>
      <p:sp>
        <p:nvSpPr>
          <p:cNvPr id="925" name="Google Shape;925;p1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pic>
        <p:nvPicPr>
          <p:cNvPr id="930" name="Google Shape;930;p121"/>
          <p:cNvPicPr preferRelativeResize="0"/>
          <p:nvPr>
            <p:ph idx="1" type="body"/>
          </p:nvPr>
        </p:nvPicPr>
        <p:blipFill rotWithShape="1">
          <a:blip r:embed="rId3">
            <a:alphaModFix/>
          </a:blip>
          <a:srcRect b="9702" l="30941" r="22418" t="32279"/>
          <a:stretch/>
        </p:blipFill>
        <p:spPr>
          <a:xfrm>
            <a:off x="1981199" y="475943"/>
            <a:ext cx="9120809" cy="6382057"/>
          </a:xfrm>
          <a:prstGeom prst="rect">
            <a:avLst/>
          </a:prstGeom>
          <a:noFill/>
          <a:ln>
            <a:noFill/>
          </a:ln>
        </p:spPr>
      </p:pic>
      <p:sp>
        <p:nvSpPr>
          <p:cNvPr id="931" name="Google Shape;931;p1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32" name="Google Shape;932;p1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122"/>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chemeClr val="lt2"/>
                </a:solidFill>
                <a:latin typeface="Arial"/>
                <a:ea typeface="Arial"/>
                <a:cs typeface="Arial"/>
                <a:sym typeface="Arial"/>
              </a:rPr>
              <a:t>4.</a:t>
            </a:r>
            <a:fld id="{00000000-1234-1234-1234-123412341234}" type="slidenum">
              <a:rPr lang="en-US" sz="2000">
                <a:solidFill>
                  <a:schemeClr val="lt2"/>
                </a:solidFill>
                <a:latin typeface="Arial"/>
                <a:ea typeface="Arial"/>
                <a:cs typeface="Arial"/>
                <a:sym typeface="Arial"/>
              </a:rPr>
              <a:t>‹#›</a:t>
            </a:fld>
            <a:endParaRPr sz="2000">
              <a:solidFill>
                <a:schemeClr val="lt2"/>
              </a:solidFill>
              <a:latin typeface="Arial"/>
              <a:ea typeface="Arial"/>
              <a:cs typeface="Arial"/>
              <a:sym typeface="Arial"/>
            </a:endParaRPr>
          </a:p>
        </p:txBody>
      </p:sp>
      <p:sp>
        <p:nvSpPr>
          <p:cNvPr id="939" name="Google Shape;939;p122"/>
          <p:cNvSpPr txBox="1"/>
          <p:nvPr>
            <p:ph type="title"/>
          </p:nvPr>
        </p:nvSpPr>
        <p:spPr>
          <a:xfrm>
            <a:off x="1098698" y="161182"/>
            <a:ext cx="9994604" cy="129540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b="1" lang="en-US">
                <a:latin typeface="Calibri"/>
                <a:ea typeface="Calibri"/>
                <a:cs typeface="Calibri"/>
                <a:sym typeface="Calibri"/>
              </a:rPr>
              <a:t>Relationship between data Element and signal Element</a:t>
            </a:r>
            <a:endParaRPr/>
          </a:p>
        </p:txBody>
      </p:sp>
      <p:sp>
        <p:nvSpPr>
          <p:cNvPr id="940" name="Google Shape;940;p122"/>
          <p:cNvSpPr txBox="1"/>
          <p:nvPr>
            <p:ph idx="1" type="body"/>
          </p:nvPr>
        </p:nvSpPr>
        <p:spPr>
          <a:xfrm>
            <a:off x="1222744" y="1456582"/>
            <a:ext cx="4647831" cy="4564806"/>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3600"/>
              <a:buChar char="•"/>
            </a:pPr>
            <a:r>
              <a:rPr lang="en-US" sz="3600"/>
              <a:t>A data Element is the </a:t>
            </a:r>
            <a:r>
              <a:rPr lang="en-US" sz="3600">
                <a:solidFill>
                  <a:srgbClr val="FF0000"/>
                </a:solidFill>
              </a:rPr>
              <a:t>smallest entity </a:t>
            </a:r>
            <a:r>
              <a:rPr lang="en-US" sz="3600"/>
              <a:t>that can represent a piece of information.</a:t>
            </a:r>
            <a:endParaRPr/>
          </a:p>
          <a:p>
            <a:pPr indent="-228600" lvl="0" marL="228600" rtl="0" algn="just">
              <a:lnSpc>
                <a:spcPct val="90000"/>
              </a:lnSpc>
              <a:spcBef>
                <a:spcPts val="1000"/>
              </a:spcBef>
              <a:spcAft>
                <a:spcPts val="0"/>
              </a:spcAft>
              <a:buClr>
                <a:schemeClr val="dk1"/>
              </a:buClr>
              <a:buSzPts val="3600"/>
              <a:buChar char="•"/>
            </a:pPr>
            <a:r>
              <a:rPr lang="en-US" sz="3600"/>
              <a:t>A data element is the </a:t>
            </a:r>
            <a:r>
              <a:rPr lang="en-US" sz="3600">
                <a:solidFill>
                  <a:srgbClr val="FF0000"/>
                </a:solidFill>
              </a:rPr>
              <a:t>bit.</a:t>
            </a:r>
            <a:endParaRPr/>
          </a:p>
          <a:p>
            <a:pPr indent="-228600" lvl="0" marL="228600" rtl="0" algn="just">
              <a:lnSpc>
                <a:spcPct val="90000"/>
              </a:lnSpc>
              <a:spcBef>
                <a:spcPts val="1000"/>
              </a:spcBef>
              <a:spcAft>
                <a:spcPts val="0"/>
              </a:spcAft>
              <a:buClr>
                <a:schemeClr val="dk1"/>
              </a:buClr>
              <a:buSzPts val="3600"/>
              <a:buChar char="•"/>
            </a:pPr>
            <a:r>
              <a:rPr lang="en-US" sz="3600"/>
              <a:t>Data elements </a:t>
            </a:r>
            <a:r>
              <a:rPr lang="en-US" sz="3600">
                <a:solidFill>
                  <a:srgbClr val="FF0000"/>
                </a:solidFill>
              </a:rPr>
              <a:t>are being carried</a:t>
            </a:r>
            <a:endParaRPr/>
          </a:p>
        </p:txBody>
      </p:sp>
      <p:sp>
        <p:nvSpPr>
          <p:cNvPr id="941" name="Google Shape;941;p122"/>
          <p:cNvSpPr txBox="1"/>
          <p:nvPr/>
        </p:nvSpPr>
        <p:spPr>
          <a:xfrm>
            <a:off x="6198191" y="1456582"/>
            <a:ext cx="5221176" cy="4191917"/>
          </a:xfrm>
          <a:prstGeom prst="rect">
            <a:avLst/>
          </a:prstGeom>
          <a:noFill/>
          <a:ln>
            <a:noFill/>
          </a:ln>
        </p:spPr>
        <p:txBody>
          <a:bodyPr anchorCtr="0" anchor="t" bIns="45700" lIns="91425" spcFirstLastPara="1" rIns="91425" wrap="square" tIns="45700">
            <a:spAutoFit/>
          </a:bodyPr>
          <a:lstStyle/>
          <a:p>
            <a:pPr indent="-571500" lvl="0" marL="571500" marR="0" rtl="0" algn="just">
              <a:spcBef>
                <a:spcPts val="0"/>
              </a:spcBef>
              <a:spcAft>
                <a:spcPts val="0"/>
              </a:spcAft>
              <a:buClr>
                <a:schemeClr val="folHlink"/>
              </a:buClr>
              <a:buSzPts val="3240"/>
              <a:buFont typeface="Arial"/>
              <a:buChar char="•"/>
            </a:pPr>
            <a:r>
              <a:rPr baseline="-25000" lang="en-US" sz="5400">
                <a:solidFill>
                  <a:schemeClr val="dk1"/>
                </a:solidFill>
                <a:latin typeface="Calibri"/>
                <a:ea typeface="Calibri"/>
                <a:cs typeface="Calibri"/>
                <a:sym typeface="Calibri"/>
              </a:rPr>
              <a:t>Signal element is shortest unit (time wise) of a digital signal</a:t>
            </a:r>
            <a:endParaRPr/>
          </a:p>
          <a:p>
            <a:pPr indent="-571500" lvl="0" marL="571500" marR="0" rtl="0" algn="just">
              <a:spcBef>
                <a:spcPts val="1080"/>
              </a:spcBef>
              <a:spcAft>
                <a:spcPts val="0"/>
              </a:spcAft>
              <a:buClr>
                <a:schemeClr val="folHlink"/>
              </a:buClr>
              <a:buSzPts val="3240"/>
              <a:buFont typeface="Arial"/>
              <a:buChar char="•"/>
            </a:pPr>
            <a:r>
              <a:rPr baseline="-25000" lang="en-US" sz="5400">
                <a:solidFill>
                  <a:schemeClr val="dk1"/>
                </a:solidFill>
                <a:latin typeface="Calibri"/>
                <a:ea typeface="Calibri"/>
                <a:cs typeface="Calibri"/>
                <a:sym typeface="Calibri"/>
              </a:rPr>
              <a:t>A Signal elements </a:t>
            </a:r>
            <a:r>
              <a:rPr baseline="-25000" lang="en-US" sz="5400">
                <a:solidFill>
                  <a:srgbClr val="FF0000"/>
                </a:solidFill>
                <a:latin typeface="Calibri"/>
                <a:ea typeface="Calibri"/>
                <a:cs typeface="Calibri"/>
                <a:sym typeface="Calibri"/>
              </a:rPr>
              <a:t>carries data elements</a:t>
            </a:r>
            <a:endParaRPr/>
          </a:p>
          <a:p>
            <a:pPr indent="-571500" lvl="0" marL="571500" marR="0" rtl="0" algn="just">
              <a:spcBef>
                <a:spcPts val="1080"/>
              </a:spcBef>
              <a:spcAft>
                <a:spcPts val="0"/>
              </a:spcAft>
              <a:buClr>
                <a:schemeClr val="folHlink"/>
              </a:buClr>
              <a:buSzPts val="3240"/>
              <a:buFont typeface="Arial"/>
              <a:buChar char="•"/>
            </a:pPr>
            <a:r>
              <a:rPr baseline="-25000" lang="en-US" sz="5400">
                <a:solidFill>
                  <a:schemeClr val="dk1"/>
                </a:solidFill>
                <a:latin typeface="Calibri"/>
                <a:ea typeface="Calibri"/>
                <a:cs typeface="Calibri"/>
                <a:sym typeface="Calibri"/>
              </a:rPr>
              <a:t>Signal elements are </a:t>
            </a:r>
            <a:r>
              <a:rPr baseline="-25000" lang="en-US" sz="5400">
                <a:solidFill>
                  <a:srgbClr val="FF0000"/>
                </a:solidFill>
                <a:latin typeface="Calibri"/>
                <a:ea typeface="Calibri"/>
                <a:cs typeface="Calibri"/>
                <a:sym typeface="Calibri"/>
              </a:rPr>
              <a:t>the carriers </a:t>
            </a:r>
            <a:endParaRPr/>
          </a:p>
        </p:txBody>
      </p:sp>
      <p:sp>
        <p:nvSpPr>
          <p:cNvPr id="942" name="Google Shape;942;p1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123"/>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chemeClr val="lt2"/>
                </a:solidFill>
                <a:latin typeface="Arial"/>
                <a:ea typeface="Arial"/>
                <a:cs typeface="Arial"/>
                <a:sym typeface="Arial"/>
              </a:rPr>
              <a:t>4.</a:t>
            </a:r>
            <a:fld id="{00000000-1234-1234-1234-123412341234}" type="slidenum">
              <a:rPr lang="en-US" sz="2000">
                <a:solidFill>
                  <a:schemeClr val="lt2"/>
                </a:solidFill>
                <a:latin typeface="Arial"/>
                <a:ea typeface="Arial"/>
                <a:cs typeface="Arial"/>
                <a:sym typeface="Arial"/>
              </a:rPr>
              <a:t>‹#›</a:t>
            </a:fld>
            <a:endParaRPr sz="2000">
              <a:solidFill>
                <a:schemeClr val="lt2"/>
              </a:solidFill>
              <a:latin typeface="Arial"/>
              <a:ea typeface="Arial"/>
              <a:cs typeface="Arial"/>
              <a:sym typeface="Arial"/>
            </a:endParaRPr>
          </a:p>
        </p:txBody>
      </p:sp>
      <p:sp>
        <p:nvSpPr>
          <p:cNvPr id="949" name="Google Shape;949;p123"/>
          <p:cNvSpPr txBox="1"/>
          <p:nvPr>
            <p:ph type="title"/>
          </p:nvPr>
        </p:nvSpPr>
        <p:spPr>
          <a:xfrm>
            <a:off x="2188535" y="153952"/>
            <a:ext cx="7772400" cy="687351"/>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US"/>
              <a:t>Data rate and Signal rate</a:t>
            </a:r>
            <a:endParaRPr/>
          </a:p>
        </p:txBody>
      </p:sp>
      <p:sp>
        <p:nvSpPr>
          <p:cNvPr id="950" name="Google Shape;950;p123"/>
          <p:cNvSpPr txBox="1"/>
          <p:nvPr>
            <p:ph idx="1" type="body"/>
          </p:nvPr>
        </p:nvSpPr>
        <p:spPr>
          <a:xfrm>
            <a:off x="116958" y="958850"/>
            <a:ext cx="5226970" cy="5612071"/>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4000"/>
              <a:buNone/>
            </a:pPr>
            <a:r>
              <a:rPr lang="en-US" sz="4000"/>
              <a:t>Data Rate</a:t>
            </a:r>
            <a:endParaRPr/>
          </a:p>
          <a:p>
            <a:pPr indent="-228600" lvl="0" marL="228600" rtl="0" algn="just">
              <a:lnSpc>
                <a:spcPct val="90000"/>
              </a:lnSpc>
              <a:spcBef>
                <a:spcPts val="1000"/>
              </a:spcBef>
              <a:spcAft>
                <a:spcPts val="0"/>
              </a:spcAft>
              <a:buClr>
                <a:schemeClr val="dk1"/>
              </a:buClr>
              <a:buSzPts val="3200"/>
              <a:buChar char="•"/>
            </a:pPr>
            <a:r>
              <a:rPr lang="en-US" sz="3200"/>
              <a:t>It defines the no of data elements(bits) sent in 1 sec.</a:t>
            </a:r>
            <a:endParaRPr/>
          </a:p>
          <a:p>
            <a:pPr indent="-228600" lvl="0" marL="228600" rtl="0" algn="just">
              <a:lnSpc>
                <a:spcPct val="90000"/>
              </a:lnSpc>
              <a:spcBef>
                <a:spcPts val="1000"/>
              </a:spcBef>
              <a:spcAft>
                <a:spcPts val="0"/>
              </a:spcAft>
              <a:buClr>
                <a:schemeClr val="dk1"/>
              </a:buClr>
              <a:buSzPts val="3200"/>
              <a:buChar char="•"/>
            </a:pPr>
            <a:r>
              <a:rPr lang="en-US" sz="3200"/>
              <a:t>The unit is  </a:t>
            </a:r>
            <a:r>
              <a:rPr lang="en-US" sz="3200">
                <a:solidFill>
                  <a:srgbClr val="FF0000"/>
                </a:solidFill>
              </a:rPr>
              <a:t>bits per sec(bps)</a:t>
            </a:r>
            <a:endParaRPr/>
          </a:p>
          <a:p>
            <a:pPr indent="-228600" lvl="0" marL="228600" rtl="0" algn="just">
              <a:lnSpc>
                <a:spcPct val="90000"/>
              </a:lnSpc>
              <a:spcBef>
                <a:spcPts val="1000"/>
              </a:spcBef>
              <a:spcAft>
                <a:spcPts val="0"/>
              </a:spcAft>
              <a:buClr>
                <a:schemeClr val="dk1"/>
              </a:buClr>
              <a:buSzPts val="3200"/>
              <a:buChar char="•"/>
            </a:pPr>
            <a:r>
              <a:rPr lang="en-US" sz="3200"/>
              <a:t>Data rate is also known as </a:t>
            </a:r>
            <a:r>
              <a:rPr lang="en-US" sz="3200">
                <a:solidFill>
                  <a:srgbClr val="FF0000"/>
                </a:solidFill>
              </a:rPr>
              <a:t>bit rate</a:t>
            </a:r>
            <a:endParaRPr/>
          </a:p>
          <a:p>
            <a:pPr indent="-228600" lvl="0" marL="228600" rtl="0" algn="just">
              <a:lnSpc>
                <a:spcPct val="90000"/>
              </a:lnSpc>
              <a:spcBef>
                <a:spcPts val="1000"/>
              </a:spcBef>
              <a:spcAft>
                <a:spcPts val="0"/>
              </a:spcAft>
              <a:buClr>
                <a:schemeClr val="dk1"/>
              </a:buClr>
              <a:buSzPts val="3200"/>
              <a:buChar char="•"/>
            </a:pPr>
            <a:r>
              <a:rPr lang="en-US" sz="3200"/>
              <a:t>In the data communication the </a:t>
            </a:r>
            <a:r>
              <a:rPr lang="en-US" sz="3200">
                <a:solidFill>
                  <a:srgbClr val="FF0000"/>
                </a:solidFill>
              </a:rPr>
              <a:t>data rate should increase</a:t>
            </a:r>
            <a:endParaRPr/>
          </a:p>
          <a:p>
            <a:pPr indent="-228600" lvl="0" marL="228600" rtl="0" algn="just">
              <a:lnSpc>
                <a:spcPct val="90000"/>
              </a:lnSpc>
              <a:spcBef>
                <a:spcPts val="1000"/>
              </a:spcBef>
              <a:spcAft>
                <a:spcPts val="0"/>
              </a:spcAft>
              <a:buClr>
                <a:schemeClr val="dk1"/>
              </a:buClr>
              <a:buSzPts val="3200"/>
              <a:buChar char="•"/>
            </a:pPr>
            <a:r>
              <a:rPr lang="en-US" sz="3200"/>
              <a:t>Increase of data rate </a:t>
            </a:r>
            <a:r>
              <a:rPr lang="en-US" sz="3200">
                <a:solidFill>
                  <a:srgbClr val="FF0000"/>
                </a:solidFill>
              </a:rPr>
              <a:t>improves the transmission</a:t>
            </a:r>
            <a:endParaRPr/>
          </a:p>
          <a:p>
            <a:pPr indent="0" lvl="0" marL="228600" rtl="0" algn="l">
              <a:lnSpc>
                <a:spcPct val="90000"/>
              </a:lnSpc>
              <a:spcBef>
                <a:spcPts val="1000"/>
              </a:spcBef>
              <a:spcAft>
                <a:spcPts val="0"/>
              </a:spcAft>
              <a:buClr>
                <a:schemeClr val="dk1"/>
              </a:buClr>
              <a:buSzPts val="4000"/>
              <a:buNone/>
            </a:pPr>
            <a:r>
              <a:t/>
            </a:r>
            <a:endParaRPr sz="4000"/>
          </a:p>
        </p:txBody>
      </p:sp>
      <p:sp>
        <p:nvSpPr>
          <p:cNvPr id="951" name="Google Shape;951;p123"/>
          <p:cNvSpPr txBox="1"/>
          <p:nvPr/>
        </p:nvSpPr>
        <p:spPr>
          <a:xfrm>
            <a:off x="5862545" y="958850"/>
            <a:ext cx="6162878" cy="608269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4400">
                <a:solidFill>
                  <a:schemeClr val="dk1"/>
                </a:solidFill>
                <a:latin typeface="Calibri"/>
                <a:ea typeface="Calibri"/>
                <a:cs typeface="Calibri"/>
                <a:sym typeface="Calibri"/>
              </a:rPr>
              <a:t>Signal rate </a:t>
            </a:r>
            <a:endParaRPr/>
          </a:p>
          <a:p>
            <a:pPr indent="0" lvl="0" marL="0" marR="0" rtl="0" algn="l">
              <a:lnSpc>
                <a:spcPct val="90000"/>
              </a:lnSpc>
              <a:spcBef>
                <a:spcPts val="1000"/>
              </a:spcBef>
              <a:spcAft>
                <a:spcPts val="0"/>
              </a:spcAft>
              <a:buNone/>
            </a:pPr>
            <a:r>
              <a:rPr lang="en-US" sz="3200">
                <a:solidFill>
                  <a:schemeClr val="dk1"/>
                </a:solidFill>
                <a:latin typeface="Calibri"/>
                <a:ea typeface="Calibri"/>
                <a:cs typeface="Calibri"/>
                <a:sym typeface="Calibri"/>
              </a:rPr>
              <a:t>It defines the </a:t>
            </a:r>
            <a:r>
              <a:rPr lang="en-US" sz="3200">
                <a:solidFill>
                  <a:srgbClr val="FF0000"/>
                </a:solidFill>
                <a:latin typeface="Calibri"/>
                <a:ea typeface="Calibri"/>
                <a:cs typeface="Calibri"/>
                <a:sym typeface="Calibri"/>
              </a:rPr>
              <a:t>no of signal elements </a:t>
            </a:r>
            <a:r>
              <a:rPr lang="en-US" sz="3200">
                <a:solidFill>
                  <a:schemeClr val="dk1"/>
                </a:solidFill>
                <a:latin typeface="Calibri"/>
                <a:ea typeface="Calibri"/>
                <a:cs typeface="Calibri"/>
                <a:sym typeface="Calibri"/>
              </a:rPr>
              <a:t>sent in 1 sec</a:t>
            </a:r>
            <a:endParaRPr/>
          </a:p>
          <a:p>
            <a:pPr indent="0" lvl="0" marL="0" marR="0" rtl="0" algn="l">
              <a:lnSpc>
                <a:spcPct val="90000"/>
              </a:lnSpc>
              <a:spcBef>
                <a:spcPts val="1600"/>
              </a:spcBef>
              <a:spcAft>
                <a:spcPts val="0"/>
              </a:spcAft>
              <a:buNone/>
            </a:pPr>
            <a:r>
              <a:rPr lang="en-US" sz="3200">
                <a:solidFill>
                  <a:schemeClr val="dk1"/>
                </a:solidFill>
                <a:latin typeface="Calibri"/>
                <a:ea typeface="Calibri"/>
                <a:cs typeface="Calibri"/>
                <a:sym typeface="Calibri"/>
              </a:rPr>
              <a:t>The unit is</a:t>
            </a:r>
            <a:r>
              <a:rPr lang="en-US" sz="3200">
                <a:solidFill>
                  <a:srgbClr val="FF0000"/>
                </a:solidFill>
                <a:latin typeface="Calibri"/>
                <a:ea typeface="Calibri"/>
                <a:cs typeface="Calibri"/>
                <a:sym typeface="Calibri"/>
              </a:rPr>
              <a:t> baud</a:t>
            </a:r>
            <a:endParaRPr/>
          </a:p>
          <a:p>
            <a:pPr indent="0" lvl="0" marL="0" marR="0" rtl="0" algn="l">
              <a:lnSpc>
                <a:spcPct val="90000"/>
              </a:lnSpc>
              <a:spcBef>
                <a:spcPts val="1600"/>
              </a:spcBef>
              <a:spcAft>
                <a:spcPts val="0"/>
              </a:spcAft>
              <a:buNone/>
            </a:pPr>
            <a:r>
              <a:rPr lang="en-US" sz="3200">
                <a:solidFill>
                  <a:schemeClr val="dk1"/>
                </a:solidFill>
                <a:latin typeface="Calibri"/>
                <a:ea typeface="Calibri"/>
                <a:cs typeface="Calibri"/>
                <a:sym typeface="Calibri"/>
              </a:rPr>
              <a:t>The signal rate is also known as </a:t>
            </a:r>
            <a:r>
              <a:rPr lang="en-US" sz="3200">
                <a:solidFill>
                  <a:srgbClr val="FF0000"/>
                </a:solidFill>
                <a:latin typeface="Calibri"/>
                <a:ea typeface="Calibri"/>
                <a:cs typeface="Calibri"/>
                <a:sym typeface="Calibri"/>
              </a:rPr>
              <a:t>pulse rate</a:t>
            </a:r>
            <a:r>
              <a:rPr lang="en-US" sz="3200">
                <a:solidFill>
                  <a:schemeClr val="dk1"/>
                </a:solidFill>
                <a:latin typeface="Calibri"/>
                <a:ea typeface="Calibri"/>
                <a:cs typeface="Calibri"/>
                <a:sym typeface="Calibri"/>
              </a:rPr>
              <a:t>, the </a:t>
            </a:r>
            <a:r>
              <a:rPr lang="en-US" sz="3200">
                <a:solidFill>
                  <a:srgbClr val="FF0000"/>
                </a:solidFill>
                <a:latin typeface="Calibri"/>
                <a:ea typeface="Calibri"/>
                <a:cs typeface="Calibri"/>
                <a:sym typeface="Calibri"/>
              </a:rPr>
              <a:t>modulation rate</a:t>
            </a:r>
            <a:r>
              <a:rPr lang="en-US" sz="3200">
                <a:solidFill>
                  <a:schemeClr val="dk1"/>
                </a:solidFill>
                <a:latin typeface="Calibri"/>
                <a:ea typeface="Calibri"/>
                <a:cs typeface="Calibri"/>
                <a:sym typeface="Calibri"/>
              </a:rPr>
              <a:t>, or the </a:t>
            </a:r>
            <a:r>
              <a:rPr lang="en-US" sz="3200">
                <a:solidFill>
                  <a:srgbClr val="FF0000"/>
                </a:solidFill>
                <a:latin typeface="Calibri"/>
                <a:ea typeface="Calibri"/>
                <a:cs typeface="Calibri"/>
                <a:sym typeface="Calibri"/>
              </a:rPr>
              <a:t>baud rate</a:t>
            </a:r>
            <a:endParaRPr/>
          </a:p>
          <a:p>
            <a:pPr indent="0" lvl="0" marL="0" marR="0" rtl="0" algn="l">
              <a:lnSpc>
                <a:spcPct val="90000"/>
              </a:lnSpc>
              <a:spcBef>
                <a:spcPts val="1600"/>
              </a:spcBef>
              <a:spcAft>
                <a:spcPts val="0"/>
              </a:spcAft>
              <a:buNone/>
            </a:pPr>
            <a:r>
              <a:rPr lang="en-US" sz="3200">
                <a:solidFill>
                  <a:schemeClr val="dk1"/>
                </a:solidFill>
                <a:latin typeface="Calibri"/>
                <a:ea typeface="Calibri"/>
                <a:cs typeface="Calibri"/>
                <a:sym typeface="Calibri"/>
              </a:rPr>
              <a:t>The signal rate should decrease</a:t>
            </a:r>
            <a:endParaRPr/>
          </a:p>
          <a:p>
            <a:pPr indent="0" lvl="0" marL="0" marR="0" rtl="0" algn="l">
              <a:lnSpc>
                <a:spcPct val="90000"/>
              </a:lnSpc>
              <a:spcBef>
                <a:spcPts val="1600"/>
              </a:spcBef>
              <a:spcAft>
                <a:spcPts val="0"/>
              </a:spcAft>
              <a:buNone/>
            </a:pPr>
            <a:r>
              <a:rPr lang="en-US" sz="3200">
                <a:solidFill>
                  <a:schemeClr val="dk1"/>
                </a:solidFill>
                <a:latin typeface="Calibri"/>
                <a:ea typeface="Calibri"/>
                <a:cs typeface="Calibri"/>
                <a:sym typeface="Calibri"/>
              </a:rPr>
              <a:t>Decreasing the signal rate decreases the bandwidth requirement .</a:t>
            </a:r>
            <a:endParaRPr/>
          </a:p>
        </p:txBody>
      </p:sp>
      <p:sp>
        <p:nvSpPr>
          <p:cNvPr id="952" name="Google Shape;952;p1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124"/>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Relationship between Data Rate and Signal Rate</a:t>
            </a:r>
            <a:endParaRPr/>
          </a:p>
        </p:txBody>
      </p:sp>
      <p:sp>
        <p:nvSpPr>
          <p:cNvPr id="958" name="Google Shape;958;p124"/>
          <p:cNvSpPr txBox="1"/>
          <p:nvPr>
            <p:ph idx="1" type="body"/>
          </p:nvPr>
        </p:nvSpPr>
        <p:spPr>
          <a:xfrm>
            <a:off x="838200" y="1825625"/>
            <a:ext cx="10515600" cy="4351338"/>
          </a:xfrm>
          <a:prstGeom prst="rect">
            <a:avLst/>
          </a:prstGeom>
          <a:blipFill rotWithShape="1">
            <a:blip r:embed="rId3">
              <a:alphaModFix/>
            </a:blip>
            <a:stretch>
              <a:fillRect b="0" l="-540" r="-76" t="0"/>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US"/>
              <a:t> </a:t>
            </a:r>
            <a:endParaRPr/>
          </a:p>
        </p:txBody>
      </p:sp>
      <p:sp>
        <p:nvSpPr>
          <p:cNvPr id="959" name="Google Shape;959;p124"/>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chemeClr val="lt2"/>
                </a:solidFill>
                <a:latin typeface="Arial"/>
                <a:ea typeface="Arial"/>
                <a:cs typeface="Arial"/>
                <a:sym typeface="Arial"/>
              </a:rPr>
              <a:t>4.</a:t>
            </a:r>
            <a:fld id="{00000000-1234-1234-1234-123412341234}" type="slidenum">
              <a:rPr lang="en-US" sz="2000">
                <a:solidFill>
                  <a:schemeClr val="lt2"/>
                </a:solidFill>
                <a:latin typeface="Arial"/>
                <a:ea typeface="Arial"/>
                <a:cs typeface="Arial"/>
                <a:sym typeface="Arial"/>
              </a:rPr>
              <a:t>‹#›</a:t>
            </a:fld>
            <a:endParaRPr sz="2000">
              <a:solidFill>
                <a:schemeClr val="lt2"/>
              </a:solidFill>
              <a:latin typeface="Arial"/>
              <a:ea typeface="Arial"/>
              <a:cs typeface="Arial"/>
              <a:sym typeface="Arial"/>
            </a:endParaRPr>
          </a:p>
        </p:txBody>
      </p:sp>
      <p:sp>
        <p:nvSpPr>
          <p:cNvPr id="960" name="Google Shape;960;p1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Networks, BMSCE,Bangalore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